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6" r:id="rId3"/>
    <p:sldId id="265" r:id="rId4"/>
    <p:sldId id="257" r:id="rId5"/>
    <p:sldId id="258" r:id="rId6"/>
    <p:sldId id="259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slide" Target="../slides/slide5.xml"/><Relationship Id="rId1" Type="http://schemas.openxmlformats.org/officeDocument/2006/relationships/slide" Target="../slides/slide4.xml"/><Relationship Id="rId5" Type="http://schemas.openxmlformats.org/officeDocument/2006/relationships/slide" Target="../slides/slide6.xml"/><Relationship Id="rId4" Type="http://schemas.openxmlformats.org/officeDocument/2006/relationships/slide" Target="../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E90C2F-7A30-403B-8C28-1FAB78006D65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19AF4AB-BB5B-4E51-ACC9-8D8019575E70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Nečistoty na vlasech</a:t>
          </a:r>
          <a:endParaRPr lang="cs-CZ" dirty="0"/>
        </a:p>
      </dgm:t>
    </dgm:pt>
    <dgm:pt modelId="{0AC29969-2AC7-41FF-96AE-3D1D52469B19}" type="parTrans" cxnId="{AC36FD9B-9E60-4A3B-832A-F6D161303805}">
      <dgm:prSet/>
      <dgm:spPr/>
      <dgm:t>
        <a:bodyPr/>
        <a:lstStyle/>
        <a:p>
          <a:endParaRPr lang="cs-CZ"/>
        </a:p>
      </dgm:t>
    </dgm:pt>
    <dgm:pt modelId="{1BC931BC-84C4-4E87-9CD5-D69957134555}" type="sibTrans" cxnId="{AC36FD9B-9E60-4A3B-832A-F6D161303805}">
      <dgm:prSet/>
      <dgm:spPr/>
      <dgm:t>
        <a:bodyPr/>
        <a:lstStyle/>
        <a:p>
          <a:endParaRPr lang="cs-CZ"/>
        </a:p>
      </dgm:t>
    </dgm:pt>
    <dgm:pt modelId="{99687CB4-792E-47EF-87D7-746C89C78AB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 action="ppaction://hlinksldjump"/>
            </a:rPr>
            <a:t>Požadované vlastnosti</a:t>
          </a:r>
          <a:endParaRPr lang="cs-CZ" dirty="0"/>
        </a:p>
      </dgm:t>
    </dgm:pt>
    <dgm:pt modelId="{3A99114B-8601-45B7-A9EE-62DE9AC2A27D}" type="parTrans" cxnId="{512A738E-971E-44B1-96A0-2DCFF61975D7}">
      <dgm:prSet/>
      <dgm:spPr/>
      <dgm:t>
        <a:bodyPr/>
        <a:lstStyle/>
        <a:p>
          <a:endParaRPr lang="cs-CZ"/>
        </a:p>
      </dgm:t>
    </dgm:pt>
    <dgm:pt modelId="{C105997A-3C0A-4703-A176-C89A7877A528}" type="sibTrans" cxnId="{512A738E-971E-44B1-96A0-2DCFF61975D7}">
      <dgm:prSet/>
      <dgm:spPr/>
      <dgm:t>
        <a:bodyPr/>
        <a:lstStyle/>
        <a:p>
          <a:endParaRPr lang="cs-CZ"/>
        </a:p>
      </dgm:t>
    </dgm:pt>
    <dgm:pt modelId="{90EBBEE1-1968-49B5-9D9C-5C28C6D98EA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3" action="ppaction://hlinksldjump"/>
            </a:rPr>
            <a:t>Saponátové šampony</a:t>
          </a:r>
          <a:endParaRPr lang="cs-CZ" dirty="0"/>
        </a:p>
      </dgm:t>
    </dgm:pt>
    <dgm:pt modelId="{3764669A-AA62-4231-971D-8AF6F5DCE717}" type="parTrans" cxnId="{83799B49-FE63-403F-AFAC-C3D71DF0DD44}">
      <dgm:prSet/>
      <dgm:spPr/>
      <dgm:t>
        <a:bodyPr/>
        <a:lstStyle/>
        <a:p>
          <a:endParaRPr lang="cs-CZ"/>
        </a:p>
      </dgm:t>
    </dgm:pt>
    <dgm:pt modelId="{5BED69A9-FA0B-4587-B18F-DE6D1D0FC431}" type="sibTrans" cxnId="{83799B49-FE63-403F-AFAC-C3D71DF0DD44}">
      <dgm:prSet/>
      <dgm:spPr/>
      <dgm:t>
        <a:bodyPr/>
        <a:lstStyle/>
        <a:p>
          <a:endParaRPr lang="cs-CZ"/>
        </a:p>
      </dgm:t>
    </dgm:pt>
    <dgm:pt modelId="{E17ACDF0-52C9-4630-8B12-FBF53EA69EE1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4" action="ppaction://hlinksldjump"/>
            </a:rPr>
            <a:t>Suché šampony</a:t>
          </a:r>
          <a:endParaRPr lang="cs-CZ" dirty="0"/>
        </a:p>
      </dgm:t>
    </dgm:pt>
    <dgm:pt modelId="{39C23FE9-03A3-4EC7-B19D-82F73E4D400C}" type="parTrans" cxnId="{5386D867-90F5-4415-B726-3B98947EE694}">
      <dgm:prSet/>
      <dgm:spPr/>
      <dgm:t>
        <a:bodyPr/>
        <a:lstStyle/>
        <a:p>
          <a:endParaRPr lang="cs-CZ"/>
        </a:p>
      </dgm:t>
    </dgm:pt>
    <dgm:pt modelId="{6A8DC583-EC53-4F3B-9A2F-B6E85C52AD97}" type="sibTrans" cxnId="{5386D867-90F5-4415-B726-3B98947EE694}">
      <dgm:prSet/>
      <dgm:spPr/>
      <dgm:t>
        <a:bodyPr/>
        <a:lstStyle/>
        <a:p>
          <a:endParaRPr lang="cs-CZ"/>
        </a:p>
      </dgm:t>
    </dgm:pt>
    <dgm:pt modelId="{EB4E2391-0BFA-42AE-9EB8-429B55ED1944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5" action="ppaction://hlinksldjump"/>
            </a:rPr>
            <a:t>Mýdlové šampony</a:t>
          </a:r>
          <a:endParaRPr lang="cs-CZ" dirty="0"/>
        </a:p>
      </dgm:t>
    </dgm:pt>
    <dgm:pt modelId="{4F9B410B-45F4-4F53-9053-C22221000FE9}" type="parTrans" cxnId="{49FE9F70-6708-4A0B-92A5-34F6D6B1B39A}">
      <dgm:prSet/>
      <dgm:spPr/>
      <dgm:t>
        <a:bodyPr/>
        <a:lstStyle/>
        <a:p>
          <a:endParaRPr lang="cs-CZ"/>
        </a:p>
      </dgm:t>
    </dgm:pt>
    <dgm:pt modelId="{BA0ACA6B-42A9-40EC-8D39-E43B69A3BF1B}" type="sibTrans" cxnId="{49FE9F70-6708-4A0B-92A5-34F6D6B1B39A}">
      <dgm:prSet/>
      <dgm:spPr/>
      <dgm:t>
        <a:bodyPr/>
        <a:lstStyle/>
        <a:p>
          <a:endParaRPr lang="cs-CZ"/>
        </a:p>
      </dgm:t>
    </dgm:pt>
    <dgm:pt modelId="{3AB6E93C-99DD-40B4-9B80-A8534F614CB4}" type="pres">
      <dgm:prSet presAssocID="{A0E90C2F-7A30-403B-8C28-1FAB78006D6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17BB449-6186-49F2-BE3D-12A8D9E9E53D}" type="pres">
      <dgm:prSet presAssocID="{719AF4AB-BB5B-4E51-ACC9-8D8019575E70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6F30E9-D439-4175-A248-F11FEC9889AE}" type="pres">
      <dgm:prSet presAssocID="{719AF4AB-BB5B-4E51-ACC9-8D8019575E70}" presName="spNode" presStyleCnt="0"/>
      <dgm:spPr/>
    </dgm:pt>
    <dgm:pt modelId="{E055DE41-0FDA-4FD9-AF29-F90EE8D7D310}" type="pres">
      <dgm:prSet presAssocID="{1BC931BC-84C4-4E87-9CD5-D69957134555}" presName="sibTrans" presStyleLbl="sibTrans1D1" presStyleIdx="0" presStyleCnt="5"/>
      <dgm:spPr/>
      <dgm:t>
        <a:bodyPr/>
        <a:lstStyle/>
        <a:p>
          <a:endParaRPr lang="cs-CZ"/>
        </a:p>
      </dgm:t>
    </dgm:pt>
    <dgm:pt modelId="{8E8FA2C7-FF24-4302-A15C-0A7C941B9E0E}" type="pres">
      <dgm:prSet presAssocID="{99687CB4-792E-47EF-87D7-746C89C78ABC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13124FD-6FF7-4E96-86F6-C18ADB54724C}" type="pres">
      <dgm:prSet presAssocID="{99687CB4-792E-47EF-87D7-746C89C78ABC}" presName="spNode" presStyleCnt="0"/>
      <dgm:spPr/>
    </dgm:pt>
    <dgm:pt modelId="{7B644BBC-31B3-4C37-80B0-E5AB8A724385}" type="pres">
      <dgm:prSet presAssocID="{C105997A-3C0A-4703-A176-C89A7877A528}" presName="sibTrans" presStyleLbl="sibTrans1D1" presStyleIdx="1" presStyleCnt="5"/>
      <dgm:spPr/>
      <dgm:t>
        <a:bodyPr/>
        <a:lstStyle/>
        <a:p>
          <a:endParaRPr lang="cs-CZ"/>
        </a:p>
      </dgm:t>
    </dgm:pt>
    <dgm:pt modelId="{F26D5DC9-24A9-4CFE-9A9C-328B8276F39B}" type="pres">
      <dgm:prSet presAssocID="{90EBBEE1-1968-49B5-9D9C-5C28C6D98EA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7CB943-5D3B-410D-9E76-B416805DFBE8}" type="pres">
      <dgm:prSet presAssocID="{90EBBEE1-1968-49B5-9D9C-5C28C6D98EAC}" presName="spNode" presStyleCnt="0"/>
      <dgm:spPr/>
    </dgm:pt>
    <dgm:pt modelId="{59EF6A5C-7740-4DC9-9106-BCF02ED7047A}" type="pres">
      <dgm:prSet presAssocID="{5BED69A9-FA0B-4587-B18F-DE6D1D0FC431}" presName="sibTrans" presStyleLbl="sibTrans1D1" presStyleIdx="2" presStyleCnt="5"/>
      <dgm:spPr/>
      <dgm:t>
        <a:bodyPr/>
        <a:lstStyle/>
        <a:p>
          <a:endParaRPr lang="cs-CZ"/>
        </a:p>
      </dgm:t>
    </dgm:pt>
    <dgm:pt modelId="{213AABFD-9649-4E93-966C-614F510355A4}" type="pres">
      <dgm:prSet presAssocID="{E17ACDF0-52C9-4630-8B12-FBF53EA69EE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85B6FA2-D7F6-4589-90A2-617D4BD487C3}" type="pres">
      <dgm:prSet presAssocID="{E17ACDF0-52C9-4630-8B12-FBF53EA69EE1}" presName="spNode" presStyleCnt="0"/>
      <dgm:spPr/>
    </dgm:pt>
    <dgm:pt modelId="{8E7F1C0D-8CD3-40B0-B3B0-EB2478874695}" type="pres">
      <dgm:prSet presAssocID="{6A8DC583-EC53-4F3B-9A2F-B6E85C52AD97}" presName="sibTrans" presStyleLbl="sibTrans1D1" presStyleIdx="3" presStyleCnt="5"/>
      <dgm:spPr/>
      <dgm:t>
        <a:bodyPr/>
        <a:lstStyle/>
        <a:p>
          <a:endParaRPr lang="cs-CZ"/>
        </a:p>
      </dgm:t>
    </dgm:pt>
    <dgm:pt modelId="{0CFF080B-13DE-43A6-92F2-EB14F66ADA2C}" type="pres">
      <dgm:prSet presAssocID="{EB4E2391-0BFA-42AE-9EB8-429B55ED1944}" presName="node" presStyleLbl="node1" presStyleIdx="4" presStyleCnt="5" custRadScaleRad="100307" custRadScaleInc="40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4F8C38B-1896-443E-8F09-C2824454A115}" type="pres">
      <dgm:prSet presAssocID="{EB4E2391-0BFA-42AE-9EB8-429B55ED1944}" presName="spNode" presStyleCnt="0"/>
      <dgm:spPr/>
    </dgm:pt>
    <dgm:pt modelId="{DAF7E63E-B049-4266-AB0D-FD48FF57FD6C}" type="pres">
      <dgm:prSet presAssocID="{BA0ACA6B-42A9-40EC-8D39-E43B69A3BF1B}" presName="sibTrans" presStyleLbl="sibTrans1D1" presStyleIdx="4" presStyleCnt="5"/>
      <dgm:spPr/>
      <dgm:t>
        <a:bodyPr/>
        <a:lstStyle/>
        <a:p>
          <a:endParaRPr lang="cs-CZ"/>
        </a:p>
      </dgm:t>
    </dgm:pt>
  </dgm:ptLst>
  <dgm:cxnLst>
    <dgm:cxn modelId="{D5389D58-2124-4EB7-B93D-8A7EF6BDF1AF}" type="presOf" srcId="{BA0ACA6B-42A9-40EC-8D39-E43B69A3BF1B}" destId="{DAF7E63E-B049-4266-AB0D-FD48FF57FD6C}" srcOrd="0" destOrd="0" presId="urn:microsoft.com/office/officeart/2005/8/layout/cycle6"/>
    <dgm:cxn modelId="{0794E996-1136-4D7F-8FFC-47E098767ED0}" type="presOf" srcId="{90EBBEE1-1968-49B5-9D9C-5C28C6D98EAC}" destId="{F26D5DC9-24A9-4CFE-9A9C-328B8276F39B}" srcOrd="0" destOrd="0" presId="urn:microsoft.com/office/officeart/2005/8/layout/cycle6"/>
    <dgm:cxn modelId="{A0299E5C-A286-4520-891F-CECCD72FCD5E}" type="presOf" srcId="{EB4E2391-0BFA-42AE-9EB8-429B55ED1944}" destId="{0CFF080B-13DE-43A6-92F2-EB14F66ADA2C}" srcOrd="0" destOrd="0" presId="urn:microsoft.com/office/officeart/2005/8/layout/cycle6"/>
    <dgm:cxn modelId="{517B10C1-7D1B-402E-A150-2C910C29B469}" type="presOf" srcId="{A0E90C2F-7A30-403B-8C28-1FAB78006D65}" destId="{3AB6E93C-99DD-40B4-9B80-A8534F614CB4}" srcOrd="0" destOrd="0" presId="urn:microsoft.com/office/officeart/2005/8/layout/cycle6"/>
    <dgm:cxn modelId="{E039BD1D-2B76-4122-9C48-BD90BE341CC7}" type="presOf" srcId="{5BED69A9-FA0B-4587-B18F-DE6D1D0FC431}" destId="{59EF6A5C-7740-4DC9-9106-BCF02ED7047A}" srcOrd="0" destOrd="0" presId="urn:microsoft.com/office/officeart/2005/8/layout/cycle6"/>
    <dgm:cxn modelId="{AC36FD9B-9E60-4A3B-832A-F6D161303805}" srcId="{A0E90C2F-7A30-403B-8C28-1FAB78006D65}" destId="{719AF4AB-BB5B-4E51-ACC9-8D8019575E70}" srcOrd="0" destOrd="0" parTransId="{0AC29969-2AC7-41FF-96AE-3D1D52469B19}" sibTransId="{1BC931BC-84C4-4E87-9CD5-D69957134555}"/>
    <dgm:cxn modelId="{F477806E-D83C-4029-AEDB-753277A8A4FC}" type="presOf" srcId="{99687CB4-792E-47EF-87D7-746C89C78ABC}" destId="{8E8FA2C7-FF24-4302-A15C-0A7C941B9E0E}" srcOrd="0" destOrd="0" presId="urn:microsoft.com/office/officeart/2005/8/layout/cycle6"/>
    <dgm:cxn modelId="{5386D867-90F5-4415-B726-3B98947EE694}" srcId="{A0E90C2F-7A30-403B-8C28-1FAB78006D65}" destId="{E17ACDF0-52C9-4630-8B12-FBF53EA69EE1}" srcOrd="3" destOrd="0" parTransId="{39C23FE9-03A3-4EC7-B19D-82F73E4D400C}" sibTransId="{6A8DC583-EC53-4F3B-9A2F-B6E85C52AD97}"/>
    <dgm:cxn modelId="{E85B5ACC-1E9E-4414-A9B5-46B76B96903E}" type="presOf" srcId="{719AF4AB-BB5B-4E51-ACC9-8D8019575E70}" destId="{717BB449-6186-49F2-BE3D-12A8D9E9E53D}" srcOrd="0" destOrd="0" presId="urn:microsoft.com/office/officeart/2005/8/layout/cycle6"/>
    <dgm:cxn modelId="{46F19A9A-C6B1-41F2-B86B-D905CCC1FFD4}" type="presOf" srcId="{6A8DC583-EC53-4F3B-9A2F-B6E85C52AD97}" destId="{8E7F1C0D-8CD3-40B0-B3B0-EB2478874695}" srcOrd="0" destOrd="0" presId="urn:microsoft.com/office/officeart/2005/8/layout/cycle6"/>
    <dgm:cxn modelId="{49FE9F70-6708-4A0B-92A5-34F6D6B1B39A}" srcId="{A0E90C2F-7A30-403B-8C28-1FAB78006D65}" destId="{EB4E2391-0BFA-42AE-9EB8-429B55ED1944}" srcOrd="4" destOrd="0" parTransId="{4F9B410B-45F4-4F53-9053-C22221000FE9}" sibTransId="{BA0ACA6B-42A9-40EC-8D39-E43B69A3BF1B}"/>
    <dgm:cxn modelId="{B936F66C-17E0-4333-9399-B28E11E2BFC3}" type="presOf" srcId="{C105997A-3C0A-4703-A176-C89A7877A528}" destId="{7B644BBC-31B3-4C37-80B0-E5AB8A724385}" srcOrd="0" destOrd="0" presId="urn:microsoft.com/office/officeart/2005/8/layout/cycle6"/>
    <dgm:cxn modelId="{512A738E-971E-44B1-96A0-2DCFF61975D7}" srcId="{A0E90C2F-7A30-403B-8C28-1FAB78006D65}" destId="{99687CB4-792E-47EF-87D7-746C89C78ABC}" srcOrd="1" destOrd="0" parTransId="{3A99114B-8601-45B7-A9EE-62DE9AC2A27D}" sibTransId="{C105997A-3C0A-4703-A176-C89A7877A528}"/>
    <dgm:cxn modelId="{03C82C51-1F2C-4B24-B0FE-CFE17D3A4747}" type="presOf" srcId="{1BC931BC-84C4-4E87-9CD5-D69957134555}" destId="{E055DE41-0FDA-4FD9-AF29-F90EE8D7D310}" srcOrd="0" destOrd="0" presId="urn:microsoft.com/office/officeart/2005/8/layout/cycle6"/>
    <dgm:cxn modelId="{83799B49-FE63-403F-AFAC-C3D71DF0DD44}" srcId="{A0E90C2F-7A30-403B-8C28-1FAB78006D65}" destId="{90EBBEE1-1968-49B5-9D9C-5C28C6D98EAC}" srcOrd="2" destOrd="0" parTransId="{3764669A-AA62-4231-971D-8AF6F5DCE717}" sibTransId="{5BED69A9-FA0B-4587-B18F-DE6D1D0FC431}"/>
    <dgm:cxn modelId="{1179BEC3-E7DB-4965-AAC4-1086B0FF92C1}" type="presOf" srcId="{E17ACDF0-52C9-4630-8B12-FBF53EA69EE1}" destId="{213AABFD-9649-4E93-966C-614F510355A4}" srcOrd="0" destOrd="0" presId="urn:microsoft.com/office/officeart/2005/8/layout/cycle6"/>
    <dgm:cxn modelId="{4280436D-9E8A-4BB9-8926-CF42B1FDA32B}" type="presParOf" srcId="{3AB6E93C-99DD-40B4-9B80-A8534F614CB4}" destId="{717BB449-6186-49F2-BE3D-12A8D9E9E53D}" srcOrd="0" destOrd="0" presId="urn:microsoft.com/office/officeart/2005/8/layout/cycle6"/>
    <dgm:cxn modelId="{8A9A6387-57C9-4800-98ED-B44CDF9A3534}" type="presParOf" srcId="{3AB6E93C-99DD-40B4-9B80-A8534F614CB4}" destId="{6B6F30E9-D439-4175-A248-F11FEC9889AE}" srcOrd="1" destOrd="0" presId="urn:microsoft.com/office/officeart/2005/8/layout/cycle6"/>
    <dgm:cxn modelId="{46DA1652-2679-4A93-AE0A-286D44BB8849}" type="presParOf" srcId="{3AB6E93C-99DD-40B4-9B80-A8534F614CB4}" destId="{E055DE41-0FDA-4FD9-AF29-F90EE8D7D310}" srcOrd="2" destOrd="0" presId="urn:microsoft.com/office/officeart/2005/8/layout/cycle6"/>
    <dgm:cxn modelId="{2D4466D7-70E7-46F4-9538-B0DB078926C4}" type="presParOf" srcId="{3AB6E93C-99DD-40B4-9B80-A8534F614CB4}" destId="{8E8FA2C7-FF24-4302-A15C-0A7C941B9E0E}" srcOrd="3" destOrd="0" presId="urn:microsoft.com/office/officeart/2005/8/layout/cycle6"/>
    <dgm:cxn modelId="{97CDE7B3-D55E-4C53-B833-71A338C20D6B}" type="presParOf" srcId="{3AB6E93C-99DD-40B4-9B80-A8534F614CB4}" destId="{C13124FD-6FF7-4E96-86F6-C18ADB54724C}" srcOrd="4" destOrd="0" presId="urn:microsoft.com/office/officeart/2005/8/layout/cycle6"/>
    <dgm:cxn modelId="{3A384B6D-0534-4E26-901A-694FE9C5C83B}" type="presParOf" srcId="{3AB6E93C-99DD-40B4-9B80-A8534F614CB4}" destId="{7B644BBC-31B3-4C37-80B0-E5AB8A724385}" srcOrd="5" destOrd="0" presId="urn:microsoft.com/office/officeart/2005/8/layout/cycle6"/>
    <dgm:cxn modelId="{89BA3724-FBD9-4C4A-B348-1F6D9496DA3F}" type="presParOf" srcId="{3AB6E93C-99DD-40B4-9B80-A8534F614CB4}" destId="{F26D5DC9-24A9-4CFE-9A9C-328B8276F39B}" srcOrd="6" destOrd="0" presId="urn:microsoft.com/office/officeart/2005/8/layout/cycle6"/>
    <dgm:cxn modelId="{CB11D9D0-8260-4644-866D-E6D7909A6365}" type="presParOf" srcId="{3AB6E93C-99DD-40B4-9B80-A8534F614CB4}" destId="{417CB943-5D3B-410D-9E76-B416805DFBE8}" srcOrd="7" destOrd="0" presId="urn:microsoft.com/office/officeart/2005/8/layout/cycle6"/>
    <dgm:cxn modelId="{22CB9A15-A390-4884-A673-9C945A4BFCA1}" type="presParOf" srcId="{3AB6E93C-99DD-40B4-9B80-A8534F614CB4}" destId="{59EF6A5C-7740-4DC9-9106-BCF02ED7047A}" srcOrd="8" destOrd="0" presId="urn:microsoft.com/office/officeart/2005/8/layout/cycle6"/>
    <dgm:cxn modelId="{9DED5BDC-805A-4DA9-A93C-8C7545565A02}" type="presParOf" srcId="{3AB6E93C-99DD-40B4-9B80-A8534F614CB4}" destId="{213AABFD-9649-4E93-966C-614F510355A4}" srcOrd="9" destOrd="0" presId="urn:microsoft.com/office/officeart/2005/8/layout/cycle6"/>
    <dgm:cxn modelId="{29E40889-D8A6-441F-B681-22D8783ADB04}" type="presParOf" srcId="{3AB6E93C-99DD-40B4-9B80-A8534F614CB4}" destId="{985B6FA2-D7F6-4589-90A2-617D4BD487C3}" srcOrd="10" destOrd="0" presId="urn:microsoft.com/office/officeart/2005/8/layout/cycle6"/>
    <dgm:cxn modelId="{D2DFB5FD-C6C8-49B4-8F18-86D9E39BE7AD}" type="presParOf" srcId="{3AB6E93C-99DD-40B4-9B80-A8534F614CB4}" destId="{8E7F1C0D-8CD3-40B0-B3B0-EB2478874695}" srcOrd="11" destOrd="0" presId="urn:microsoft.com/office/officeart/2005/8/layout/cycle6"/>
    <dgm:cxn modelId="{7D29A6C8-2EFD-4925-9C49-4A4378047B72}" type="presParOf" srcId="{3AB6E93C-99DD-40B4-9B80-A8534F614CB4}" destId="{0CFF080B-13DE-43A6-92F2-EB14F66ADA2C}" srcOrd="12" destOrd="0" presId="urn:microsoft.com/office/officeart/2005/8/layout/cycle6"/>
    <dgm:cxn modelId="{0868A285-60BA-4FB0-A4F9-DAED0D590A8B}" type="presParOf" srcId="{3AB6E93C-99DD-40B4-9B80-A8534F614CB4}" destId="{B4F8C38B-1896-443E-8F09-C2824454A115}" srcOrd="13" destOrd="0" presId="urn:microsoft.com/office/officeart/2005/8/layout/cycle6"/>
    <dgm:cxn modelId="{169EB29E-679E-4088-89B9-8472338AFC8E}" type="presParOf" srcId="{3AB6E93C-99DD-40B4-9B80-A8534F614CB4}" destId="{DAF7E63E-B049-4266-AB0D-FD48FF57FD6C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17BB449-6186-49F2-BE3D-12A8D9E9E53D}">
      <dsp:nvSpPr>
        <dsp:cNvPr id="0" name=""/>
        <dsp:cNvSpPr/>
      </dsp:nvSpPr>
      <dsp:spPr>
        <a:xfrm>
          <a:off x="2703446" y="4237"/>
          <a:ext cx="2009930" cy="13064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hlinkClick xmlns:r="http://schemas.openxmlformats.org/officeDocument/2006/relationships" r:id="" action="ppaction://hlinksldjump"/>
            </a:rPr>
            <a:t>Nečistoty na vlasech</a:t>
          </a:r>
          <a:endParaRPr lang="cs-CZ" sz="2500" kern="1200" dirty="0"/>
        </a:p>
      </dsp:txBody>
      <dsp:txXfrm>
        <a:off x="2703446" y="4237"/>
        <a:ext cx="2009930" cy="1306454"/>
      </dsp:txXfrm>
    </dsp:sp>
    <dsp:sp modelId="{E055DE41-0FDA-4FD9-AF29-F90EE8D7D310}">
      <dsp:nvSpPr>
        <dsp:cNvPr id="0" name=""/>
        <dsp:cNvSpPr/>
      </dsp:nvSpPr>
      <dsp:spPr>
        <a:xfrm>
          <a:off x="1099519" y="657465"/>
          <a:ext cx="5217785" cy="5217785"/>
        </a:xfrm>
        <a:custGeom>
          <a:avLst/>
          <a:gdLst/>
          <a:ahLst/>
          <a:cxnLst/>
          <a:rect l="0" t="0" r="0" b="0"/>
          <a:pathLst>
            <a:path>
              <a:moveTo>
                <a:pt x="3627649" y="207131"/>
              </a:moveTo>
              <a:arcTo wR="2608892" hR="2608892" stAng="17579114" swAng="1960303"/>
            </a:path>
          </a:pathLst>
        </a:custGeom>
        <a:noFill/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8FA2C7-FF24-4302-A15C-0A7C941B9E0E}">
      <dsp:nvSpPr>
        <dsp:cNvPr id="0" name=""/>
        <dsp:cNvSpPr/>
      </dsp:nvSpPr>
      <dsp:spPr>
        <a:xfrm>
          <a:off x="5184651" y="1806938"/>
          <a:ext cx="2009930" cy="13064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hlinkClick xmlns:r="http://schemas.openxmlformats.org/officeDocument/2006/relationships" r:id="" action="ppaction://hlinksldjump"/>
            </a:rPr>
            <a:t>Požadované vlastnosti</a:t>
          </a:r>
          <a:endParaRPr lang="cs-CZ" sz="2500" kern="1200" dirty="0"/>
        </a:p>
      </dsp:txBody>
      <dsp:txXfrm>
        <a:off x="5184651" y="1806938"/>
        <a:ext cx="2009930" cy="1306454"/>
      </dsp:txXfrm>
    </dsp:sp>
    <dsp:sp modelId="{7B644BBC-31B3-4C37-80B0-E5AB8A724385}">
      <dsp:nvSpPr>
        <dsp:cNvPr id="0" name=""/>
        <dsp:cNvSpPr/>
      </dsp:nvSpPr>
      <dsp:spPr>
        <a:xfrm>
          <a:off x="1099519" y="657465"/>
          <a:ext cx="5217785" cy="5217785"/>
        </a:xfrm>
        <a:custGeom>
          <a:avLst/>
          <a:gdLst/>
          <a:ahLst/>
          <a:cxnLst/>
          <a:rect l="0" t="0" r="0" b="0"/>
          <a:pathLst>
            <a:path>
              <a:moveTo>
                <a:pt x="5214222" y="2472597"/>
              </a:moveTo>
              <a:arcTo wR="2608892" hR="2608892" stAng="21420322" swAng="2195354"/>
            </a:path>
          </a:pathLst>
        </a:custGeom>
        <a:noFill/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6D5DC9-24A9-4CFE-9A9C-328B8276F39B}">
      <dsp:nvSpPr>
        <dsp:cNvPr id="0" name=""/>
        <dsp:cNvSpPr/>
      </dsp:nvSpPr>
      <dsp:spPr>
        <a:xfrm>
          <a:off x="4236915" y="4723769"/>
          <a:ext cx="2009930" cy="13064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hlinkClick xmlns:r="http://schemas.openxmlformats.org/officeDocument/2006/relationships" r:id="" action="ppaction://hlinksldjump"/>
            </a:rPr>
            <a:t>Saponátové šampony</a:t>
          </a:r>
          <a:endParaRPr lang="cs-CZ" sz="2500" kern="1200" dirty="0"/>
        </a:p>
      </dsp:txBody>
      <dsp:txXfrm>
        <a:off x="4236915" y="4723769"/>
        <a:ext cx="2009930" cy="1306454"/>
      </dsp:txXfrm>
    </dsp:sp>
    <dsp:sp modelId="{59EF6A5C-7740-4DC9-9106-BCF02ED7047A}">
      <dsp:nvSpPr>
        <dsp:cNvPr id="0" name=""/>
        <dsp:cNvSpPr/>
      </dsp:nvSpPr>
      <dsp:spPr>
        <a:xfrm>
          <a:off x="1099519" y="657465"/>
          <a:ext cx="5217785" cy="5217785"/>
        </a:xfrm>
        <a:custGeom>
          <a:avLst/>
          <a:gdLst/>
          <a:ahLst/>
          <a:cxnLst/>
          <a:rect l="0" t="0" r="0" b="0"/>
          <a:pathLst>
            <a:path>
              <a:moveTo>
                <a:pt x="3127040" y="5165813"/>
              </a:moveTo>
              <a:arcTo wR="2608892" hR="2608892" stAng="4712664" swAng="1374672"/>
            </a:path>
          </a:pathLst>
        </a:custGeom>
        <a:noFill/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3AABFD-9649-4E93-966C-614F510355A4}">
      <dsp:nvSpPr>
        <dsp:cNvPr id="0" name=""/>
        <dsp:cNvSpPr/>
      </dsp:nvSpPr>
      <dsp:spPr>
        <a:xfrm>
          <a:off x="1169978" y="4723769"/>
          <a:ext cx="2009930" cy="13064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hlinkClick xmlns:r="http://schemas.openxmlformats.org/officeDocument/2006/relationships" r:id="" action="ppaction://hlinksldjump"/>
            </a:rPr>
            <a:t>Suché šampony</a:t>
          </a:r>
          <a:endParaRPr lang="cs-CZ" sz="2500" kern="1200" dirty="0"/>
        </a:p>
      </dsp:txBody>
      <dsp:txXfrm>
        <a:off x="1169978" y="4723769"/>
        <a:ext cx="2009930" cy="1306454"/>
      </dsp:txXfrm>
    </dsp:sp>
    <dsp:sp modelId="{8E7F1C0D-8CD3-40B0-B3B0-EB2478874695}">
      <dsp:nvSpPr>
        <dsp:cNvPr id="0" name=""/>
        <dsp:cNvSpPr/>
      </dsp:nvSpPr>
      <dsp:spPr>
        <a:xfrm>
          <a:off x="1092140" y="646568"/>
          <a:ext cx="5217785" cy="5217785"/>
        </a:xfrm>
        <a:custGeom>
          <a:avLst/>
          <a:gdLst/>
          <a:ahLst/>
          <a:cxnLst/>
          <a:rect l="0" t="0" r="0" b="0"/>
          <a:pathLst>
            <a:path>
              <a:moveTo>
                <a:pt x="443015" y="4063299"/>
              </a:moveTo>
              <a:arcTo wR="2608892" hR="2608892" stAng="8767096" swAng="2206981"/>
            </a:path>
          </a:pathLst>
        </a:custGeom>
        <a:noFill/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FF080B-13DE-43A6-92F2-EB14F66ADA2C}">
      <dsp:nvSpPr>
        <dsp:cNvPr id="0" name=""/>
        <dsp:cNvSpPr/>
      </dsp:nvSpPr>
      <dsp:spPr>
        <a:xfrm>
          <a:off x="216014" y="1800200"/>
          <a:ext cx="2009930" cy="13064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hlinkClick xmlns:r="http://schemas.openxmlformats.org/officeDocument/2006/relationships" r:id="" action="ppaction://hlinksldjump"/>
            </a:rPr>
            <a:t>Mýdlové šampony</a:t>
          </a:r>
          <a:endParaRPr lang="cs-CZ" sz="2500" kern="1200" dirty="0"/>
        </a:p>
      </dsp:txBody>
      <dsp:txXfrm>
        <a:off x="216014" y="1800200"/>
        <a:ext cx="2009930" cy="1306454"/>
      </dsp:txXfrm>
    </dsp:sp>
    <dsp:sp modelId="{DAF7E63E-B049-4266-AB0D-FD48FF57FD6C}">
      <dsp:nvSpPr>
        <dsp:cNvPr id="0" name=""/>
        <dsp:cNvSpPr/>
      </dsp:nvSpPr>
      <dsp:spPr>
        <a:xfrm>
          <a:off x="1086039" y="663047"/>
          <a:ext cx="5217785" cy="5217785"/>
        </a:xfrm>
        <a:custGeom>
          <a:avLst/>
          <a:gdLst/>
          <a:ahLst/>
          <a:cxnLst/>
          <a:rect l="0" t="0" r="0" b="0"/>
          <a:pathLst>
            <a:path>
              <a:moveTo>
                <a:pt x="463231" y="1124824"/>
              </a:moveTo>
              <a:arcTo wR="2608892" hR="2608892" stAng="12880203" swAng="1959912"/>
            </a:path>
          </a:pathLst>
        </a:custGeom>
        <a:noFill/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2358916-C15D-47B5-A3E2-E683D6827FD8}" type="datetimeFigureOut">
              <a:rPr lang="cs-CZ" smtClean="0"/>
              <a:pPr/>
              <a:t>20.4.2014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83B6874-C3F3-4502-AF3E-59AC630878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358916-C15D-47B5-A3E2-E683D6827FD8}" type="datetimeFigureOut">
              <a:rPr lang="cs-CZ" smtClean="0"/>
              <a:pPr/>
              <a:t>20.4.2014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3B6874-C3F3-4502-AF3E-59AC630878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2358916-C15D-47B5-A3E2-E683D6827FD8}" type="datetimeFigureOut">
              <a:rPr lang="cs-CZ" smtClean="0"/>
              <a:pPr/>
              <a:t>20.4.2014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983B6874-C3F3-4502-AF3E-59AC630878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358916-C15D-47B5-A3E2-E683D6827FD8}" type="datetimeFigureOut">
              <a:rPr lang="cs-CZ" smtClean="0"/>
              <a:pPr/>
              <a:t>20.4.2014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3B6874-C3F3-4502-AF3E-59AC630878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358916-C15D-47B5-A3E2-E683D6827FD8}" type="datetimeFigureOut">
              <a:rPr lang="cs-CZ" smtClean="0"/>
              <a:pPr/>
              <a:t>20.4.2014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3B6874-C3F3-4502-AF3E-59AC630878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358916-C15D-47B5-A3E2-E683D6827FD8}" type="datetimeFigureOut">
              <a:rPr lang="cs-CZ" smtClean="0"/>
              <a:pPr/>
              <a:t>20.4.2014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3B6874-C3F3-4502-AF3E-59AC630878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2358916-C15D-47B5-A3E2-E683D6827FD8}" type="datetimeFigureOut">
              <a:rPr lang="cs-CZ" smtClean="0"/>
              <a:pPr/>
              <a:t>20.4.2014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3B6874-C3F3-4502-AF3E-59AC630878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358916-C15D-47B5-A3E2-E683D6827FD8}" type="datetimeFigureOut">
              <a:rPr lang="cs-CZ" smtClean="0"/>
              <a:pPr/>
              <a:t>20.4.2014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3B6874-C3F3-4502-AF3E-59AC630878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358916-C15D-47B5-A3E2-E683D6827FD8}" type="datetimeFigureOut">
              <a:rPr lang="cs-CZ" smtClean="0"/>
              <a:pPr/>
              <a:t>20.4.2014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3B6874-C3F3-4502-AF3E-59AC6308786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358916-C15D-47B5-A3E2-E683D6827FD8}" type="datetimeFigureOut">
              <a:rPr lang="cs-CZ" smtClean="0"/>
              <a:pPr/>
              <a:t>20.4.2014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3B6874-C3F3-4502-AF3E-59AC630878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2358916-C15D-47B5-A3E2-E683D6827FD8}" type="datetimeFigureOut">
              <a:rPr lang="cs-CZ" smtClean="0"/>
              <a:pPr/>
              <a:t>20.4.2014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83B6874-C3F3-4502-AF3E-59AC630878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2358916-C15D-47B5-A3E2-E683D6827FD8}" type="datetimeFigureOut">
              <a:rPr lang="cs-CZ" smtClean="0"/>
              <a:pPr/>
              <a:t>20.4.2014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83B6874-C3F3-4502-AF3E-59AC6308786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79512" y="1484784"/>
          <a:ext cx="8712969" cy="5112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6664"/>
                <a:gridCol w="5986305"/>
              </a:tblGrid>
              <a:tr h="453122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</a:t>
                      </a:r>
                      <a:r>
                        <a:rPr lang="cs-CZ" baseline="0" dirty="0" smtClean="0"/>
                        <a:t>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CZ.1.07/1.5.00/34.0891</a:t>
                      </a:r>
                      <a:endParaRPr lang="cs-CZ" dirty="0"/>
                    </a:p>
                  </a:txBody>
                  <a:tcPr/>
                </a:tc>
              </a:tr>
              <a:tr h="419059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</a:t>
                      </a:r>
                      <a:r>
                        <a:rPr lang="cs-CZ" baseline="0" dirty="0" smtClean="0"/>
                        <a:t>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VYS_32_INOVACE_497_Šampony</a:t>
                      </a:r>
                      <a:endParaRPr lang="cs-CZ" dirty="0"/>
                    </a:p>
                  </a:txBody>
                  <a:tcPr/>
                </a:tc>
              </a:tr>
              <a:tr h="66694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Vyšší</a:t>
                      </a:r>
                      <a:r>
                        <a:rPr lang="cs-CZ" baseline="0" dirty="0" smtClean="0"/>
                        <a:t> odborná škola, Střední průmyslová škola a Střední odborná řemesel a služeb, Strakonice, Zvolenská 934</a:t>
                      </a:r>
                      <a:endParaRPr lang="cs-CZ" dirty="0"/>
                    </a:p>
                  </a:txBody>
                  <a:tcPr/>
                </a:tc>
              </a:tr>
              <a:tr h="419059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</a:t>
                      </a:r>
                      <a:r>
                        <a:rPr lang="cs-CZ" baseline="0" dirty="0" smtClean="0"/>
                        <a:t> Petra Turková</a:t>
                      </a:r>
                      <a:endParaRPr lang="cs-CZ" dirty="0"/>
                    </a:p>
                  </a:txBody>
                  <a:tcPr/>
                </a:tc>
              </a:tr>
              <a:tr h="419059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CELEK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Kadeřnické materiály</a:t>
                      </a:r>
                      <a:endParaRPr lang="cs-CZ" dirty="0"/>
                    </a:p>
                  </a:txBody>
                  <a:tcPr/>
                </a:tc>
              </a:tr>
              <a:tr h="381112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</a:tr>
              <a:tr h="464380">
                <a:tc>
                  <a:txBody>
                    <a:bodyPr/>
                    <a:lstStyle/>
                    <a:p>
                      <a:r>
                        <a:rPr lang="cs-CZ" dirty="0" smtClean="0"/>
                        <a:t>DATUM TVORBY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10. 10. </a:t>
                      </a:r>
                      <a:r>
                        <a:rPr lang="cs-CZ" smtClean="0"/>
                        <a:t>2013</a:t>
                      </a:r>
                      <a:endParaRPr lang="cs-CZ" dirty="0"/>
                    </a:p>
                  </a:txBody>
                  <a:tcPr/>
                </a:tc>
              </a:tr>
              <a:tr h="419059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Tento</a:t>
                      </a:r>
                      <a:r>
                        <a:rPr lang="cs-CZ" sz="1400" baseline="0" dirty="0" smtClean="0"/>
                        <a:t> výukový materiál je určen žákům prvního ročníku oboru Kadeřník. Interaktivní forma prezentace žáky seznámí s různými druhy šamponů , objasní složení, účinné látky a vlastnosti těchto přípravků. Prezentace má usnadnit osvojení a pochopení této problematiky.</a:t>
                      </a:r>
                      <a:endParaRPr lang="cs-CZ" sz="1400" dirty="0"/>
                    </a:p>
                  </a:txBody>
                  <a:tcPr/>
                </a:tc>
              </a:tr>
              <a:tr h="723309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METODICKÝ POKYN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 obsahuje výkladovou část,</a:t>
                      </a:r>
                      <a:r>
                        <a:rPr lang="cs-CZ" sz="1400" baseline="0" dirty="0" smtClean="0"/>
                        <a:t> která žáky přehledně seznámí s učivem. Interaktivní forma umožní lepší pochopení učiva. V závěru si žáci ověří své znalosti vypracováním doplňovacího cvičení. Tento materiál </a:t>
                      </a:r>
                      <a:r>
                        <a:rPr lang="cs-CZ" sz="1400" baseline="0" dirty="0" smtClean="0"/>
                        <a:t>je na </a:t>
                      </a:r>
                      <a:r>
                        <a:rPr lang="cs-CZ" sz="1400" baseline="0" dirty="0" smtClean="0"/>
                        <a:t>jednu vyučovací hodinu.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179512" y="176483"/>
            <a:ext cx="6264696" cy="1057621"/>
          </a:xfrm>
          <a:prstGeom prst="rect">
            <a:avLst/>
          </a:prstGeom>
        </p:spPr>
      </p:pic>
      <p:pic>
        <p:nvPicPr>
          <p:cNvPr id="4" name="Picture 2" descr="C:\Users\Natálka\Desktop\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0"/>
            <a:ext cx="1658674" cy="10081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Šampony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Kosmetické </a:t>
            </a:r>
            <a:r>
              <a:rPr lang="cs-CZ" dirty="0" smtClean="0"/>
              <a:t>přípravky odstraňující </a:t>
            </a:r>
            <a:r>
              <a:rPr lang="cs-CZ" dirty="0" smtClean="0"/>
              <a:t>nečistoty z povrchu vlasů a pokožky hlavy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467544" y="404664"/>
          <a:ext cx="7416824" cy="612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Nečistoty na vlasech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tuk, maz (výměšek mazových žláz)</a:t>
            </a:r>
          </a:p>
          <a:p>
            <a:endParaRPr lang="cs-CZ" dirty="0" smtClean="0"/>
          </a:p>
          <a:p>
            <a:r>
              <a:rPr lang="cs-CZ" dirty="0" smtClean="0"/>
              <a:t> prach </a:t>
            </a:r>
          </a:p>
          <a:p>
            <a:endParaRPr lang="cs-CZ" dirty="0" smtClean="0"/>
          </a:p>
          <a:p>
            <a:r>
              <a:rPr lang="cs-CZ" dirty="0" smtClean="0"/>
              <a:t> saze</a:t>
            </a:r>
          </a:p>
          <a:p>
            <a:endParaRPr lang="cs-CZ" dirty="0" smtClean="0"/>
          </a:p>
          <a:p>
            <a:r>
              <a:rPr lang="cs-CZ" dirty="0" smtClean="0"/>
              <a:t> lupy ( odlupující se rohová vrstva kůže)</a:t>
            </a:r>
          </a:p>
          <a:p>
            <a:endParaRPr lang="cs-CZ" dirty="0" smtClean="0"/>
          </a:p>
          <a:p>
            <a:r>
              <a:rPr lang="cs-CZ" dirty="0" smtClean="0"/>
              <a:t> zbytky kosmetických přípravků</a:t>
            </a:r>
            <a:endParaRPr lang="cs-CZ" dirty="0"/>
          </a:p>
        </p:txBody>
      </p:sp>
      <p:sp>
        <p:nvSpPr>
          <p:cNvPr id="5" name="Popisek se šipkou doleva 4">
            <a:hlinkClick r:id="rId2" action="ppaction://hlinksldjump"/>
          </p:cNvPr>
          <p:cNvSpPr/>
          <p:nvPr/>
        </p:nvSpPr>
        <p:spPr>
          <a:xfrm>
            <a:off x="6732240" y="5589240"/>
            <a:ext cx="914400" cy="914400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Požadované vlastnosti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 snadná a příjemná aplikace</a:t>
            </a:r>
          </a:p>
          <a:p>
            <a:endParaRPr lang="cs-CZ" dirty="0" smtClean="0"/>
          </a:p>
          <a:p>
            <a:r>
              <a:rPr lang="cs-CZ" dirty="0" smtClean="0"/>
              <a:t> dobrá pěnivost</a:t>
            </a:r>
          </a:p>
          <a:p>
            <a:endParaRPr lang="cs-CZ" dirty="0" smtClean="0"/>
          </a:p>
          <a:p>
            <a:r>
              <a:rPr lang="cs-CZ" dirty="0" smtClean="0"/>
              <a:t> příznivý účinek na vzhled vlasů</a:t>
            </a:r>
          </a:p>
          <a:p>
            <a:endParaRPr lang="cs-CZ" dirty="0" smtClean="0"/>
          </a:p>
          <a:p>
            <a:r>
              <a:rPr lang="cs-CZ" dirty="0" smtClean="0"/>
              <a:t> snadno odstranitelný vodou</a:t>
            </a:r>
          </a:p>
          <a:p>
            <a:endParaRPr lang="cs-CZ" dirty="0" smtClean="0"/>
          </a:p>
          <a:p>
            <a:r>
              <a:rPr lang="cs-CZ" dirty="0" smtClean="0"/>
              <a:t> nezanechávat nerozpustné zbytky</a:t>
            </a:r>
          </a:p>
          <a:p>
            <a:endParaRPr lang="cs-CZ" dirty="0" smtClean="0"/>
          </a:p>
          <a:p>
            <a:r>
              <a:rPr lang="cs-CZ" dirty="0" smtClean="0"/>
              <a:t> nemít dráždivé účinky</a:t>
            </a:r>
            <a:endParaRPr lang="cs-CZ" dirty="0"/>
          </a:p>
        </p:txBody>
      </p:sp>
      <p:sp>
        <p:nvSpPr>
          <p:cNvPr id="5" name="Popisek se šipkou doleva 4">
            <a:hlinkClick r:id="rId2" action="ppaction://hlinksldjump"/>
          </p:cNvPr>
          <p:cNvSpPr/>
          <p:nvPr/>
        </p:nvSpPr>
        <p:spPr>
          <a:xfrm>
            <a:off x="6804248" y="5589240"/>
            <a:ext cx="914400" cy="914400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Mýdlové šampony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88840"/>
            <a:ext cx="7560840" cy="4466896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 nejstarší přípravky k mytí vlasů</a:t>
            </a:r>
          </a:p>
          <a:p>
            <a:endParaRPr lang="cs-CZ" dirty="0" smtClean="0"/>
          </a:p>
          <a:p>
            <a:r>
              <a:rPr lang="cs-CZ" dirty="0" smtClean="0"/>
              <a:t> prášková forma nebo roztok</a:t>
            </a:r>
          </a:p>
          <a:p>
            <a:endParaRPr lang="cs-CZ" dirty="0" smtClean="0"/>
          </a:p>
          <a:p>
            <a:r>
              <a:rPr lang="cs-CZ" dirty="0" smtClean="0"/>
              <a:t> základ -  sodné nebo draselné mýdlo</a:t>
            </a:r>
          </a:p>
          <a:p>
            <a:endParaRPr lang="cs-CZ" dirty="0" smtClean="0"/>
          </a:p>
          <a:p>
            <a:r>
              <a:rPr lang="cs-CZ" dirty="0" smtClean="0"/>
              <a:t> nevýhody – alkalické pH, dráždivost pokožky</a:t>
            </a:r>
          </a:p>
          <a:p>
            <a:pPr>
              <a:buNone/>
            </a:pPr>
            <a:r>
              <a:rPr lang="cs-CZ" dirty="0" smtClean="0"/>
              <a:t>                    nízká pěnivost, těžké lepkavé vlasy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 Dnes se nepoužívají ani nevyrábějí</a:t>
            </a:r>
          </a:p>
          <a:p>
            <a:pPr>
              <a:buNone/>
            </a:pPr>
            <a:r>
              <a:rPr lang="cs-CZ" dirty="0" smtClean="0"/>
              <a:t>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Popisek se šipkou doleva 3">
            <a:hlinkClick r:id="rId2" action="ppaction://hlinksldjump"/>
          </p:cNvPr>
          <p:cNvSpPr/>
          <p:nvPr/>
        </p:nvSpPr>
        <p:spPr>
          <a:xfrm>
            <a:off x="6732240" y="5517232"/>
            <a:ext cx="914400" cy="914400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Saponátové šampony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916832"/>
            <a:ext cx="7643192" cy="4682920"/>
          </a:xfrm>
        </p:spPr>
        <p:txBody>
          <a:bodyPr>
            <a:normAutofit fontScale="92500" lnSpcReduction="20000"/>
          </a:bodyPr>
          <a:lstStyle/>
          <a:p>
            <a:pPr marL="514350" indent="-514350"/>
            <a:r>
              <a:rPr lang="cs-CZ" dirty="0" smtClean="0"/>
              <a:t> Formy – husté tekutiny, krémy, gely</a:t>
            </a:r>
          </a:p>
          <a:p>
            <a:pPr marL="514350" indent="-514350"/>
            <a:endParaRPr lang="cs-CZ" dirty="0" smtClean="0"/>
          </a:p>
          <a:p>
            <a:pPr marL="514350" indent="-514350"/>
            <a:r>
              <a:rPr lang="cs-CZ" dirty="0" smtClean="0"/>
              <a:t> Účinné látky – syntetické </a:t>
            </a:r>
            <a:r>
              <a:rPr lang="cs-CZ" dirty="0" err="1" smtClean="0"/>
              <a:t>sulfonáty</a:t>
            </a:r>
            <a:r>
              <a:rPr lang="cs-CZ" dirty="0" smtClean="0"/>
              <a:t> – </a:t>
            </a:r>
            <a:r>
              <a:rPr lang="cs-CZ" dirty="0" err="1" smtClean="0"/>
              <a:t>laurylétersulfát</a:t>
            </a:r>
            <a:r>
              <a:rPr lang="cs-CZ" dirty="0" smtClean="0"/>
              <a:t> sodný</a:t>
            </a:r>
          </a:p>
          <a:p>
            <a:pPr marL="514350" indent="-514350">
              <a:buNone/>
            </a:pPr>
            <a:r>
              <a:rPr lang="cs-CZ" dirty="0" smtClean="0"/>
              <a:t>                      </a:t>
            </a:r>
          </a:p>
          <a:p>
            <a:pPr marL="514350" indent="-514350"/>
            <a:r>
              <a:rPr lang="cs-CZ" dirty="0" smtClean="0"/>
              <a:t>Přísady – </a:t>
            </a:r>
            <a:r>
              <a:rPr lang="cs-CZ" dirty="0" err="1" smtClean="0"/>
              <a:t>pantenol</a:t>
            </a:r>
            <a:r>
              <a:rPr lang="cs-CZ" dirty="0" smtClean="0"/>
              <a:t>, vitamíny, kolagen, elastin, </a:t>
            </a:r>
          </a:p>
          <a:p>
            <a:pPr marL="514350" indent="-514350">
              <a:buNone/>
            </a:pPr>
            <a:r>
              <a:rPr lang="cs-CZ" dirty="0" smtClean="0"/>
              <a:t>     extrakty z rostlin, parfémy…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endParaRPr lang="cs-CZ" dirty="0" smtClean="0"/>
          </a:p>
          <a:p>
            <a:pPr marL="514350" indent="-514350"/>
            <a:r>
              <a:rPr lang="cs-CZ" dirty="0" smtClean="0"/>
              <a:t>Výhody – neutrální reakce, vysoká pěnivost, nesrážlivost v tvrdé vodě, nedráždivé účinky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                                          </a:t>
            </a:r>
            <a:endParaRPr lang="cs-CZ" dirty="0"/>
          </a:p>
        </p:txBody>
      </p:sp>
      <p:sp>
        <p:nvSpPr>
          <p:cNvPr id="5" name="Popisek se šipkou doleva 4">
            <a:hlinkClick r:id="rId2" action="ppaction://hlinksldjump"/>
          </p:cNvPr>
          <p:cNvSpPr/>
          <p:nvPr/>
        </p:nvSpPr>
        <p:spPr>
          <a:xfrm>
            <a:off x="7020272" y="5661248"/>
            <a:ext cx="914400" cy="914400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SUCHÉ ŠAMPONY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083688"/>
            <a:ext cx="7632848" cy="4774312"/>
          </a:xfrm>
        </p:spPr>
        <p:txBody>
          <a:bodyPr/>
          <a:lstStyle/>
          <a:p>
            <a:r>
              <a:rPr lang="cs-CZ" dirty="0" smtClean="0"/>
              <a:t> směsi prachových látek </a:t>
            </a:r>
          </a:p>
          <a:p>
            <a:endParaRPr lang="cs-CZ" dirty="0" smtClean="0"/>
          </a:p>
          <a:p>
            <a:r>
              <a:rPr lang="cs-CZ" dirty="0" smtClean="0"/>
              <a:t> absorbují tuk a váží na sebe nečistoty</a:t>
            </a:r>
          </a:p>
          <a:p>
            <a:endParaRPr lang="cs-CZ" dirty="0" smtClean="0"/>
          </a:p>
          <a:p>
            <a:r>
              <a:rPr lang="cs-CZ" dirty="0" smtClean="0"/>
              <a:t> obsahují upravený škrob a práškovou celulózu</a:t>
            </a:r>
          </a:p>
          <a:p>
            <a:endParaRPr lang="cs-CZ" dirty="0" smtClean="0"/>
          </a:p>
          <a:p>
            <a:r>
              <a:rPr lang="cs-CZ" dirty="0" smtClean="0"/>
              <a:t> použití – jako občasná náhrada mytí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Popisek se šipkou doleva 4">
            <a:hlinkClick r:id="rId2" action="ppaction://hlinksldjump"/>
          </p:cNvPr>
          <p:cNvSpPr/>
          <p:nvPr/>
        </p:nvSpPr>
        <p:spPr>
          <a:xfrm>
            <a:off x="6732240" y="5445224"/>
            <a:ext cx="914400" cy="914400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2390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/>
              <a:t>OTÁZKY A ÚKOLY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7920880" cy="5373216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None/>
            </a:pPr>
            <a:r>
              <a:rPr lang="cs-CZ" dirty="0" smtClean="0"/>
              <a:t>1. Vyjmenujte všechny druhy nečistot na vlasech a vlasové pokožce. </a:t>
            </a:r>
          </a:p>
          <a:p>
            <a:pPr marL="514350" indent="-514350">
              <a:buNone/>
            </a:pPr>
            <a:r>
              <a:rPr lang="cs-CZ" b="1" dirty="0" smtClean="0">
                <a:solidFill>
                  <a:schemeClr val="tx2"/>
                </a:solidFill>
              </a:rPr>
              <a:t>Prach, popel, maz,pot, zbytky kosmetických přípravků</a:t>
            </a:r>
          </a:p>
          <a:p>
            <a:pPr marL="514350" indent="-514350">
              <a:buNone/>
            </a:pPr>
            <a:r>
              <a:rPr lang="cs-CZ" dirty="0" smtClean="0"/>
              <a:t>2. Jaké jsou základní druhy šamponů,které z nich se již nepoužívají?</a:t>
            </a:r>
          </a:p>
          <a:p>
            <a:pPr marL="514350" indent="-514350">
              <a:buNone/>
            </a:pPr>
            <a:r>
              <a:rPr lang="cs-CZ" b="1" dirty="0" smtClean="0">
                <a:solidFill>
                  <a:schemeClr val="tx2"/>
                </a:solidFill>
              </a:rPr>
              <a:t>Mýdlové, saponátové, suché, nepoužívají se mýdlové</a:t>
            </a:r>
          </a:p>
          <a:p>
            <a:pPr marL="514350" indent="-514350">
              <a:buNone/>
            </a:pPr>
            <a:r>
              <a:rPr lang="cs-CZ" dirty="0" smtClean="0"/>
              <a:t>3. Jaké účinné látky obsahují mýdlové šampony?</a:t>
            </a:r>
          </a:p>
          <a:p>
            <a:pPr marL="514350" indent="-514350">
              <a:buNone/>
            </a:pPr>
            <a:r>
              <a:rPr lang="cs-CZ" b="1" dirty="0" smtClean="0">
                <a:solidFill>
                  <a:schemeClr val="tx2"/>
                </a:solidFill>
              </a:rPr>
              <a:t>Sodné a draselné mýdlo</a:t>
            </a:r>
          </a:p>
          <a:p>
            <a:pPr marL="514350" indent="-514350">
              <a:buNone/>
            </a:pPr>
            <a:r>
              <a:rPr lang="cs-CZ" dirty="0" smtClean="0"/>
              <a:t>4. Jaké výhody mají současné šampony a jak se nazývají?</a:t>
            </a:r>
          </a:p>
          <a:p>
            <a:pPr marL="514350" indent="-514350">
              <a:buNone/>
            </a:pPr>
            <a:r>
              <a:rPr lang="cs-CZ" b="1" dirty="0" smtClean="0">
                <a:solidFill>
                  <a:schemeClr val="tx2"/>
                </a:solidFill>
              </a:rPr>
              <a:t>Nedráždivé, nesrážlivost v tvrdé vodě, vysoká pěnivost, nazývají se saponátové</a:t>
            </a:r>
          </a:p>
          <a:p>
            <a:pPr marL="514350" indent="-514350">
              <a:buNone/>
            </a:pPr>
            <a:r>
              <a:rPr lang="cs-CZ" dirty="0" smtClean="0"/>
              <a:t>5. Jaký charakter a hodnotu pH mají mýdlové a saponátové šampony?</a:t>
            </a:r>
          </a:p>
          <a:p>
            <a:pPr marL="514350" indent="-514350">
              <a:buNone/>
            </a:pPr>
            <a:r>
              <a:rPr lang="cs-CZ" b="1" dirty="0" smtClean="0">
                <a:solidFill>
                  <a:schemeClr val="tx2"/>
                </a:solidFill>
              </a:rPr>
              <a:t>Mýdlové- reakce alkalická,pH- 9</a:t>
            </a:r>
          </a:p>
          <a:p>
            <a:pPr marL="514350" indent="-514350">
              <a:buNone/>
            </a:pPr>
            <a:r>
              <a:rPr lang="cs-CZ" b="1" dirty="0" smtClean="0">
                <a:solidFill>
                  <a:schemeClr val="tx2"/>
                </a:solidFill>
              </a:rPr>
              <a:t>Saponátové- reakce slabě kyselá až neutrální, pH – 5,5- 7</a:t>
            </a:r>
          </a:p>
          <a:p>
            <a:pPr marL="514350" indent="-514350">
              <a:buNone/>
            </a:pPr>
            <a:r>
              <a:rPr lang="cs-CZ" dirty="0" smtClean="0"/>
              <a:t>6.Vyjmenujte nevýhody mýdlových šamponů?</a:t>
            </a:r>
          </a:p>
          <a:p>
            <a:pPr marL="514350" indent="-514350">
              <a:buNone/>
            </a:pPr>
            <a:r>
              <a:rPr lang="cs-CZ" b="1" dirty="0" smtClean="0">
                <a:solidFill>
                  <a:schemeClr val="tx2"/>
                </a:solidFill>
              </a:rPr>
              <a:t>Dráždivé účinky, srážení  v tvrdé vodě, zatěžují vlas,vytváří matný film</a:t>
            </a:r>
          </a:p>
          <a:p>
            <a:pPr marL="514350" indent="-514350">
              <a:buNone/>
            </a:pPr>
            <a:r>
              <a:rPr lang="cs-CZ" dirty="0" smtClean="0"/>
              <a:t>7. Použití, vlastnosti a složení suchých šamponů.</a:t>
            </a:r>
          </a:p>
          <a:p>
            <a:pPr marL="514350" indent="-514350">
              <a:buNone/>
            </a:pPr>
            <a:r>
              <a:rPr lang="cs-CZ" b="1" dirty="0" smtClean="0">
                <a:solidFill>
                  <a:schemeClr val="tx2"/>
                </a:solidFill>
              </a:rPr>
              <a:t>Použití- na suché vlasy</a:t>
            </a:r>
          </a:p>
          <a:p>
            <a:pPr marL="514350" indent="-514350">
              <a:buNone/>
            </a:pPr>
            <a:r>
              <a:rPr lang="cs-CZ" b="1" dirty="0" smtClean="0">
                <a:solidFill>
                  <a:schemeClr val="tx2"/>
                </a:solidFill>
              </a:rPr>
              <a:t>Vlastnosti- odstraňují nečistoty, absorbují tuk</a:t>
            </a:r>
          </a:p>
          <a:p>
            <a:pPr marL="514350" indent="-514350">
              <a:buNone/>
            </a:pPr>
            <a:r>
              <a:rPr lang="cs-CZ" b="1" dirty="0" smtClean="0">
                <a:solidFill>
                  <a:schemeClr val="tx2"/>
                </a:solidFill>
              </a:rPr>
              <a:t>Složení – směs prachových látek (škrob a celulóza)</a:t>
            </a:r>
            <a:endParaRPr lang="cs-CZ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052736"/>
            <a:ext cx="22933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u="sng" dirty="0" smtClean="0"/>
              <a:t>Použitá literatura</a:t>
            </a:r>
            <a:r>
              <a:rPr lang="cs-CZ" sz="2000" dirty="0" smtClean="0"/>
              <a:t>:</a:t>
            </a:r>
            <a:endParaRPr lang="cs-CZ" sz="2000" dirty="0"/>
          </a:p>
        </p:txBody>
      </p:sp>
      <p:sp>
        <p:nvSpPr>
          <p:cNvPr id="3" name="Obdélník 2"/>
          <p:cNvSpPr/>
          <p:nvPr/>
        </p:nvSpPr>
        <p:spPr>
          <a:xfrm>
            <a:off x="251520" y="328498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67544" y="1916832"/>
            <a:ext cx="742607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Peterka, Kocourek, Podzimek. Materiály pro 1. – 3. ročník učebního</a:t>
            </a:r>
          </a:p>
          <a:p>
            <a:r>
              <a:rPr lang="cs-CZ" dirty="0" smtClean="0"/>
              <a:t>oboru Kadeřník. 3. vydání, Praha: </a:t>
            </a:r>
            <a:r>
              <a:rPr lang="cs-CZ" dirty="0" err="1" smtClean="0"/>
              <a:t>Informatorium</a:t>
            </a:r>
            <a:r>
              <a:rPr lang="cs-CZ" dirty="0" smtClean="0"/>
              <a:t>, 1999.</a:t>
            </a:r>
          </a:p>
          <a:p>
            <a:r>
              <a:rPr lang="cs-CZ" dirty="0" smtClean="0"/>
              <a:t>ISBN 80 – 86073 – 38 – 6.</a:t>
            </a:r>
          </a:p>
          <a:p>
            <a:endParaRPr lang="cs-CZ" dirty="0" smtClean="0"/>
          </a:p>
          <a:p>
            <a:r>
              <a:rPr lang="cs-CZ" dirty="0" smtClean="0"/>
              <a:t>Zahradník Miroslav. Materiály II pro 3. ročník oboru Kosmetička. První </a:t>
            </a:r>
          </a:p>
          <a:p>
            <a:r>
              <a:rPr lang="cs-CZ" dirty="0" smtClean="0"/>
              <a:t>vydání, Praha: </a:t>
            </a:r>
            <a:r>
              <a:rPr lang="cs-CZ" dirty="0" err="1" smtClean="0"/>
              <a:t>Informatorium</a:t>
            </a:r>
            <a:r>
              <a:rPr lang="cs-CZ" dirty="0" smtClean="0"/>
              <a:t>, 2001. ISBN 80 – 86073 – 83 – 1.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145</TotalTime>
  <Words>560</Words>
  <Application>Microsoft Office PowerPoint</Application>
  <PresentationFormat>Předvádění na obrazovce (4:3)</PresentationFormat>
  <Paragraphs>110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Bohatý</vt:lpstr>
      <vt:lpstr>Snímek 1</vt:lpstr>
      <vt:lpstr>Šampony</vt:lpstr>
      <vt:lpstr>Snímek 3</vt:lpstr>
      <vt:lpstr>Nečistoty na vlasech</vt:lpstr>
      <vt:lpstr>Požadované vlastnosti</vt:lpstr>
      <vt:lpstr>Mýdlové šampony</vt:lpstr>
      <vt:lpstr>Saponátové šampony</vt:lpstr>
      <vt:lpstr>SUCHÉ ŠAMPONY</vt:lpstr>
      <vt:lpstr>OTÁZKY A ÚKOLY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Šampony</dc:title>
  <dc:creator>user</dc:creator>
  <cp:lastModifiedBy>Dum</cp:lastModifiedBy>
  <cp:revision>24</cp:revision>
  <dcterms:created xsi:type="dcterms:W3CDTF">2014-02-15T06:32:56Z</dcterms:created>
  <dcterms:modified xsi:type="dcterms:W3CDTF">2014-04-20T14:54:57Z</dcterms:modified>
</cp:coreProperties>
</file>