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35B3829-BFA4-4A88-B24B-A0A93A89A813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57978C2-60C8-4924-8DB2-3BBE589BF59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6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827584" y="2185120"/>
            <a:ext cx="780309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dirty="0" smtClean="0"/>
              <a:t>VY_32_INOVACE_VÝVOJOVÉ PORUCHY UČENÍ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</a:t>
            </a:r>
            <a:r>
              <a:rPr lang="cs-CZ" sz="2000" dirty="0" smtClean="0"/>
              <a:t>II_1</a:t>
            </a:r>
            <a:r>
              <a:rPr lang="cs-CZ" sz="2000" dirty="0" smtClean="0"/>
              <a:t>. </a:t>
            </a:r>
            <a:r>
              <a:rPr lang="cs-CZ" sz="2000" smtClean="0"/>
              <a:t>ROZVÍJENÍ</a:t>
            </a:r>
            <a:r>
              <a:rPr lang="cs-CZ" sz="2000"/>
              <a:t> </a:t>
            </a:r>
            <a:r>
              <a:rPr lang="cs-CZ" sz="2000" smtClean="0"/>
              <a:t>MATEMATICKÝCH </a:t>
            </a:r>
            <a:r>
              <a:rPr lang="cs-CZ" sz="2000" dirty="0" smtClean="0"/>
              <a:t>PŘEDSTAV</a:t>
            </a:r>
            <a:r>
              <a:rPr lang="cs-CZ" sz="2000" smtClean="0"/>
              <a:t>, </a:t>
            </a:r>
            <a:r>
              <a:rPr lang="cs-CZ" sz="2000" smtClean="0"/>
              <a:t> </a:t>
            </a:r>
            <a:br>
              <a:rPr lang="cs-CZ" sz="2000" smtClean="0"/>
            </a:br>
            <a:r>
              <a:rPr lang="cs-CZ" sz="2000"/>
              <a:t> </a:t>
            </a:r>
            <a:r>
              <a:rPr lang="cs-CZ" sz="2000" smtClean="0"/>
              <a:t>           </a:t>
            </a:r>
            <a:r>
              <a:rPr lang="cs-CZ" sz="2000" smtClean="0"/>
              <a:t>NUMERACE </a:t>
            </a:r>
            <a:r>
              <a:rPr lang="cs-CZ" sz="2000" dirty="0" smtClean="0"/>
              <a:t>DO 3</a:t>
            </a:r>
            <a:br>
              <a:rPr lang="cs-CZ" sz="2000" dirty="0" smtClean="0"/>
            </a:br>
            <a:r>
              <a:rPr lang="cs-CZ" sz="2000" dirty="0" smtClean="0"/>
              <a:t>TÉMA</a:t>
            </a:r>
            <a:r>
              <a:rPr lang="cs-CZ" sz="2000" smtClean="0"/>
              <a:t>: </a:t>
            </a:r>
            <a:r>
              <a:rPr lang="cs-CZ" sz="2000" smtClean="0"/>
              <a:t>ROZVÍJENÍ </a:t>
            </a:r>
            <a:r>
              <a:rPr lang="cs-CZ" sz="2000" dirty="0" smtClean="0"/>
              <a:t>MATEMATICKÝCH PŘEDSTAV, NUMERACE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DO 3 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LZE VYUŽÍT K ROZVOJI MATEMATICKÝCH</a:t>
            </a:r>
            <a:br>
              <a:rPr lang="cs-CZ" sz="2000" dirty="0" smtClean="0"/>
            </a:br>
            <a:r>
              <a:rPr lang="cs-CZ" sz="2000" dirty="0" smtClean="0"/>
              <a:t>                PŘEDSTAV JIŽ OD 1. ROČNÍKU ZŠ.      </a:t>
            </a:r>
            <a:br>
              <a:rPr lang="cs-CZ" sz="2000" dirty="0" smtClean="0"/>
            </a:br>
            <a:r>
              <a:rPr lang="cs-CZ" sz="2000" dirty="0" smtClean="0"/>
              <a:t>                DUM JE ZAMĚŘEN NA ROZVOJ ZRAKOVÉHO  </a:t>
            </a:r>
            <a:br>
              <a:rPr lang="cs-CZ" sz="2000" dirty="0" smtClean="0"/>
            </a:br>
            <a:r>
              <a:rPr lang="cs-CZ" sz="2000" dirty="0" smtClean="0"/>
              <a:t>                VNÍMÁNÍ POČÍTÁNÍ PŘEDMĚTŮ V DANÉM </a:t>
            </a:r>
            <a:br>
              <a:rPr lang="cs-CZ" sz="2000" dirty="0" smtClean="0"/>
            </a:br>
            <a:r>
              <a:rPr lang="cs-CZ" sz="2000" dirty="0" smtClean="0"/>
              <a:t>                SOUBORU A JEJICH POROVNÁVÁNÍ.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86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                .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727646"/>
              </p:ext>
            </p:extLst>
          </p:nvPr>
        </p:nvGraphicFramePr>
        <p:xfrm>
          <a:off x="935595" y="2060848"/>
          <a:ext cx="7272808" cy="4032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72808"/>
              </a:tblGrid>
              <a:tr h="79209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1</a:t>
                      </a:r>
                      <a:endParaRPr lang="en-US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2</a:t>
                      </a:r>
                      <a:endParaRPr lang="en-US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3</a:t>
                      </a:r>
                      <a:endParaRPr lang="en-US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4</a:t>
                      </a:r>
                      <a:endParaRPr lang="en-US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864094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5</a:t>
                      </a:r>
                      <a:endParaRPr lang="en-US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981" y="2907076"/>
            <a:ext cx="719871" cy="71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6632"/>
            <a:ext cx="1800200" cy="179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864" y="2060848"/>
            <a:ext cx="719871" cy="71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506" y="3721297"/>
            <a:ext cx="719871" cy="71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334" y="4437112"/>
            <a:ext cx="719871" cy="71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 Pozděnová\AppData\Local\Microsoft\Windows\Temporary Internet Files\Content.IE5\DE4CGPLA\MC90043922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334" y="5301208"/>
            <a:ext cx="719871" cy="71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15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824161" y="272277"/>
                <a:ext cx="7125113" cy="924475"/>
              </a:xfrm>
              <a:solidFill>
                <a:schemeClr val="accent1">
                  <a:lumMod val="40000"/>
                  <a:lumOff val="60000"/>
                </a:schemeClr>
              </a:solidFill>
              <a:ln w="57150"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cs-CZ" sz="2400" dirty="0" smtClean="0"/>
                  <a:t>Na které straně mráčku je více andílků?</a:t>
                </a:r>
                <a:br>
                  <a:rPr lang="cs-CZ" sz="2400" dirty="0" smtClean="0"/>
                </a:br>
                <a:r>
                  <a:rPr lang="cs-CZ" sz="2400" dirty="0" smtClean="0"/>
                  <a:t>Doplň </a:t>
                </a:r>
                <a14:m>
                  <m:oMath xmlns:m="http://schemas.openxmlformats.org/officeDocument/2006/math">
                    <m:r>
                      <a:rPr lang="cs-CZ" sz="3600" i="1" smtClean="0">
                        <a:ln w="38100">
                          <a:solidFill>
                            <a:schemeClr val="tx1"/>
                          </a:solidFill>
                        </a:ln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600" b="0" i="1" smtClean="0">
                        <a:ln w="38100">
                          <a:solidFill>
                            <a:schemeClr val="tx1"/>
                          </a:solidFill>
                        </a:ln>
                        <a:latin typeface="Cambria Math"/>
                        <a:ea typeface="Cambria Math"/>
                      </a:rPr>
                      <m:t>      </m:t>
                    </m:r>
                    <m:r>
                      <a:rPr lang="cs-CZ" sz="3600" i="1" smtClean="0">
                        <a:ln w="38100">
                          <a:solidFill>
                            <a:schemeClr val="tx1"/>
                          </a:solidFill>
                        </a:ln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600" b="0" i="1" smtClean="0">
                        <a:ln w="38100">
                          <a:solidFill>
                            <a:schemeClr val="tx1"/>
                          </a:solidFill>
                        </a:ln>
                        <a:latin typeface="Cambria Math"/>
                        <a:ea typeface="Cambria Math"/>
                      </a:rPr>
                      <m:t>       </m:t>
                    </m:r>
                    <m:r>
                      <a:rPr lang="cs-CZ" sz="3600" i="1" smtClean="0">
                        <a:ln w="38100">
                          <a:solidFill>
                            <a:schemeClr val="tx1"/>
                          </a:solidFill>
                        </a:ln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3600" dirty="0" smtClean="0">
                    <a:ln w="38100">
                      <a:solidFill>
                        <a:schemeClr val="tx1"/>
                      </a:solidFill>
                    </a:ln>
                  </a:rPr>
                  <a:t>   </a:t>
                </a:r>
                <a:r>
                  <a:rPr lang="cs-CZ" sz="2400" dirty="0" smtClean="0">
                    <a:ln w="3175">
                      <a:solidFill>
                        <a:schemeClr val="tx1"/>
                      </a:solidFill>
                    </a:ln>
                  </a:rPr>
                  <a:t>.</a:t>
                </a:r>
                <a:endParaRPr lang="en-US" sz="2400" dirty="0">
                  <a:ln w="3175">
                    <a:solidFill>
                      <a:schemeClr val="tx1"/>
                    </a:solidFill>
                  </a:ln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824161" y="272277"/>
                <a:ext cx="7125113" cy="924475"/>
              </a:xfrm>
              <a:blipFill rotWithShape="1">
                <a:blip r:embed="rId2"/>
                <a:stretch>
                  <a:fillRect l="-934" t="-6875" b="-11875"/>
                </a:stretch>
              </a:blipFill>
              <a:ln w="57150"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Obláček 3"/>
          <p:cNvSpPr/>
          <p:nvPr/>
        </p:nvSpPr>
        <p:spPr>
          <a:xfrm>
            <a:off x="611560" y="1721902"/>
            <a:ext cx="7488832" cy="3960440"/>
          </a:xfrm>
          <a:prstGeom prst="cloudCallout">
            <a:avLst>
              <a:gd name="adj1" fmla="val 8766"/>
              <a:gd name="adj2" fmla="val 757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Lenka Pozděnová\AppData\Local\Microsoft\Windows\Temporary Internet Files\Content.IE5\DE4CGPLA\MC900390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0" y="2815061"/>
            <a:ext cx="1203349" cy="88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789" y="2601367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524" y="325859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3189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 Pozděnová\AppData\Local\Microsoft\Windows\Temporary Internet Files\Content.IE5\AM1I8PN9\MC9002030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95" y="1196752"/>
            <a:ext cx="1641324" cy="131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 Pozděnová\AppData\Local\Microsoft\Windows\Temporary Internet Files\Content.IE5\S7687CZ2\MC9003360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693" y="2223333"/>
            <a:ext cx="949615" cy="75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 Pozděnová\AppData\Local\Microsoft\Windows\Temporary Internet Files\Content.IE5\S7687CZ2\MC9003360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656" y="4435675"/>
            <a:ext cx="1597687" cy="127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01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125113" cy="1152128"/>
          </a:xfr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3"/>
            </a:solidFill>
          </a:ln>
        </p:spPr>
        <p:txBody>
          <a:bodyPr/>
          <a:lstStyle/>
          <a:p>
            <a:r>
              <a:rPr lang="cs-CZ" sz="2400" dirty="0" smtClean="0"/>
              <a:t>Zakroužkuj zeleně mráček s největším počtem andílků a červeně mráček s nejmenším počtem andílků.</a:t>
            </a:r>
            <a:endParaRPr lang="en-US" sz="2400" dirty="0"/>
          </a:p>
        </p:txBody>
      </p:sp>
      <p:sp>
        <p:nvSpPr>
          <p:cNvPr id="4" name="Mrak 3"/>
          <p:cNvSpPr/>
          <p:nvPr/>
        </p:nvSpPr>
        <p:spPr>
          <a:xfrm>
            <a:off x="755576" y="1844824"/>
            <a:ext cx="2858616" cy="172819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55976" y="2261204"/>
            <a:ext cx="3634565" cy="156570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6" name="Mrak 5"/>
          <p:cNvSpPr/>
          <p:nvPr/>
        </p:nvSpPr>
        <p:spPr>
          <a:xfrm>
            <a:off x="1187624" y="4221088"/>
            <a:ext cx="2282552" cy="108012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Mrak 6"/>
          <p:cNvSpPr/>
          <p:nvPr/>
        </p:nvSpPr>
        <p:spPr>
          <a:xfrm>
            <a:off x="5220072" y="4221088"/>
            <a:ext cx="2592288" cy="153732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583" y="4221087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884" y="4172596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003" y="4221088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335" y="4332523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181" y="2404000"/>
            <a:ext cx="1828356" cy="124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87" y="2477797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96331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912" y="2570883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015" y="4972595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595" y="3100386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enka Pozděnová\AppData\Local\Microsoft\Windows\Temporary Internet Files\Content.IE5\K0O7W0UI\MM9002868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739" y="1818310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94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solidFill>
                <a:schemeClr val="bg2">
                  <a:lumMod val="60000"/>
                  <a:lumOff val="40000"/>
                </a:schemeClr>
              </a:solidFill>
              <a:ln w="5715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/>
              <a:lstStyle/>
              <a:p>
                <a:r>
                  <a:rPr lang="cs-CZ" dirty="0" smtClean="0"/>
                  <a:t>Doplň    </a:t>
                </a:r>
                <a14:m>
                  <m:oMath xmlns:m="http://schemas.openxmlformats.org/officeDocument/2006/math">
                    <m:r>
                      <a:rPr lang="cs-CZ" sz="6000" b="0" i="1" smtClean="0"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480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6000" b="0" i="1" dirty="0" smtClean="0">
                        <a:latin typeface="Cambria Math"/>
                        <a:ea typeface="Cambria Math"/>
                      </a:rPr>
                      <m:t>&lt;         =</m:t>
                    </m:r>
                  </m:oMath>
                </a14:m>
                <a:endParaRPr lang="en-US" sz="60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869" b="-13750"/>
                </a:stretch>
              </a:blipFill>
              <a:ln w="57150">
                <a:solidFill>
                  <a:schemeClr val="accent3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727073"/>
              </p:ext>
            </p:extLst>
          </p:nvPr>
        </p:nvGraphicFramePr>
        <p:xfrm>
          <a:off x="971595" y="1844824"/>
          <a:ext cx="7200804" cy="4176465"/>
        </p:xfrm>
        <a:graphic>
          <a:graphicData uri="http://schemas.openxmlformats.org/drawingml/2006/table">
            <a:tbl>
              <a:tblPr firstRow="1" lastRow="1" bandRow="1">
                <a:tableStyleId>{616DA210-FB5B-4158-B5E0-FEB733F419BA}</a:tableStyleId>
              </a:tblPr>
              <a:tblGrid>
                <a:gridCol w="2400268"/>
                <a:gridCol w="2400268"/>
                <a:gridCol w="2400268"/>
              </a:tblGrid>
              <a:tr h="139215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139215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139215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Lenka Pozděnová\AppData\Local\Microsoft\Windows\Temporary Internet Files\Content.IE5\DE4CGPLA\MC900390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683" y="2379288"/>
            <a:ext cx="1059332" cy="78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 Pozděnová\AppData\Local\Microsoft\Windows\Temporary Internet Files\Content.IE5\DE4CGPLA\MC900390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218" y="2033098"/>
            <a:ext cx="1059332" cy="78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 Pozděnová\AppData\Local\Microsoft\Windows\Temporary Internet Files\Content.IE5\S7687CZ2\MC900336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33098"/>
            <a:ext cx="1447743" cy="115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 Pozděnová\AppData\Local\Microsoft\Windows\Temporary Internet Files\Content.IE5\DE4CGPLA\MM9003158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88" y="32462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enka Pozděnová\AppData\Local\Microsoft\Windows\Temporary Internet Files\Content.IE5\DE4CGPLA\MM9003158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255" y="3678257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Lenka Pozděnová\AppData\Local\Microsoft\Windows\Temporary Internet Files\Content.IE5\DE4CGPLA\MM9003158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51" y="324917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74304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659" y="3349644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760" y="5301208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639" y="5345677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619" y="4688452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Lenka Pozděnová\AppData\Local\Microsoft\Windows\Temporary Internet Files\Content.IE5\DE4CGPLA\MM9002868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247" y="4688452"/>
            <a:ext cx="9620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54" y="5273572"/>
            <a:ext cx="656164" cy="65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724" y="4756483"/>
            <a:ext cx="656164" cy="65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514" y="5355510"/>
            <a:ext cx="656164" cy="65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Lenka Pozděnová\AppData\Local\Microsoft\Windows\Temporary Internet Files\Content.IE5\K0O7W0UI\MM90035670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349" y="4756483"/>
            <a:ext cx="656164" cy="65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49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7128792" cy="936104"/>
          </a:xfrm>
        </p:spPr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57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141</TotalTime>
  <Words>49</Words>
  <Application>Microsoft Office PowerPoint</Application>
  <PresentationFormat>Předvádění na obrazovce (4:3)</PresentationFormat>
  <Paragraphs>12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NÁZEV ŠKOLY: ZŠ PARDUBICE - SPOŘILOV AUTOR: MGR. LENKA POZDĚNOVÁ NÁZEV: VY_32_INOVACE_VÝVOJOVÉ PORUCHY UČENÍ              II_1. ROZVÍJENÍ MATEMATICKÝCH PŘEDSTAV,               NUMERACE DO 3 TÉMA: ROZVÍJENÍ MATEMATICKÝCH PŘEDSTAV, NUMERACE           DO 3  ČÍSLO PROJEKTU:CZ.1.07/1.4.00/21.2349 ANOTACE: DUM LZE VYUŽÍT K ROZVOJI MATEMATICKÝCH                 PŘEDSTAV JIŽ OD 1. ROČNÍKU ZŠ.                       DUM JE ZAMĚŘEN NA ROZVOJ ZRAKOVÉHO                   VNÍMÁNÍ POČÍTÁNÍ PŘEDMĚTŮ V DANÉM                  SOUBORU A JEJICH POROVNÁVÁNÍ.</vt:lpstr>
      <vt:lpstr>Dokresli                 .</vt:lpstr>
      <vt:lpstr>Na které straně mráčku je více andílků? Doplň &gt;      &lt;       =   .</vt:lpstr>
      <vt:lpstr>Zakroužkuj zeleně mráček s největším počtem andílků a červeně mráček s nejmenším počtem andílků.</vt:lpstr>
      <vt:lpstr>Doplň    &gt;      &lt;         =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Lenka Pozděnová</cp:lastModifiedBy>
  <cp:revision>22</cp:revision>
  <dcterms:created xsi:type="dcterms:W3CDTF">2012-10-01T16:15:45Z</dcterms:created>
  <dcterms:modified xsi:type="dcterms:W3CDTF">2012-12-02T13:27:37Z</dcterms:modified>
</cp:coreProperties>
</file>