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7F81D-0F0A-4D9C-BB2A-0747D37B499B}" type="datetimeFigureOut">
              <a:rPr lang="en-US" smtClean="0"/>
              <a:t>12/20/2012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FA522-1E80-4C4E-AA60-CB2842A87E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7F81D-0F0A-4D9C-BB2A-0747D37B499B}" type="datetimeFigureOut">
              <a:rPr lang="en-US" smtClean="0"/>
              <a:t>12/20/2012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FA522-1E80-4C4E-AA60-CB2842A87E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7F81D-0F0A-4D9C-BB2A-0747D37B499B}" type="datetimeFigureOut">
              <a:rPr lang="en-US" smtClean="0"/>
              <a:t>12/20/2012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FA522-1E80-4C4E-AA60-CB2842A87E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7F81D-0F0A-4D9C-BB2A-0747D37B499B}" type="datetimeFigureOut">
              <a:rPr lang="en-US" smtClean="0"/>
              <a:t>12/20/2012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FA522-1E80-4C4E-AA60-CB2842A87E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7F81D-0F0A-4D9C-BB2A-0747D37B499B}" type="datetimeFigureOut">
              <a:rPr lang="en-US" smtClean="0"/>
              <a:t>12/20/2012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FA522-1E80-4C4E-AA60-CB2842A87E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7F81D-0F0A-4D9C-BB2A-0747D37B499B}" type="datetimeFigureOut">
              <a:rPr lang="en-US" smtClean="0"/>
              <a:t>12/20/2012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FA522-1E80-4C4E-AA60-CB2842A87E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7F81D-0F0A-4D9C-BB2A-0747D37B499B}" type="datetimeFigureOut">
              <a:rPr lang="en-US" smtClean="0"/>
              <a:t>12/20/2012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FA522-1E80-4C4E-AA60-CB2842A87E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7F81D-0F0A-4D9C-BB2A-0747D37B499B}" type="datetimeFigureOut">
              <a:rPr lang="en-US" smtClean="0"/>
              <a:t>12/20/2012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FA522-1E80-4C4E-AA60-CB2842A87E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7F81D-0F0A-4D9C-BB2A-0747D37B499B}" type="datetimeFigureOut">
              <a:rPr lang="en-US" smtClean="0"/>
              <a:t>12/20/2012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FA522-1E80-4C4E-AA60-CB2842A87E1C}" type="slidenum">
              <a:rPr lang="en-US" smtClean="0"/>
              <a:t>‹#›</a:t>
            </a:fld>
            <a:endParaRPr lang="en-US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7F81D-0F0A-4D9C-BB2A-0747D37B499B}" type="datetimeFigureOut">
              <a:rPr lang="en-US" smtClean="0"/>
              <a:t>12/20/2012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FA522-1E80-4C4E-AA60-CB2842A87E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7F81D-0F0A-4D9C-BB2A-0747D37B499B}" type="datetimeFigureOut">
              <a:rPr lang="en-US" smtClean="0"/>
              <a:t>12/20/2012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FA522-1E80-4C4E-AA60-CB2842A87E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277F81D-0F0A-4D9C-BB2A-0747D37B499B}" type="datetimeFigureOut">
              <a:rPr lang="en-US" smtClean="0"/>
              <a:t>12/20/2012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0FA522-1E80-4C4E-AA60-CB2842A87E1C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21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3.png"/><Relationship Id="rId4" Type="http://schemas.openxmlformats.org/officeDocument/2006/relationships/image" Target="../media/image1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404664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 txBox="1">
            <a:spLocks noGrp="1"/>
          </p:cNvSpPr>
          <p:nvPr>
            <p:ph type="subTitle" idx="1"/>
          </p:nvPr>
        </p:nvSpPr>
        <p:spPr>
          <a:xfrm>
            <a:off x="323528" y="2492896"/>
            <a:ext cx="86409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2000" dirty="0" smtClean="0"/>
              <a:t>NÁZEV ŠKOLY: ZŠ PARDUBICE - SPOŘILOV</a:t>
            </a:r>
            <a:br>
              <a:rPr lang="cs-CZ" sz="2000" dirty="0" smtClean="0"/>
            </a:br>
            <a:r>
              <a:rPr lang="cs-CZ" sz="2000" dirty="0" smtClean="0"/>
              <a:t>AUTOR MGR. LENKA POZDĚNOVÁ</a:t>
            </a:r>
            <a:br>
              <a:rPr lang="cs-CZ" sz="2000" dirty="0" smtClean="0"/>
            </a:br>
            <a:r>
              <a:rPr lang="cs-CZ" sz="2000" dirty="0" smtClean="0"/>
              <a:t>NÁZEV: </a:t>
            </a:r>
            <a:r>
              <a:rPr lang="cs-CZ" sz="2000" dirty="0" smtClean="0"/>
              <a:t>VY_32_INOVACE_VÝVOJOVÉ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dirty="0" smtClean="0"/>
              <a:t>            PORUCHY UČENÍ </a:t>
            </a:r>
            <a:r>
              <a:rPr lang="cs-CZ" sz="2000" dirty="0" smtClean="0"/>
              <a:t>II_3</a:t>
            </a:r>
            <a:r>
              <a:rPr lang="cs-CZ" sz="2000" dirty="0" smtClean="0"/>
              <a:t>. </a:t>
            </a:r>
            <a:r>
              <a:rPr lang="cs-CZ" dirty="0" smtClean="0"/>
              <a:t>ROZVOJ ČTENÁŘSKÉ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dirty="0" smtClean="0"/>
              <a:t>		  GRAMOTNOSTI V 1. ROČNÍKU</a:t>
            </a:r>
            <a:r>
              <a:rPr lang="cs-CZ" sz="2000" dirty="0" smtClean="0"/>
              <a:t>     </a:t>
            </a:r>
            <a:br>
              <a:rPr lang="cs-CZ" sz="2000" dirty="0" smtClean="0"/>
            </a:br>
            <a:r>
              <a:rPr lang="cs-CZ" sz="2000" dirty="0" smtClean="0"/>
              <a:t>TÉMA</a:t>
            </a:r>
            <a:r>
              <a:rPr lang="cs-CZ" dirty="0" smtClean="0"/>
              <a:t>: ROZVOJ </a:t>
            </a:r>
            <a:r>
              <a:rPr lang="cs-CZ" dirty="0"/>
              <a:t>ČTENÁŘSKÉ </a:t>
            </a:r>
            <a:r>
              <a:rPr lang="cs-CZ" dirty="0" smtClean="0"/>
              <a:t>GRAMOTNOSTI V 1. ROČNÍKU     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ČÍSLO </a:t>
            </a:r>
            <a:r>
              <a:rPr lang="cs-CZ" sz="2000" dirty="0" smtClean="0"/>
              <a:t>PROJEKTU:CZ.1.07/1.4.00/21.2349</a:t>
            </a:r>
            <a:br>
              <a:rPr lang="cs-CZ" sz="2000" dirty="0" smtClean="0"/>
            </a:br>
            <a:r>
              <a:rPr lang="cs-CZ" sz="2000" dirty="0" smtClean="0"/>
              <a:t>ANOTACE: DUM LZE VYUŽÍT K ROZVOJI </a:t>
            </a:r>
            <a:br>
              <a:rPr lang="cs-CZ" sz="2000" dirty="0" smtClean="0"/>
            </a:br>
            <a:r>
              <a:rPr lang="cs-CZ" sz="2000" dirty="0" smtClean="0"/>
              <a:t>                </a:t>
            </a:r>
            <a:r>
              <a:rPr lang="cs-CZ" dirty="0" smtClean="0"/>
              <a:t>ČTENÁŘSKÉ GRAMOTNOSTI.</a:t>
            </a:r>
            <a:r>
              <a:rPr lang="cs-CZ" sz="2000" dirty="0" smtClean="0"/>
              <a:t>                     </a:t>
            </a:r>
            <a:br>
              <a:rPr lang="cs-CZ" sz="2000" dirty="0" smtClean="0"/>
            </a:br>
            <a:r>
              <a:rPr lang="cs-CZ" sz="2000" dirty="0" smtClean="0"/>
              <a:t>                DUM JE ZAMĚŘEN NA PROCVIČENÍ PÍSMEN A, E, I, O,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2000" dirty="0" smtClean="0"/>
              <a:t>                U, S, L, M, P, J, Y, SLABIK A SLOV.</a:t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00663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Lenka Pozděnová\AppData\Local\Microsoft\Windows\Temporary Internet Files\Content.IE5\DE4CGPLA\MC9004450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5258" y="1772816"/>
            <a:ext cx="4350608" cy="5093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1" y="260648"/>
            <a:ext cx="5760640" cy="1716583"/>
          </a:xfrm>
          <a:prstGeom prst="wedgeEllipseCallout">
            <a:avLst>
              <a:gd name="adj1" fmla="val 50356"/>
              <a:gd name="adj2" fmla="val 40708"/>
            </a:avLst>
          </a:prstGeo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2400" dirty="0" smtClean="0"/>
              <a:t>Spoj velká tiskací písmena s malými tiskacími písmeny.</a:t>
            </a:r>
            <a:endParaRPr lang="en-US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3579" y="1603614"/>
            <a:ext cx="487634" cy="526297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E</a:t>
            </a:r>
            <a:endParaRPr lang="cs-CZ" sz="2800" dirty="0"/>
          </a:p>
          <a:p>
            <a:r>
              <a:rPr lang="cs-CZ" sz="2800" dirty="0" smtClean="0"/>
              <a:t>J</a:t>
            </a:r>
          </a:p>
          <a:p>
            <a:r>
              <a:rPr lang="cs-CZ" sz="2800" dirty="0" smtClean="0"/>
              <a:t>S</a:t>
            </a:r>
          </a:p>
          <a:p>
            <a:r>
              <a:rPr lang="cs-CZ" sz="2800" dirty="0" smtClean="0"/>
              <a:t>L</a:t>
            </a:r>
          </a:p>
          <a:p>
            <a:r>
              <a:rPr lang="cs-CZ" sz="2800" dirty="0" smtClean="0"/>
              <a:t>M</a:t>
            </a:r>
          </a:p>
          <a:p>
            <a:r>
              <a:rPr lang="cs-CZ" sz="2800" dirty="0" smtClean="0"/>
              <a:t>P</a:t>
            </a:r>
          </a:p>
          <a:p>
            <a:r>
              <a:rPr lang="cs-CZ" sz="2800" dirty="0" smtClean="0"/>
              <a:t>A</a:t>
            </a:r>
          </a:p>
          <a:p>
            <a:r>
              <a:rPr lang="cs-CZ" sz="2800" dirty="0" smtClean="0"/>
              <a:t>U</a:t>
            </a:r>
          </a:p>
          <a:p>
            <a:r>
              <a:rPr lang="cs-CZ" sz="2800" dirty="0" smtClean="0"/>
              <a:t>O</a:t>
            </a:r>
          </a:p>
          <a:p>
            <a:r>
              <a:rPr lang="cs-CZ" sz="2800" dirty="0" smtClean="0"/>
              <a:t>I</a:t>
            </a:r>
          </a:p>
          <a:p>
            <a:r>
              <a:rPr lang="cs-CZ" sz="2800" dirty="0"/>
              <a:t>Y</a:t>
            </a:r>
            <a:endParaRPr lang="cs-CZ" sz="2800" dirty="0" smtClean="0"/>
          </a:p>
          <a:p>
            <a:endParaRPr lang="en-US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25866" y="1603613"/>
            <a:ext cx="534121" cy="526297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y</a:t>
            </a:r>
          </a:p>
          <a:p>
            <a:r>
              <a:rPr lang="cs-CZ" sz="2800" dirty="0" smtClean="0"/>
              <a:t>j</a:t>
            </a:r>
          </a:p>
          <a:p>
            <a:r>
              <a:rPr lang="cs-CZ" sz="2800" dirty="0" smtClean="0"/>
              <a:t>m</a:t>
            </a:r>
          </a:p>
          <a:p>
            <a:r>
              <a:rPr lang="cs-CZ" sz="2800" dirty="0" smtClean="0"/>
              <a:t>p</a:t>
            </a:r>
          </a:p>
          <a:p>
            <a:r>
              <a:rPr lang="cs-CZ" sz="2800" dirty="0"/>
              <a:t>a</a:t>
            </a:r>
            <a:endParaRPr lang="cs-CZ" sz="2800" dirty="0" smtClean="0"/>
          </a:p>
          <a:p>
            <a:r>
              <a:rPr lang="cs-CZ" sz="2800" dirty="0"/>
              <a:t>l</a:t>
            </a:r>
            <a:endParaRPr lang="cs-CZ" sz="2800" dirty="0" smtClean="0"/>
          </a:p>
          <a:p>
            <a:r>
              <a:rPr lang="cs-CZ" sz="2800" dirty="0"/>
              <a:t>s</a:t>
            </a:r>
            <a:endParaRPr lang="cs-CZ" sz="2800" dirty="0" smtClean="0"/>
          </a:p>
          <a:p>
            <a:r>
              <a:rPr lang="cs-CZ" sz="2800" dirty="0"/>
              <a:t>e</a:t>
            </a:r>
            <a:endParaRPr lang="cs-CZ" sz="2800" dirty="0" smtClean="0"/>
          </a:p>
          <a:p>
            <a:r>
              <a:rPr lang="cs-CZ" sz="2800" dirty="0"/>
              <a:t>o</a:t>
            </a:r>
            <a:endParaRPr lang="cs-CZ" sz="2800" dirty="0" smtClean="0"/>
          </a:p>
          <a:p>
            <a:r>
              <a:rPr lang="cs-CZ" sz="2800" dirty="0"/>
              <a:t>i</a:t>
            </a:r>
            <a:endParaRPr lang="cs-CZ" sz="2800" dirty="0" smtClean="0"/>
          </a:p>
          <a:p>
            <a:r>
              <a:rPr lang="cs-CZ" sz="2800" dirty="0"/>
              <a:t>u</a:t>
            </a:r>
            <a:endParaRPr lang="cs-CZ" sz="2800" dirty="0" smtClean="0"/>
          </a:p>
          <a:p>
            <a:endParaRPr lang="cs-CZ" sz="2800" dirty="0" smtClean="0"/>
          </a:p>
        </p:txBody>
      </p:sp>
      <p:pic>
        <p:nvPicPr>
          <p:cNvPr id="1026" name="Picture 2" descr="C:\Users\Lenka Pozděnová\AppData\Local\Microsoft\Windows\Temporary Internet Files\Content.IE5\S7687CZ2\MC90043391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48680"/>
            <a:ext cx="1704975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7457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17826" y="64944"/>
            <a:ext cx="5074726" cy="1339551"/>
          </a:xfrm>
          <a:prstGeom prst="wedgeEllipseCallout">
            <a:avLst>
              <a:gd name="adj1" fmla="val 61889"/>
              <a:gd name="adj2" fmla="val 46986"/>
            </a:avLst>
          </a:prstGeo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2400" dirty="0" smtClean="0"/>
              <a:t>Najdi k obrázku první slabiku slova.</a:t>
            </a:r>
            <a:endParaRPr lang="en-US" sz="2400" dirty="0"/>
          </a:p>
        </p:txBody>
      </p:sp>
      <p:pic>
        <p:nvPicPr>
          <p:cNvPr id="2050" name="Picture 2" descr="C:\Users\Lenka Pozděnová\AppData\Local\Microsoft\Windows\Temporary Internet Files\Content.IE5\S7687CZ2\MC90043391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04664"/>
            <a:ext cx="1704975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ka Pozděnová\AppData\Local\Microsoft\Windows\Temporary Internet Files\Content.IE5\K0O7W0UI\MP900431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04495"/>
            <a:ext cx="2123728" cy="1410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nka Pozděnová\AppData\Local\Microsoft\Windows\Temporary Internet Files\Content.IE5\K0O7W0UI\MP9002622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58767"/>
            <a:ext cx="1501491" cy="990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nka Pozděnová\AppData\Local\Microsoft\Windows\Temporary Internet Files\Content.IE5\AM1I8PN9\MP900406517[1]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75112"/>
            <a:ext cx="847566" cy="1270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enka Pozděnová\AppData\Local\Microsoft\Windows\Temporary Internet Files\Content.IE5\AM1I8PN9\MP9004068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229200"/>
            <a:ext cx="1603648" cy="1069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03891" y="1124744"/>
            <a:ext cx="732893" cy="569386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TU</a:t>
            </a:r>
          </a:p>
          <a:p>
            <a:endParaRPr lang="cs-CZ" sz="2800" dirty="0" smtClean="0"/>
          </a:p>
          <a:p>
            <a:r>
              <a:rPr lang="cs-CZ" sz="2800" dirty="0" smtClean="0"/>
              <a:t>JE</a:t>
            </a:r>
          </a:p>
          <a:p>
            <a:endParaRPr lang="cs-CZ" sz="2800" dirty="0"/>
          </a:p>
          <a:p>
            <a:r>
              <a:rPr lang="cs-CZ" sz="2800" dirty="0" smtClean="0"/>
              <a:t>SE</a:t>
            </a:r>
          </a:p>
          <a:p>
            <a:endParaRPr lang="cs-CZ" sz="2800" dirty="0"/>
          </a:p>
          <a:p>
            <a:r>
              <a:rPr lang="cs-CZ" sz="2800" dirty="0" smtClean="0"/>
              <a:t>TE</a:t>
            </a:r>
          </a:p>
          <a:p>
            <a:endParaRPr lang="cs-CZ" sz="2800" dirty="0"/>
          </a:p>
          <a:p>
            <a:r>
              <a:rPr lang="cs-CZ" sz="2800" dirty="0" smtClean="0"/>
              <a:t>SO</a:t>
            </a:r>
          </a:p>
          <a:p>
            <a:endParaRPr lang="cs-CZ" sz="2800" dirty="0"/>
          </a:p>
          <a:p>
            <a:r>
              <a:rPr lang="cs-CZ" sz="2800" dirty="0" smtClean="0"/>
              <a:t>JA</a:t>
            </a:r>
          </a:p>
          <a:p>
            <a:endParaRPr lang="cs-CZ" sz="2800" dirty="0"/>
          </a:p>
          <a:p>
            <a:r>
              <a:rPr lang="cs-CZ" sz="2800" dirty="0" smtClean="0"/>
              <a:t>MA</a:t>
            </a:r>
            <a:endParaRPr lang="en-US" sz="2800" dirty="0"/>
          </a:p>
        </p:txBody>
      </p:sp>
      <p:pic>
        <p:nvPicPr>
          <p:cNvPr id="2056" name="Picture 8" descr="C:\Users\Lenka Pozděnová\AppData\Local\Microsoft\Windows\Temporary Internet Files\Content.IE5\S7687CZ2\MP90040061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00808"/>
            <a:ext cx="1192738" cy="1491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enka Pozděnová\AppData\Local\Microsoft\Windows\Temporary Internet Files\Content.IE5\AM1I8PN9\MP90042771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3784" y="3371236"/>
            <a:ext cx="1340768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Lenka Pozděnová\AppData\Local\Microsoft\Windows\Temporary Internet Files\Content.IE5\AM1I8PN9\MP90040727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3351" y="4832791"/>
            <a:ext cx="1363708" cy="1861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8162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260648"/>
            <a:ext cx="4858702" cy="1339551"/>
          </a:xfrm>
          <a:prstGeom prst="wedgeEllipseCallout">
            <a:avLst>
              <a:gd name="adj1" fmla="val 64719"/>
              <a:gd name="adj2" fmla="val 36149"/>
            </a:avLst>
          </a:prstGeo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cs-CZ" sz="2400" dirty="0" smtClean="0"/>
              <a:t>Spoj obrázek s poslední slabikou názvu.</a:t>
            </a:r>
            <a:endParaRPr lang="en-US" sz="2400" dirty="0"/>
          </a:p>
        </p:txBody>
      </p:sp>
      <p:pic>
        <p:nvPicPr>
          <p:cNvPr id="4" name="Picture 2" descr="C:\Users\Lenka Pozděnová\AppData\Local\Microsoft\Windows\Temporary Internet Files\Content.IE5\S7687CZ2\MC90043391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04664"/>
            <a:ext cx="1704975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 Pozděnová\AppData\Local\Microsoft\Windows\Temporary Internet Files\Content.IE5\K0O7W0UI\MC900290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3068960"/>
            <a:ext cx="1296144" cy="1366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enka Pozděnová\AppData\Local\Microsoft\Windows\Temporary Internet Files\Content.IE5\S7687CZ2\MC9004404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81" y="4823761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enka Pozděnová\AppData\Local\Microsoft\Windows\Temporary Internet Files\Content.IE5\S7687CZ2\MC90043639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804965"/>
            <a:ext cx="1828572" cy="1244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Lenka Pozděnová\AppData\Local\Microsoft\Windows\Temporary Internet Files\Content.IE5\AM1I8PN9\MC90044128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8558" y="3138321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enka Pozděnová\AppData\Local\Microsoft\Windows\Temporary Internet Files\Content.IE5\DE4CGPLA\MC900441736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55453" y="4825218"/>
            <a:ext cx="1515615" cy="1515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75856" y="1804965"/>
            <a:ext cx="608372" cy="415498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TO</a:t>
            </a:r>
          </a:p>
          <a:p>
            <a:endParaRPr lang="cs-CZ" sz="2400" dirty="0"/>
          </a:p>
          <a:p>
            <a:r>
              <a:rPr lang="cs-CZ" sz="2400" dirty="0" smtClean="0"/>
              <a:t>SA</a:t>
            </a:r>
          </a:p>
          <a:p>
            <a:endParaRPr lang="cs-CZ" sz="2400" dirty="0"/>
          </a:p>
          <a:p>
            <a:r>
              <a:rPr lang="cs-CZ" sz="2400" dirty="0" smtClean="0"/>
              <a:t>PA</a:t>
            </a:r>
          </a:p>
          <a:p>
            <a:endParaRPr lang="cs-CZ" sz="2400" dirty="0"/>
          </a:p>
          <a:p>
            <a:r>
              <a:rPr lang="cs-CZ" sz="2400" dirty="0" smtClean="0"/>
              <a:t>TA</a:t>
            </a:r>
          </a:p>
          <a:p>
            <a:endParaRPr lang="cs-CZ" sz="2400" dirty="0"/>
          </a:p>
          <a:p>
            <a:r>
              <a:rPr lang="cs-CZ" sz="2400" dirty="0" smtClean="0"/>
              <a:t>LA</a:t>
            </a:r>
          </a:p>
          <a:p>
            <a:endParaRPr lang="cs-CZ" sz="2400" dirty="0"/>
          </a:p>
          <a:p>
            <a:r>
              <a:rPr lang="cs-CZ" sz="2400" dirty="0" smtClean="0"/>
              <a:t>LE</a:t>
            </a:r>
            <a:endParaRPr lang="en-US" sz="2400" dirty="0"/>
          </a:p>
        </p:txBody>
      </p:sp>
      <p:pic>
        <p:nvPicPr>
          <p:cNvPr id="3081" name="Picture 9" descr="C:\Users\Lenka Pozděnová\AppData\Local\Microsoft\Windows\Temporary Internet Files\Content.IE5\DE4CGPLA\MC9003972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084" y="1499397"/>
            <a:ext cx="1363146" cy="155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4530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00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50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67550" y="620688"/>
            <a:ext cx="2993799" cy="924475"/>
          </a:xfrm>
          <a:prstGeom prst="wedgeEllipseCallout">
            <a:avLst>
              <a:gd name="adj1" fmla="val 75887"/>
              <a:gd name="adj2" fmla="val 41519"/>
            </a:avLst>
          </a:prstGeo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Přečti.</a:t>
            </a:r>
            <a:endParaRPr lang="en-US" dirty="0"/>
          </a:p>
        </p:txBody>
      </p:sp>
      <p:pic>
        <p:nvPicPr>
          <p:cNvPr id="4098" name="Picture 2" descr="C:\Users\Lenka Pozděnová\AppData\Local\Microsoft\Windows\Temporary Internet Files\Content.IE5\AM1I8PN9\MC90043637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2816"/>
            <a:ext cx="1145282" cy="1145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03667" y="2456433"/>
            <a:ext cx="950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ípá.</a:t>
            </a:r>
            <a:endParaRPr lang="en-US" sz="2400" dirty="0"/>
          </a:p>
        </p:txBody>
      </p:sp>
      <p:pic>
        <p:nvPicPr>
          <p:cNvPr id="4099" name="Picture 3" descr="C:\Users\Lenka Pozděnová\AppData\Local\Microsoft\Windows\Temporary Internet Files\Content.IE5\K0O7W0UI\MC9002328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6037" y="2032392"/>
            <a:ext cx="1083733" cy="896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55976" y="2456432"/>
            <a:ext cx="8435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álí.</a:t>
            </a:r>
            <a:endParaRPr lang="en-US" sz="2400" dirty="0"/>
          </a:p>
        </p:txBody>
      </p:sp>
      <p:pic>
        <p:nvPicPr>
          <p:cNvPr id="4100" name="Picture 4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427" y="2072328"/>
            <a:ext cx="1363821" cy="856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020272" y="2500480"/>
            <a:ext cx="9204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t</a:t>
            </a:r>
            <a:r>
              <a:rPr lang="cs-CZ" sz="2400" dirty="0" err="1" smtClean="0"/>
              <a:t>útá</a:t>
            </a:r>
            <a:r>
              <a:rPr lang="cs-CZ" sz="2400" dirty="0" smtClean="0"/>
              <a:t>.</a:t>
            </a:r>
            <a:endParaRPr lang="en-US" sz="2400" dirty="0"/>
          </a:p>
        </p:txBody>
      </p:sp>
      <p:pic>
        <p:nvPicPr>
          <p:cNvPr id="10" name="Picture 2" descr="C:\Users\Lenka Pozděnová\AppData\Local\Microsoft\Windows\Temporary Internet Files\Content.IE5\S7687CZ2\MC90043391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04664"/>
            <a:ext cx="1704975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439042" y="4576073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létá.</a:t>
            </a:r>
            <a:endParaRPr lang="en-US" sz="2400" dirty="0"/>
          </a:p>
        </p:txBody>
      </p:sp>
      <p:pic>
        <p:nvPicPr>
          <p:cNvPr id="4103" name="Picture 7" descr="C:\Users\Lenka Pozděnová\AppData\Local\Microsoft\Windows\Temporary Internet Files\Content.IE5\S7687CZ2\MC900438041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747" y="4216540"/>
            <a:ext cx="1045676" cy="1045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Lenka Pozděnová\AppData\Local\Microsoft\Windows\Temporary Internet Files\Content.IE5\S7687CZ2\MP90044843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812497"/>
            <a:ext cx="1835696" cy="1225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970886" y="4576073"/>
            <a:ext cx="8627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ije.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586914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5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00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2000"/>
                            </p:stCondLst>
                            <p:childTnLst>
                              <p:par>
                                <p:cTn id="4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3500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0"/>
                            </p:stCondLst>
                            <p:childTnLst>
                              <p:par>
                                <p:cTn id="5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6500"/>
                            </p:stCondLst>
                            <p:childTnLst>
                              <p:par>
                                <p:cTn id="6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sz="3600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541519"/>
          </a:xfrm>
        </p:spPr>
        <p:txBody>
          <a:bodyPr/>
          <a:lstStyle/>
          <a:p>
            <a:r>
              <a:rPr lang="cs-CZ" dirty="0" smtClean="0"/>
              <a:t>Obrázky – kliparty galerie MS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6482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160</TotalTime>
  <Words>85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Spring</vt:lpstr>
      <vt:lpstr>Prezentace aplikace PowerPoint</vt:lpstr>
      <vt:lpstr>Spoj velká tiskací písmena s malými tiskacími písmeny.</vt:lpstr>
      <vt:lpstr>Najdi k obrázku první slabiku slova.</vt:lpstr>
      <vt:lpstr>Spoj obrázek s poslední slabikou názvu.</vt:lpstr>
      <vt:lpstr>Přečti.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Pozděnová</dc:creator>
  <cp:lastModifiedBy>Pozděnová Lenka</cp:lastModifiedBy>
  <cp:revision>21</cp:revision>
  <dcterms:created xsi:type="dcterms:W3CDTF">2012-11-21T18:19:19Z</dcterms:created>
  <dcterms:modified xsi:type="dcterms:W3CDTF">2012-12-20T19:45:23Z</dcterms:modified>
</cp:coreProperties>
</file>