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12" autoAdjust="0"/>
    <p:restoredTop sz="94660"/>
  </p:normalViewPr>
  <p:slideViewPr>
    <p:cSldViewPr>
      <p:cViewPr varScale="1">
        <p:scale>
          <a:sx n="69" d="100"/>
          <a:sy n="69" d="100"/>
        </p:scale>
        <p:origin x="-136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>
            <a:noAutofit/>
          </a:bodyPr>
          <a:lstStyle>
            <a:lvl1pPr algn="ctr">
              <a:defRPr sz="5500"/>
            </a:lvl1pPr>
          </a:lstStyle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5" name="Rectangle 3"/>
          <p:cNvSpPr>
            <a:spLocks noGrp="1"/>
          </p:cNvSpPr>
          <p:nvPr>
            <p:ph type="subTitle" idx="1"/>
          </p:nvPr>
        </p:nvSpPr>
        <p:spPr>
          <a:xfrm>
            <a:off x="1371600" y="3753728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ko-KR"/>
          </a:p>
        </p:txBody>
      </p:sp>
      <p:sp>
        <p:nvSpPr>
          <p:cNvPr id="10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9FACC-B618-4644-81CC-A742E1E305EB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30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AB4C1-56B2-4DF2-B752-29EA8F7B05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conveyor dir="l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9FACC-B618-4644-81CC-A742E1E305EB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AB4C1-56B2-4DF2-B752-29EA8F7B05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conveyor dir="l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905125"/>
            <a:ext cx="7772400" cy="1362075"/>
          </a:xfrm>
        </p:spPr>
        <p:txBody>
          <a:bodyPr anchor="t"/>
          <a:lstStyle>
            <a:lvl1pPr algn="l">
              <a:defRPr sz="43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376362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9FACC-B618-4644-81CC-A742E1E305EB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AB4C1-56B2-4DF2-B752-29EA8F7B05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conveyor dir="l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9FACC-B618-4644-81CC-A742E1E305EB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AB4C1-56B2-4DF2-B752-29EA8F7B05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conveyor dir="l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9FACC-B618-4644-81CC-A742E1E305EB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AB4C1-56B2-4DF2-B752-29EA8F7B05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conveyor dir="l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9FACC-B618-4644-81CC-A742E1E305EB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AB4C1-56B2-4DF2-B752-29EA8F7B05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conveyor dir="l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9FACC-B618-4644-81CC-A742E1E305EB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AB4C1-56B2-4DF2-B752-29EA8F7B05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conveyor dir="l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lIns="45720" rIns="4572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20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7799"/>
            <a:ext cx="5111750" cy="46908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47608"/>
            <a:ext cx="3008313" cy="4691063"/>
          </a:xfrm>
        </p:spPr>
        <p:txBody>
          <a:bodyPr lIns="45720" rIns="4572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9FACC-B618-4644-81CC-A742E1E305EB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AB4C1-56B2-4DF2-B752-29EA8F7B05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conveyor dir="l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 rot="21172883" flipH="1">
            <a:off x="4068648" y="1312793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 rot="21435926" flipH="1">
            <a:off x="4045012" y="1267664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4065563" y="1252028"/>
            <a:ext cx="3840480" cy="384048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76200" dist="6350" dir="5400000" algn="t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 rot="293056">
            <a:off x="4124179" y="1181685"/>
            <a:ext cx="3977640" cy="397764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50000" dist="50800" dir="12900000" sy="99500" kx="90000" ky="150000" algn="tl" rotWithShape="0">
              <a:srgbClr val="000000">
                <a:alpha val="3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5605" y="1041009"/>
            <a:ext cx="2743200" cy="1715088"/>
          </a:xfrm>
        </p:spPr>
        <p:txBody>
          <a:bodyPr lIns="45720" rIns="45720" bIns="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19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93056">
            <a:off x="4284199" y="1341705"/>
            <a:ext cx="3657600" cy="3657600"/>
          </a:xfrm>
          <a:prstGeom prst="rect">
            <a:avLst/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5605" y="2792436"/>
            <a:ext cx="2743200" cy="2194561"/>
          </a:xfrm>
        </p:spPr>
        <p:txBody>
          <a:bodyPr lIns="54864" tIns="45720" rIns="45720" bIns="0"/>
          <a:lstStyle>
            <a:lvl1pPr marL="9144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9FACC-B618-4644-81CC-A742E1E305EB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AB4C1-56B2-4DF2-B752-29EA8F7B05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conveyor dir="l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9FACC-B618-4644-81CC-A742E1E305EB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AB4C1-56B2-4DF2-B752-29EA8F7B05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conveyor dir="l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9FACC-B618-4644-81CC-A742E1E305EB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AB4C1-56B2-4DF2-B752-29EA8F7B05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conveyor dir="l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altLang="ko-KR" smtClean="0"/>
              <a:t>Kliknutím lze upravit styl.</a:t>
            </a:r>
            <a:endParaRPr lang="ko-KR" altLang="ko-KR" dirty="0"/>
          </a:p>
        </p:txBody>
      </p:sp>
      <p:sp>
        <p:nvSpPr>
          <p:cNvPr id="28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 dirty="0"/>
          </a:p>
        </p:txBody>
      </p:sp>
      <p:sp>
        <p:nvSpPr>
          <p:cNvPr id="18" name="Rectangle 4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>
              <a:defRPr sz="1100"/>
            </a:lvl1pPr>
          </a:lstStyle>
          <a:p>
            <a:fld id="{8A89FACC-B618-4644-81CC-A742E1E305EB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9" name="Rectangle 5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vert="horz"/>
          <a:lstStyle>
            <a:lvl1pPr algn="ctr">
              <a:defRPr sz="1100"/>
            </a:lvl1pPr>
          </a:lstStyle>
          <a:p>
            <a:endParaRPr lang="cs-CZ"/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algn="r">
              <a:defRPr sz="1100"/>
            </a:lvl1pPr>
          </a:lstStyle>
          <a:p>
            <a:fld id="{835AB4C1-56B2-4DF2-B752-29EA8F7B051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3000">
        <p14:conveyor dir="l"/>
      </p:transition>
    </mc:Choice>
    <mc:Fallback xmlns="">
      <p:transition spd="slow">
        <p:fade/>
      </p:transition>
    </mc:Fallback>
  </mc:AlternateContent>
  <p:txStyles>
    <p:titleStyle>
      <a:lvl1pPr algn="l" rtl="0" eaLnBrk="1" latinLnBrk="1" hangingPunct="1">
        <a:spcBef>
          <a:spcPct val="0"/>
        </a:spcBef>
        <a:buNone/>
        <a:defRPr sz="4500" b="1">
          <a:solidFill>
            <a:schemeClr val="tx2"/>
          </a:solidFill>
          <a:effectLst>
            <a:outerShdw blurRad="55000" dist="22000" dir="5400000" algn="t" rotWithShape="0">
              <a:prstClr val="black">
                <a:alpha val="80000"/>
              </a:prstClr>
            </a:outerShdw>
          </a:effectLst>
          <a:latin typeface="+mj-ea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84048" indent="-274320" algn="l" rtl="0" eaLnBrk="1" latinLnBrk="1" hangingPunct="1">
        <a:spcBef>
          <a:spcPct val="20000"/>
        </a:spcBef>
        <a:buClr>
          <a:schemeClr val="tx2"/>
        </a:buClr>
        <a:buSzPct val="75000"/>
        <a:buFont typeface="Wingdings 2" pitchFamily="18" charset="2"/>
        <a:buChar char=""/>
        <a:defRPr sz="2700">
          <a:solidFill>
            <a:schemeClr val="tx1"/>
          </a:solidFill>
          <a:latin typeface="+mn-ea"/>
          <a:ea typeface="+mn-ea"/>
          <a:cs typeface="+mn-cs"/>
        </a:defRPr>
      </a:lvl1pPr>
      <a:lvl2pPr marL="676656" indent="-228600" algn="l" rtl="0" eaLnBrk="1" latinLnBrk="1" hangingPunct="1">
        <a:spcBef>
          <a:spcPct val="20000"/>
        </a:spcBef>
        <a:buClr>
          <a:schemeClr val="tx2"/>
        </a:buClr>
        <a:buFont typeface="Wingdings 3" pitchFamily="18" charset="2"/>
        <a:buChar char="­"/>
        <a:defRPr sz="2100">
          <a:solidFill>
            <a:schemeClr val="tx1"/>
          </a:solidFill>
          <a:latin typeface="+mn-ea"/>
          <a:ea typeface="+mn-ea"/>
          <a:cs typeface="+mn-cs"/>
        </a:defRPr>
      </a:lvl2pPr>
      <a:lvl3pPr marL="93268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2000">
          <a:solidFill>
            <a:schemeClr val="tx1"/>
          </a:solidFill>
          <a:latin typeface="+mn-ea"/>
          <a:ea typeface="+mn-ea"/>
          <a:cs typeface="+mn-cs"/>
        </a:defRPr>
      </a:lvl3pPr>
      <a:lvl4pPr marL="119786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4pPr>
      <a:lvl5pPr marL="1463040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5pPr>
      <a:lvl6pPr marL="1719072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6pPr>
      <a:lvl7pPr marL="198424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7pPr>
      <a:lvl8pPr marL="224942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8pPr>
      <a:lvl9pPr marL="2505456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9pPr>
    </p:bodyStyle>
    <p:otherStyle>
      <a:lvl1pPr marL="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1pPr>
      <a:lvl2pPr marL="457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2pPr>
      <a:lvl3pPr marL="914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3pPr>
      <a:lvl4pPr marL="1371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4pPr>
      <a:lvl5pPr marL="18288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5pPr>
      <a:lvl6pPr marL="22860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6pPr>
      <a:lvl7pPr marL="2743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7pPr>
      <a:lvl8pPr marL="3200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8pPr>
      <a:lvl9pPr marL="3657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C:\Users\Lenička\Desktop\SPořilov\logo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5450" y="692696"/>
            <a:ext cx="5753100" cy="1409700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Nadpis 4"/>
          <p:cNvSpPr txBox="1">
            <a:spLocks noGrp="1"/>
          </p:cNvSpPr>
          <p:nvPr>
            <p:ph type="subTitle" idx="1"/>
          </p:nvPr>
        </p:nvSpPr>
        <p:spPr>
          <a:xfrm>
            <a:off x="323528" y="2708920"/>
            <a:ext cx="8568952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cs-CZ" sz="2000" dirty="0" smtClean="0"/>
              <a:t>NÁZEV ŠKOLY: ZŠ PARDUBICE - SPOŘILOV</a:t>
            </a:r>
          </a:p>
          <a:p>
            <a:pPr algn="l"/>
            <a:r>
              <a:rPr lang="cs-CZ" sz="2000" dirty="0" smtClean="0"/>
              <a:t>AUTOR: MGR. LENKA POZDĚNOVÁ</a:t>
            </a:r>
          </a:p>
          <a:p>
            <a:pPr algn="l"/>
            <a:r>
              <a:rPr lang="cs-CZ" sz="2000" dirty="0" smtClean="0"/>
              <a:t>NÁZEV: </a:t>
            </a:r>
            <a:r>
              <a:rPr lang="cs-CZ" sz="2000" dirty="0" smtClean="0"/>
              <a:t>VY_32_INOVACE_VÝVOJOVÉ PORUCHY UČENÍ I_11</a:t>
            </a:r>
            <a:r>
              <a:rPr lang="cs-CZ" sz="2000" dirty="0" smtClean="0"/>
              <a:t>. </a:t>
            </a:r>
            <a:endParaRPr lang="cs-CZ" sz="2000" dirty="0" smtClean="0"/>
          </a:p>
          <a:p>
            <a:pPr algn="l"/>
            <a:r>
              <a:rPr lang="cs-CZ" sz="2000" smtClean="0"/>
              <a:t>              ROZVOJ </a:t>
            </a:r>
            <a:r>
              <a:rPr lang="cs-CZ" sz="2000" dirty="0" smtClean="0"/>
              <a:t>SLOVNÍ ZÁSOBY,</a:t>
            </a:r>
          </a:p>
          <a:p>
            <a:pPr algn="l"/>
            <a:r>
              <a:rPr lang="cs-CZ" sz="2000" dirty="0"/>
              <a:t> </a:t>
            </a:r>
            <a:r>
              <a:rPr lang="cs-CZ" sz="2000" dirty="0" smtClean="0"/>
              <a:t>             ZRAKOVÉHO VNÍMÁNÍ, GRAFOMOTORIKY VE 2. ROČNÍKU </a:t>
            </a:r>
          </a:p>
          <a:p>
            <a:pPr algn="l"/>
            <a:r>
              <a:rPr lang="cs-CZ" sz="2000" dirty="0" smtClean="0"/>
              <a:t>TÉMA: </a:t>
            </a:r>
            <a:r>
              <a:rPr lang="cs-CZ" sz="2000" dirty="0"/>
              <a:t>ROZVOJ SLOVNÍ ZÁSOBY, </a:t>
            </a:r>
            <a:r>
              <a:rPr lang="cs-CZ" sz="2000" dirty="0" smtClean="0"/>
              <a:t>ZRAKOVÉHO </a:t>
            </a:r>
            <a:r>
              <a:rPr lang="cs-CZ" sz="2000" dirty="0"/>
              <a:t>VNÍMÁNÍ</a:t>
            </a:r>
            <a:r>
              <a:rPr lang="cs-CZ" sz="2000" dirty="0" smtClean="0"/>
              <a:t>,</a:t>
            </a:r>
          </a:p>
          <a:p>
            <a:pPr algn="l"/>
            <a:r>
              <a:rPr lang="cs-CZ" sz="2000" dirty="0"/>
              <a:t> </a:t>
            </a:r>
            <a:r>
              <a:rPr lang="cs-CZ" sz="2000" dirty="0" smtClean="0"/>
              <a:t>           GRAFOMOTORIKY VE 2. ROČNÍKU </a:t>
            </a:r>
            <a:endParaRPr lang="cs-CZ" sz="2000" dirty="0"/>
          </a:p>
          <a:p>
            <a:pPr algn="l"/>
            <a:r>
              <a:rPr lang="cs-CZ" sz="2000" dirty="0" smtClean="0"/>
              <a:t>ČÍSLO PROJEKTU:CZ.1.07/1.4.00/21.2349</a:t>
            </a:r>
          </a:p>
          <a:p>
            <a:pPr algn="l"/>
            <a:r>
              <a:rPr lang="cs-CZ" sz="2000" dirty="0" smtClean="0"/>
              <a:t>ANOTACE: DUM LZE VYUŽÍT K ROZVOJI SLOVNÍ ZÁSOBY,</a:t>
            </a:r>
          </a:p>
          <a:p>
            <a:pPr algn="l"/>
            <a:r>
              <a:rPr lang="cs-CZ" sz="2000" dirty="0"/>
              <a:t> </a:t>
            </a:r>
            <a:r>
              <a:rPr lang="cs-CZ" sz="2000" dirty="0" smtClean="0"/>
              <a:t>                  ZRAKOVÉHO VNÍMÁNÍ A GRAFOMOTORIKY JIŽ</a:t>
            </a:r>
          </a:p>
          <a:p>
            <a:pPr algn="l"/>
            <a:r>
              <a:rPr lang="cs-CZ" sz="2000" dirty="0"/>
              <a:t> </a:t>
            </a:r>
            <a:r>
              <a:rPr lang="cs-CZ" sz="2000" dirty="0" smtClean="0"/>
              <a:t>                  OD 2. ROČNÍKU ZŠ.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497168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0197" y="345622"/>
            <a:ext cx="8229600" cy="1143000"/>
          </a:xfr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sz="360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Vyber si obrázek, který se ti</a:t>
            </a:r>
            <a:br>
              <a:rPr lang="cs-CZ" sz="360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</a:br>
            <a:r>
              <a:rPr lang="cs-CZ" sz="360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 líbí a povídej o něm 1 minutu.</a:t>
            </a:r>
            <a:endParaRPr lang="cs-CZ" sz="360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1" y="1494124"/>
            <a:ext cx="3833726" cy="255781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676036"/>
            <a:ext cx="2958034" cy="427324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7586" y="3027638"/>
            <a:ext cx="2554822" cy="383036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7669290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5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507288" cy="1138138"/>
          </a:xfr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sz="3600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+mn-lt"/>
                <a:ea typeface="+mn-ea"/>
                <a:cs typeface="+mn-cs"/>
              </a:rPr>
              <a:t>Jednotlivá slova odděl </a:t>
            </a:r>
            <a:r>
              <a:rPr lang="cs-CZ" sz="3600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+mn-lt"/>
                <a:ea typeface="+mn-ea"/>
                <a:cs typeface="+mn-cs"/>
              </a:rPr>
              <a:t>čárou.</a:t>
            </a:r>
            <a:endParaRPr lang="cs-CZ" sz="3600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+mn-lt"/>
              <a:ea typeface="+mn-ea"/>
              <a:cs typeface="+mn-cs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45866" y="1785927"/>
            <a:ext cx="1885055" cy="272319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TextovéPole 3"/>
          <p:cNvSpPr txBox="1"/>
          <p:nvPr/>
        </p:nvSpPr>
        <p:spPr>
          <a:xfrm>
            <a:off x="162744" y="2034426"/>
            <a:ext cx="83529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KočkaMickapředeakoťátkoMourekmňouká</a:t>
            </a:r>
            <a:r>
              <a:rPr lang="cs-CZ" sz="2800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.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9512" y="3397140"/>
            <a:ext cx="6840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2800" b="1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defRPr>
            </a:lvl1pPr>
          </a:lstStyle>
          <a:p>
            <a:r>
              <a:rPr lang="cs-CZ" dirty="0" err="1" smtClean="0"/>
              <a:t>PejsekBetyveselevrtíocáskem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9512" y="4653136"/>
            <a:ext cx="60486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2800" b="1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defRPr>
            </a:lvl1pPr>
          </a:lstStyle>
          <a:p>
            <a:r>
              <a:rPr lang="cs-CZ" dirty="0" err="1" smtClean="0"/>
              <a:t>MůjpesBrokserádkoupe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7" y="3294112"/>
            <a:ext cx="2376264" cy="356265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0671990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5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750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  <p:bldP spid="6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sz="3600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+mn-lt"/>
                <a:ea typeface="+mn-ea"/>
                <a:cs typeface="+mn-cs"/>
              </a:rPr>
              <a:t>Najdeš chyby? Oprav je.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62744" y="2034426"/>
            <a:ext cx="83529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Kocka</a:t>
            </a:r>
            <a:r>
              <a:rPr lang="cs-CZ" sz="2800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 Micka přede a </a:t>
            </a:r>
            <a:r>
              <a:rPr lang="cs-CZ" sz="2800" b="1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koťatko</a:t>
            </a:r>
            <a:r>
              <a:rPr lang="cs-CZ" sz="2800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 Mourek </a:t>
            </a:r>
            <a:r>
              <a:rPr lang="cs-CZ" sz="2800" b="1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mňoúká</a:t>
            </a:r>
            <a:r>
              <a:rPr lang="cs-CZ" sz="2800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.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79512" y="3397140"/>
            <a:ext cx="6840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2800" b="1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defRPr>
            </a:lvl1pPr>
          </a:lstStyle>
          <a:p>
            <a:r>
              <a:rPr lang="cs-CZ" dirty="0" smtClean="0"/>
              <a:t>Pejsek Bety </a:t>
            </a:r>
            <a:r>
              <a:rPr lang="cs-CZ" dirty="0" err="1" smtClean="0"/>
              <a:t>vešele</a:t>
            </a:r>
            <a:r>
              <a:rPr lang="cs-CZ" dirty="0" smtClean="0"/>
              <a:t> </a:t>
            </a:r>
            <a:r>
              <a:rPr lang="cs-CZ" dirty="0" err="1" smtClean="0"/>
              <a:t>vrtý</a:t>
            </a:r>
            <a:r>
              <a:rPr lang="cs-CZ" dirty="0" smtClean="0"/>
              <a:t> </a:t>
            </a:r>
            <a:r>
              <a:rPr lang="cs-CZ" dirty="0" err="1" smtClean="0"/>
              <a:t>ocaském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06446" y="4437112"/>
            <a:ext cx="1696899" cy="5853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06446" y="4564815"/>
            <a:ext cx="60486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2800" b="1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defRPr>
            </a:lvl1pPr>
          </a:lstStyle>
          <a:p>
            <a:r>
              <a:rPr lang="cs-CZ" dirty="0" err="1" smtClean="0"/>
              <a:t>Muj</a:t>
            </a:r>
            <a:r>
              <a:rPr lang="cs-CZ" dirty="0" smtClean="0"/>
              <a:t> </a:t>
            </a:r>
            <a:r>
              <a:rPr lang="cs-CZ" dirty="0" err="1" smtClean="0"/>
              <a:t>peš</a:t>
            </a:r>
            <a:r>
              <a:rPr lang="cs-CZ" dirty="0" smtClean="0"/>
              <a:t> Brok se řád </a:t>
            </a:r>
            <a:r>
              <a:rPr lang="cs-CZ" dirty="0" err="1" smtClean="0"/>
              <a:t>kóupe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78089" y="3023090"/>
            <a:ext cx="2554822" cy="383036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9054881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5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/>
      <p:bldP spid="8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sz="3600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Přepiš tyto věty.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49649" y="1916832"/>
            <a:ext cx="8291264" cy="1900808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cs-CZ" sz="2800" b="1" kern="120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+mn-lt"/>
              </a:rPr>
              <a:t>Lékařka vyšetřuje psa Reka.</a:t>
            </a:r>
          </a:p>
          <a:p>
            <a:pPr marL="109728" indent="0">
              <a:buNone/>
            </a:pPr>
            <a:endParaRPr lang="cs-CZ" sz="2800" b="1" kern="120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+mn-lt"/>
            </a:endParaRPr>
          </a:p>
          <a:p>
            <a:pPr marL="109728" indent="0">
              <a:buNone/>
            </a:pPr>
            <a:r>
              <a:rPr lang="cs-CZ" sz="2800" b="1" kern="120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+mn-lt"/>
              </a:rPr>
              <a:t>………………………………………………………….</a:t>
            </a:r>
            <a:endParaRPr lang="cs-CZ" sz="2800" b="1" kern="120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4005064"/>
            <a:ext cx="8280920" cy="523220"/>
          </a:xfrm>
          <a:prstGeom prst="rect">
            <a:avLst/>
          </a:prstGeom>
        </p:spPr>
        <p:txBody>
          <a:bodyPr vert="horz" anchor="t">
            <a:normAutofit/>
          </a:bodyPr>
          <a:lstStyle>
            <a:lvl1pPr marL="109728" indent="0" latinLnBrk="1">
              <a:spcBef>
                <a:spcPct val="20000"/>
              </a:spcBef>
              <a:buClr>
                <a:schemeClr val="tx2"/>
              </a:buClr>
              <a:buSzPct val="75000"/>
              <a:buFont typeface="Wingdings 2" pitchFamily="18" charset="2"/>
              <a:buNone/>
              <a:defRPr sz="2800" b="1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defRPr>
            </a:lvl1pPr>
            <a:lvl2pPr marL="676656" indent="-228600" latinLnBrk="1">
              <a:spcBef>
                <a:spcPct val="20000"/>
              </a:spcBef>
              <a:buClr>
                <a:schemeClr val="tx2"/>
              </a:buClr>
              <a:buFont typeface="Wingdings 3" pitchFamily="18" charset="2"/>
              <a:buChar char="­"/>
              <a:defRPr sz="2100">
                <a:latin typeface="+mn-ea"/>
              </a:defRPr>
            </a:lvl2pPr>
            <a:lvl3pPr marL="932688" indent="-228600" latinLnBrk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 sz="2000">
                <a:latin typeface="+mn-ea"/>
              </a:defRPr>
            </a:lvl3pPr>
            <a:lvl4pPr marL="1197864" indent="-228600" latinLnBrk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>
                <a:latin typeface="+mn-ea"/>
              </a:defRPr>
            </a:lvl4pPr>
            <a:lvl5pPr marL="1463040" indent="-228600" latinLnBrk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>
                <a:latin typeface="+mn-ea"/>
              </a:defRPr>
            </a:lvl5pPr>
            <a:lvl6pPr marL="1719072" indent="-228600" latinLnBrk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>
                <a:latin typeface="+mn-ea"/>
              </a:defRPr>
            </a:lvl6pPr>
            <a:lvl7pPr marL="1984248" indent="-228600" latinLnBrk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>
                <a:latin typeface="+mn-ea"/>
              </a:defRPr>
            </a:lvl7pPr>
            <a:lvl8pPr marL="2249424" indent="-228600" latinLnBrk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 sz="1600">
                <a:latin typeface="+mn-ea"/>
              </a:defRPr>
            </a:lvl8pPr>
            <a:lvl9pPr marL="2505456" indent="-228600" latinLnBrk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 sz="1600">
                <a:latin typeface="+mn-ea"/>
              </a:defRPr>
            </a:lvl9pPr>
          </a:lstStyle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31540" y="4266674"/>
            <a:ext cx="8352928" cy="1800200"/>
          </a:xfrm>
          <a:prstGeom prst="rect">
            <a:avLst/>
          </a:prstGeom>
        </p:spPr>
        <p:txBody>
          <a:bodyPr vert="horz" anchor="t">
            <a:normAutofit/>
          </a:bodyPr>
          <a:lstStyle>
            <a:lvl1pPr marL="109728" indent="0" latinLnBrk="1">
              <a:spcBef>
                <a:spcPct val="20000"/>
              </a:spcBef>
              <a:buClr>
                <a:schemeClr val="tx2"/>
              </a:buClr>
              <a:buSzPct val="75000"/>
              <a:buFont typeface="Wingdings 2" pitchFamily="18" charset="2"/>
              <a:buNone/>
              <a:defRPr sz="2800" b="1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defRPr>
            </a:lvl1pPr>
            <a:lvl2pPr marL="676656" indent="-228600" latinLnBrk="1">
              <a:spcBef>
                <a:spcPct val="20000"/>
              </a:spcBef>
              <a:buClr>
                <a:schemeClr val="tx2"/>
              </a:buClr>
              <a:buFont typeface="Wingdings 3" pitchFamily="18" charset="2"/>
              <a:buChar char="­"/>
              <a:defRPr sz="2100">
                <a:latin typeface="+mn-ea"/>
              </a:defRPr>
            </a:lvl2pPr>
            <a:lvl3pPr marL="932688" indent="-228600" latinLnBrk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 sz="2000">
                <a:latin typeface="+mn-ea"/>
              </a:defRPr>
            </a:lvl3pPr>
            <a:lvl4pPr marL="1197864" indent="-228600" latinLnBrk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>
                <a:latin typeface="+mn-ea"/>
              </a:defRPr>
            </a:lvl4pPr>
            <a:lvl5pPr marL="1463040" indent="-228600" latinLnBrk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>
                <a:latin typeface="+mn-ea"/>
              </a:defRPr>
            </a:lvl5pPr>
            <a:lvl6pPr marL="1719072" indent="-228600" latinLnBrk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>
                <a:latin typeface="+mn-ea"/>
              </a:defRPr>
            </a:lvl6pPr>
            <a:lvl7pPr marL="1984248" indent="-228600" latinLnBrk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>
                <a:latin typeface="+mn-ea"/>
              </a:defRPr>
            </a:lvl7pPr>
            <a:lvl8pPr marL="2249424" indent="-228600" latinLnBrk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 sz="1600">
                <a:latin typeface="+mn-ea"/>
              </a:defRPr>
            </a:lvl8pPr>
            <a:lvl9pPr marL="2505456" indent="-228600" latinLnBrk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 sz="1600">
                <a:latin typeface="+mn-ea"/>
              </a:defRPr>
            </a:lvl9pPr>
          </a:lstStyle>
          <a:p>
            <a:r>
              <a:rPr lang="cs-CZ" dirty="0" smtClean="0"/>
              <a:t>Rek </a:t>
            </a:r>
            <a:r>
              <a:rPr lang="cs-CZ" dirty="0"/>
              <a:t>bude brzy </a:t>
            </a:r>
            <a:r>
              <a:rPr lang="cs-CZ" dirty="0" smtClean="0"/>
              <a:t>zdravý.</a:t>
            </a:r>
          </a:p>
          <a:p>
            <a:endParaRPr lang="cs-CZ" dirty="0"/>
          </a:p>
          <a:p>
            <a:r>
              <a:rPr lang="cs-CZ" dirty="0" smtClean="0"/>
              <a:t>………………………………………………………….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4779" y="260648"/>
            <a:ext cx="3453686" cy="230425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7143159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5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– kliparty galerie MS Office 2010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sz="3600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CITACE</a:t>
            </a:r>
          </a:p>
        </p:txBody>
      </p:sp>
    </p:spTree>
    <p:extLst>
      <p:ext uri="{BB962C8B-B14F-4D97-AF65-F5344CB8AC3E}">
        <p14:creationId xmlns:p14="http://schemas.microsoft.com/office/powerpoint/2010/main" val="13679916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ilk">
  <a:themeElements>
    <a:clrScheme name="Silk">
      <a:dk1>
        <a:srgbClr val="000000"/>
      </a:dk1>
      <a:lt1>
        <a:srgbClr val="FFFFFF"/>
      </a:lt1>
      <a:dk2>
        <a:srgbClr val="043988"/>
      </a:dk2>
      <a:lt2>
        <a:srgbClr val="92C2EB"/>
      </a:lt2>
      <a:accent1>
        <a:srgbClr val="836AAE"/>
      </a:accent1>
      <a:accent2>
        <a:srgbClr val="5DA577"/>
      </a:accent2>
      <a:accent3>
        <a:srgbClr val="678EB9"/>
      </a:accent3>
      <a:accent4>
        <a:srgbClr val="F7A611"/>
      </a:accent4>
      <a:accent5>
        <a:srgbClr val="A1AB38"/>
      </a:accent5>
      <a:accent6>
        <a:srgbClr val="C17790"/>
      </a:accent6>
      <a:hlink>
        <a:srgbClr val="DA5723"/>
      </a:hlink>
      <a:folHlink>
        <a:srgbClr val="226CA5"/>
      </a:folHlink>
    </a:clrScheme>
    <a:fontScheme name="Silk">
      <a:majorFont>
        <a:latin typeface="Arial"/>
        <a:ea typeface=""/>
        <a:cs typeface=""/>
        <a:font script="Jpan" typeface="ＭＳ Ｐゴシック"/>
        <a:font script="Hang" typeface="돋음"/>
        <a:font script="Hans" typeface="方正姚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돋음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il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20000"/>
                <a:satMod val="25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28000"/>
                <a:satMod val="250000"/>
              </a:schemeClr>
            </a:gs>
          </a:gsLst>
          <a:lin ang="7000000" scaled="1"/>
        </a:gradFill>
        <a:gradFill rotWithShape="1">
          <a:gsLst>
            <a:gs pos="0">
              <a:schemeClr val="phClr">
                <a:shade val="80000"/>
                <a:satMod val="200000"/>
              </a:schemeClr>
            </a:gs>
            <a:gs pos="30000">
              <a:schemeClr val="phClr">
                <a:shade val="20000"/>
                <a:satMod val="250000"/>
              </a:schemeClr>
            </a:gs>
            <a:gs pos="50000">
              <a:schemeClr val="phClr">
                <a:shade val="23000"/>
                <a:satMod val="250000"/>
              </a:schemeClr>
            </a:gs>
            <a:gs pos="60000">
              <a:schemeClr val="phClr">
                <a:shade val="29000"/>
                <a:satMod val="230000"/>
              </a:schemeClr>
            </a:gs>
            <a:gs pos="100000">
              <a:schemeClr val="phClr">
                <a:shade val="70000"/>
                <a:satMod val="200000"/>
              </a:schemeClr>
            </a:gs>
          </a:gsLst>
          <a:lin ang="7000000" scaled="1"/>
        </a:gradFill>
      </a:fillStyleLst>
      <a:lnStyleLst>
        <a:ln w="12700" cap="sq" cmpd="sng" algn="ctr">
          <a:solidFill>
            <a:schemeClr val="phClr"/>
          </a:solidFill>
          <a:prstDash val="solid"/>
        </a:ln>
        <a:ln w="25400" cap="sq" cmpd="sng" algn="ctr">
          <a:solidFill>
            <a:schemeClr val="phClr"/>
          </a:solidFill>
          <a:prstDash val="solid"/>
        </a:ln>
        <a:ln w="31750" cap="sq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27000" h="127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524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50000"/>
                <a:satMod val="150000"/>
              </a:schemeClr>
            </a:gs>
            <a:gs pos="50000">
              <a:schemeClr val="phClr">
                <a:tint val="85000"/>
                <a:satMod val="140000"/>
              </a:schemeClr>
            </a:gs>
            <a:gs pos="100000">
              <a:schemeClr val="phClr">
                <a:shade val="50000"/>
                <a:satMod val="15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chemeClr val="phClr">
                <a:shade val="55000"/>
                <a:satMod val="150000"/>
              </a:schemeClr>
              <a:schemeClr val="phClr">
                <a:tint val="100"/>
                <a:satMod val="15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290</TotalTime>
  <Words>143</Words>
  <Application>Microsoft Office PowerPoint</Application>
  <PresentationFormat>Předvádění na obrazovce (4:3)</PresentationFormat>
  <Paragraphs>30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Silk</vt:lpstr>
      <vt:lpstr>Prezentace aplikace PowerPoint</vt:lpstr>
      <vt:lpstr>Vyber si obrázek, který se ti  líbí a povídej o něm 1 minutu.</vt:lpstr>
      <vt:lpstr>Jednotlivá slova odděl čárou.</vt:lpstr>
      <vt:lpstr>Najdeš chyby? Oprav je.</vt:lpstr>
      <vt:lpstr>Přepiš tyto věty.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Lenka Pozděnová</cp:lastModifiedBy>
  <cp:revision>29</cp:revision>
  <dcterms:created xsi:type="dcterms:W3CDTF">2012-01-19T13:36:28Z</dcterms:created>
  <dcterms:modified xsi:type="dcterms:W3CDTF">2012-12-02T12:40:54Z</dcterms:modified>
</cp:coreProperties>
</file>