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80933-7A49-465D-871A-130AF89131B9}" type="datetimeFigureOut">
              <a:rPr lang="en-US" smtClean="0"/>
              <a:t>12/4/2012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3740E0-A84A-4AA8-AE66-CC3A558D0095}" type="slidenum">
              <a:rPr lang="en-US" smtClean="0"/>
              <a:t>‹#›</a:t>
            </a:fld>
            <a:endParaRPr lang="en-US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type="ctrTitle"/>
          </p:nvPr>
        </p:nvSpPr>
        <p:spPr>
          <a:xfrm>
            <a:off x="323528" y="2564907"/>
            <a:ext cx="8496944" cy="1754326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pPr indent="0">
              <a:buNone/>
            </a:pPr>
            <a:r>
              <a:rPr lang="cs-CZ" sz="1800" dirty="0" smtClean="0"/>
              <a:t>   NÁZEV ŠKOLY: ZŠ PARDUBICE - SPOŘILOV</a:t>
            </a:r>
          </a:p>
          <a:p>
            <a:pPr indent="0">
              <a:buNone/>
            </a:pPr>
            <a:r>
              <a:rPr lang="cs-CZ" sz="1800" dirty="0" smtClean="0"/>
              <a:t>   AUTOR: MGR. LENKA POZDĚNOVÁ</a:t>
            </a:r>
          </a:p>
          <a:p>
            <a:pPr indent="0">
              <a:buNone/>
            </a:pPr>
            <a:r>
              <a:rPr lang="cs-CZ" sz="1800" dirty="0" smtClean="0"/>
              <a:t>   NÁZEV: VY_32_INOVACE_VÝVOJOVÉ PORUCHY UČENÍ I_13. SLOVNÍ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            DRUHY </a:t>
            </a:r>
          </a:p>
          <a:p>
            <a:pPr indent="0">
              <a:buNone/>
            </a:pPr>
            <a:r>
              <a:rPr lang="cs-CZ" sz="1800" dirty="0" smtClean="0"/>
              <a:t>   TÉMA:SLOVNÍ DRUHY </a:t>
            </a:r>
            <a:br>
              <a:rPr lang="cs-CZ" sz="1800" dirty="0" smtClean="0"/>
            </a:br>
            <a:r>
              <a:rPr lang="cs-CZ" sz="1800" dirty="0"/>
              <a:t> </a:t>
            </a:r>
            <a:r>
              <a:rPr lang="cs-CZ" sz="1800" dirty="0" smtClean="0"/>
              <a:t>  ČÍSLO PROJEKTU: CZ.1.07/1.4.00/21.2349</a:t>
            </a:r>
            <a:endParaRPr lang="cs-CZ" sz="1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797152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 Digitální učební materiál je zaměřen na procvičení</a:t>
            </a:r>
          </a:p>
          <a:p>
            <a:r>
              <a:rPr lang="cs-CZ" dirty="0" smtClean="0"/>
              <a:t>                slovních druhů.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829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DRUHY</a:t>
            </a:r>
            <a:endParaRPr lang="en-US" dirty="0"/>
          </a:p>
        </p:txBody>
      </p:sp>
      <p:sp>
        <p:nvSpPr>
          <p:cNvPr id="4" name="Oválný popisek 3"/>
          <p:cNvSpPr/>
          <p:nvPr/>
        </p:nvSpPr>
        <p:spPr>
          <a:xfrm>
            <a:off x="467544" y="1711361"/>
            <a:ext cx="4392488" cy="2232248"/>
          </a:xfrm>
          <a:prstGeom prst="wedgeEllipseCallout">
            <a:avLst>
              <a:gd name="adj1" fmla="val -6516"/>
              <a:gd name="adj2" fmla="val 694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Vyjmenuj všechny slovní druhy.</a:t>
            </a:r>
          </a:p>
          <a:p>
            <a:pPr algn="ctr"/>
            <a:r>
              <a:rPr lang="cs-CZ" dirty="0" smtClean="0"/>
              <a:t>Poté klikni na obrázek</a:t>
            </a:r>
          </a:p>
          <a:p>
            <a:pPr algn="ctr"/>
            <a:r>
              <a:rPr lang="cs-CZ" dirty="0" smtClean="0"/>
              <a:t> a uvidíš</a:t>
            </a:r>
          </a:p>
          <a:p>
            <a:pPr algn="ctr"/>
            <a:r>
              <a:rPr lang="cs-CZ" dirty="0"/>
              <a:t>v</a:t>
            </a:r>
            <a:r>
              <a:rPr lang="cs-CZ" dirty="0" smtClean="0"/>
              <a:t>šechny slovní druhy </a:t>
            </a:r>
          </a:p>
          <a:p>
            <a:pPr algn="ctr"/>
            <a:r>
              <a:rPr lang="cs-CZ" dirty="0" smtClean="0"/>
              <a:t>ve správném pořadí.</a:t>
            </a:r>
            <a:endParaRPr lang="en-US" dirty="0"/>
          </a:p>
        </p:txBody>
      </p:sp>
      <p:pic>
        <p:nvPicPr>
          <p:cNvPr id="1026" name="Picture 2" descr="C:\Users\Lenka Pozděnová\AppData\Local\Microsoft\Windows\Temporary Internet Files\Content.IE5\S7687CZ2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547" y="414908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1700808"/>
            <a:ext cx="331236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Podstatná jména</a:t>
            </a:r>
          </a:p>
          <a:p>
            <a:pPr marL="342900" indent="-342900">
              <a:buAutoNum type="arabicPeriod"/>
            </a:pPr>
            <a:r>
              <a:rPr lang="cs-CZ" dirty="0" smtClean="0"/>
              <a:t>Přídavná jména</a:t>
            </a:r>
          </a:p>
          <a:p>
            <a:pPr marL="342900" indent="-342900">
              <a:buAutoNum type="arabicPeriod"/>
            </a:pPr>
            <a:r>
              <a:rPr lang="cs-CZ" dirty="0" smtClean="0"/>
              <a:t>Zájmena</a:t>
            </a:r>
          </a:p>
          <a:p>
            <a:pPr marL="342900" indent="-342900">
              <a:buAutoNum type="arabicPeriod"/>
            </a:pPr>
            <a:r>
              <a:rPr lang="cs-CZ" dirty="0" smtClean="0"/>
              <a:t>Číslovky</a:t>
            </a:r>
          </a:p>
          <a:p>
            <a:pPr marL="342900" indent="-342900">
              <a:buAutoNum type="arabicPeriod"/>
            </a:pPr>
            <a:r>
              <a:rPr lang="cs-CZ" dirty="0" smtClean="0"/>
              <a:t>Slovesa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Příslovce</a:t>
            </a:r>
          </a:p>
          <a:p>
            <a:pPr marL="342900" indent="-342900">
              <a:buAutoNum type="arabicPeriod"/>
            </a:pPr>
            <a:r>
              <a:rPr lang="cs-CZ" dirty="0" smtClean="0"/>
              <a:t>Předložky</a:t>
            </a:r>
          </a:p>
          <a:p>
            <a:pPr marL="342900" indent="-342900">
              <a:buAutoNum type="arabicPeriod"/>
            </a:pPr>
            <a:r>
              <a:rPr lang="cs-CZ" dirty="0" smtClean="0"/>
              <a:t>Spojky</a:t>
            </a:r>
          </a:p>
          <a:p>
            <a:pPr marL="342900" indent="-342900">
              <a:buAutoNum type="arabicPeriod"/>
            </a:pPr>
            <a:r>
              <a:rPr lang="cs-CZ" dirty="0" smtClean="0"/>
              <a:t>Částice</a:t>
            </a:r>
          </a:p>
          <a:p>
            <a:pPr marL="342900" indent="-342900">
              <a:buAutoNum type="arabicPeriod"/>
            </a:pPr>
            <a:r>
              <a:rPr lang="cs-CZ" dirty="0" smtClean="0"/>
              <a:t>Citoslovce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16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555776" y="548680"/>
            <a:ext cx="6120680" cy="14047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 slovní druhy s jejich definicemi. Jestli jsi postupoval správně, zjistíš po kliknutí na obrázek.</a:t>
            </a:r>
            <a:endParaRPr lang="en-US" dirty="0"/>
          </a:p>
        </p:txBody>
      </p:sp>
      <p:pic>
        <p:nvPicPr>
          <p:cNvPr id="2050" name="Picture 2" descr="C:\Users\Lenka Pozděnová\AppData\Local\Microsoft\Windows\Temporary Internet Files\Content.IE5\AM1I8PN9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46" y="728437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3256928"/>
            <a:ext cx="35283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Podstatná jména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Přídavná jména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Zájmena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Číslovky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r>
              <a:rPr lang="cs-CZ" dirty="0" smtClean="0"/>
              <a:t>Slovesa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02046" y="6133946"/>
            <a:ext cx="518457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Názvy osob, zvířat, věcí, dějů a vlastností.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4560208"/>
            <a:ext cx="5256584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Označují vlastnosti osob, zvířat, věcí, dějů a vlastností vyjádřených podstatnými jmény.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02046" y="3850247"/>
            <a:ext cx="5040560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Zastupují podstatná nebo přídavná jména.</a:t>
            </a:r>
            <a:endParaRPr lang="en-US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256928"/>
            <a:ext cx="482453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Vyjadřují počet, pořadí apod.</a:t>
            </a:r>
            <a:endParaRPr lang="en-US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5657585"/>
            <a:ext cx="4104456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Vyjadřují děj(činnost).</a:t>
            </a:r>
            <a:endParaRPr lang="en-US" dirty="0"/>
          </a:p>
        </p:txBody>
      </p:sp>
      <p:cxnSp>
        <p:nvCxnSpPr>
          <p:cNvPr id="13" name="Přímá spojnice se šipkou 12"/>
          <p:cNvCxnSpPr>
            <a:endCxn id="6" idx="1"/>
          </p:cNvCxnSpPr>
          <p:nvPr/>
        </p:nvCxnSpPr>
        <p:spPr>
          <a:xfrm>
            <a:off x="2709958" y="3441594"/>
            <a:ext cx="792088" cy="28770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2587646" y="4005064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1763688" y="4005064"/>
            <a:ext cx="1800200" cy="555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10" idx="1"/>
          </p:cNvCxnSpPr>
          <p:nvPr/>
        </p:nvCxnSpPr>
        <p:spPr>
          <a:xfrm flipV="1">
            <a:off x="1763688" y="3441594"/>
            <a:ext cx="1800200" cy="17155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11" idx="1"/>
          </p:cNvCxnSpPr>
          <p:nvPr/>
        </p:nvCxnSpPr>
        <p:spPr>
          <a:xfrm>
            <a:off x="1660546" y="5657585"/>
            <a:ext cx="1903342" cy="1846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020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ný popisek 6"/>
          <p:cNvSpPr/>
          <p:nvPr/>
        </p:nvSpPr>
        <p:spPr>
          <a:xfrm>
            <a:off x="251520" y="548680"/>
            <a:ext cx="6120680" cy="1404736"/>
          </a:xfrm>
          <a:prstGeom prst="wedgeEllipseCallout">
            <a:avLst>
              <a:gd name="adj1" fmla="val 53186"/>
              <a:gd name="adj2" fmla="val 191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Spoj slovní druhy s jejich definicemi. Jestli jsi postupoval správně, zjistíš po kliknutí na obrázek.</a:t>
            </a:r>
            <a:endParaRPr lang="en-US" dirty="0"/>
          </a:p>
        </p:txBody>
      </p:sp>
      <p:pic>
        <p:nvPicPr>
          <p:cNvPr id="3074" name="Picture 2" descr="C:\Users\Lenka Pozděnová\AppData\Local\Microsoft\Windows\Temporary Internet Files\Content.IE5\S7687CZ2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868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88295" y="2780928"/>
            <a:ext cx="282356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Příslovce</a:t>
            </a:r>
          </a:p>
          <a:p>
            <a:endParaRPr lang="cs-CZ" dirty="0"/>
          </a:p>
          <a:p>
            <a:r>
              <a:rPr lang="cs-CZ" dirty="0" smtClean="0"/>
              <a:t>7. Předložky</a:t>
            </a:r>
          </a:p>
          <a:p>
            <a:endParaRPr lang="cs-CZ" dirty="0"/>
          </a:p>
          <a:p>
            <a:r>
              <a:rPr lang="cs-CZ" dirty="0" smtClean="0"/>
              <a:t>8. Spojky</a:t>
            </a:r>
          </a:p>
          <a:p>
            <a:endParaRPr lang="cs-CZ" dirty="0"/>
          </a:p>
          <a:p>
            <a:r>
              <a:rPr lang="cs-CZ" dirty="0" smtClean="0"/>
              <a:t>9. Částice</a:t>
            </a:r>
          </a:p>
          <a:p>
            <a:endParaRPr lang="cs-CZ" dirty="0"/>
          </a:p>
          <a:p>
            <a:r>
              <a:rPr lang="cs-CZ" dirty="0" smtClean="0"/>
              <a:t>10. Citoslovce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51820" y="5517232"/>
            <a:ext cx="5337124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Vyjadřují obvykle různé bližší okolnosti dějů nebo vlastností ( a to určení místa, času, způsobu nebo míry, příčiny ).</a:t>
            </a:r>
            <a:endParaRPr lang="en-US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87750" y="2913828"/>
            <a:ext cx="5553149" cy="9233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Vyjadřují podobné bližší okolnosti jako příslovce, ale teprve ve spojení se jmény, jejichž pád řídí.</a:t>
            </a:r>
            <a:endParaRPr lang="en-US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68944" y="4996919"/>
            <a:ext cx="4824536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Spojují slova nebo věty.</a:t>
            </a:r>
            <a:endParaRPr lang="en-US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51820" y="4073589"/>
            <a:ext cx="5522110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Uvozují věty a označují jejich druh nebo charakter (věta přací apod.)</a:t>
            </a:r>
            <a:endParaRPr lang="en-US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87750" y="2418523"/>
            <a:ext cx="495303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Vyjadřují city, vůli nebo označují zvuky.</a:t>
            </a:r>
            <a:endParaRPr lang="en-US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900077" y="2913828"/>
            <a:ext cx="987673" cy="29634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979712" y="3375493"/>
            <a:ext cx="908038" cy="1975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endCxn id="11" idx="1"/>
          </p:cNvCxnSpPr>
          <p:nvPr/>
        </p:nvCxnSpPr>
        <p:spPr>
          <a:xfrm>
            <a:off x="1763688" y="4073589"/>
            <a:ext cx="1205256" cy="11079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763688" y="4395550"/>
            <a:ext cx="1124062" cy="3243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3" idx="1"/>
          </p:cNvCxnSpPr>
          <p:nvPr/>
        </p:nvCxnSpPr>
        <p:spPr>
          <a:xfrm flipV="1">
            <a:off x="2195736" y="2603189"/>
            <a:ext cx="692014" cy="23937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916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2483768" y="421401"/>
            <a:ext cx="6048672" cy="1044696"/>
          </a:xfrm>
          <a:prstGeom prst="wedgeEllipseCallout">
            <a:avLst>
              <a:gd name="adj1" fmla="val -48090"/>
              <a:gd name="adj2" fmla="val 3199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Přiřaď jednotlivá slova ke slovním druhům. Při kliknutí na obrázek se ti objeví správné řešení.</a:t>
            </a:r>
            <a:endParaRPr lang="en-US" dirty="0"/>
          </a:p>
        </p:txBody>
      </p:sp>
      <p:pic>
        <p:nvPicPr>
          <p:cNvPr id="4099" name="Picture 3" descr="C:\Users\Lenka Pozděnová\AppData\Local\Microsoft\Windows\Temporary Internet Files\Content.IE5\DE4CGPLA\MC9004404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83" y="404664"/>
            <a:ext cx="18288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24853" y="4136058"/>
            <a:ext cx="1728192" cy="6732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Svoboda</a:t>
            </a:r>
            <a:endParaRPr lang="en-US" dirty="0"/>
          </a:p>
        </p:txBody>
      </p:sp>
      <p:sp>
        <p:nvSpPr>
          <p:cNvPr id="6" name="Ovál 5"/>
          <p:cNvSpPr/>
          <p:nvPr/>
        </p:nvSpPr>
        <p:spPr>
          <a:xfrm>
            <a:off x="676838" y="4943134"/>
            <a:ext cx="1320405" cy="6840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Milý</a:t>
            </a:r>
            <a:endParaRPr lang="en-US" dirty="0"/>
          </a:p>
        </p:txBody>
      </p:sp>
      <p:sp>
        <p:nvSpPr>
          <p:cNvPr id="7" name="Ovál 6"/>
          <p:cNvSpPr/>
          <p:nvPr/>
        </p:nvSpPr>
        <p:spPr>
          <a:xfrm>
            <a:off x="1337040" y="5639106"/>
            <a:ext cx="1176389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</a:t>
            </a:r>
            <a:endParaRPr lang="en-US" dirty="0"/>
          </a:p>
        </p:txBody>
      </p:sp>
      <p:sp>
        <p:nvSpPr>
          <p:cNvPr id="8" name="Ovál 7"/>
          <p:cNvSpPr/>
          <p:nvPr/>
        </p:nvSpPr>
        <p:spPr>
          <a:xfrm>
            <a:off x="472774" y="2745218"/>
            <a:ext cx="1274440" cy="7250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Tisící</a:t>
            </a:r>
            <a:endParaRPr lang="en-US" dirty="0"/>
          </a:p>
        </p:txBody>
      </p:sp>
      <p:sp>
        <p:nvSpPr>
          <p:cNvPr id="9" name="Ovál 8"/>
          <p:cNvSpPr/>
          <p:nvPr/>
        </p:nvSpPr>
        <p:spPr>
          <a:xfrm>
            <a:off x="580957" y="2153010"/>
            <a:ext cx="1512168" cy="5324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ěhat</a:t>
            </a:r>
            <a:endParaRPr lang="en-US" dirty="0"/>
          </a:p>
        </p:txBody>
      </p:sp>
      <p:sp>
        <p:nvSpPr>
          <p:cNvPr id="10" name="Ovál 9"/>
          <p:cNvSpPr/>
          <p:nvPr/>
        </p:nvSpPr>
        <p:spPr>
          <a:xfrm>
            <a:off x="2259895" y="1771179"/>
            <a:ext cx="113042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Tady</a:t>
            </a:r>
            <a:endParaRPr lang="en-US" dirty="0"/>
          </a:p>
        </p:txBody>
      </p:sp>
      <p:sp>
        <p:nvSpPr>
          <p:cNvPr id="11" name="Ovál 10"/>
          <p:cNvSpPr/>
          <p:nvPr/>
        </p:nvSpPr>
        <p:spPr>
          <a:xfrm>
            <a:off x="3527973" y="1505504"/>
            <a:ext cx="115212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Mezi</a:t>
            </a:r>
            <a:endParaRPr lang="en-US" dirty="0"/>
          </a:p>
        </p:txBody>
      </p:sp>
      <p:sp>
        <p:nvSpPr>
          <p:cNvPr id="12" name="Ovál 11"/>
          <p:cNvSpPr/>
          <p:nvPr/>
        </p:nvSpPr>
        <p:spPr>
          <a:xfrm>
            <a:off x="3390319" y="6009132"/>
            <a:ext cx="149046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Nechť</a:t>
            </a:r>
            <a:endParaRPr lang="en-US" dirty="0"/>
          </a:p>
        </p:txBody>
      </p:sp>
      <p:sp>
        <p:nvSpPr>
          <p:cNvPr id="13" name="Ovál 12"/>
          <p:cNvSpPr/>
          <p:nvPr/>
        </p:nvSpPr>
        <p:spPr>
          <a:xfrm>
            <a:off x="355654" y="3479246"/>
            <a:ext cx="1270101" cy="6363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Fuj</a:t>
            </a:r>
            <a:endParaRPr lang="en-US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1853475"/>
            <a:ext cx="28083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Podstatné jméno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Přídavné jméno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Zájmeno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Číslovka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Sloveso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Příslovce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Předložka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Spojka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Částice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Citoslovce</a:t>
            </a:r>
            <a:endParaRPr lang="en-US" sz="2400" dirty="0"/>
          </a:p>
        </p:txBody>
      </p:sp>
      <p:cxnSp>
        <p:nvCxnSpPr>
          <p:cNvPr id="16" name="Přímá spojnice se šipkou 15"/>
          <p:cNvCxnSpPr>
            <a:stCxn id="11" idx="5"/>
          </p:cNvCxnSpPr>
          <p:nvPr/>
        </p:nvCxnSpPr>
        <p:spPr>
          <a:xfrm>
            <a:off x="4511376" y="2058668"/>
            <a:ext cx="1212752" cy="28844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0" idx="5"/>
          </p:cNvCxnSpPr>
          <p:nvPr/>
        </p:nvCxnSpPr>
        <p:spPr>
          <a:xfrm>
            <a:off x="3224772" y="2324343"/>
            <a:ext cx="2499356" cy="225678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093125" y="2564904"/>
            <a:ext cx="3631003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758492" y="3163873"/>
            <a:ext cx="3976914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3" idx="6"/>
          </p:cNvCxnSpPr>
          <p:nvPr/>
        </p:nvCxnSpPr>
        <p:spPr>
          <a:xfrm>
            <a:off x="1625755" y="3797440"/>
            <a:ext cx="4242389" cy="23678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2272083" y="2153576"/>
            <a:ext cx="3452045" cy="24275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2093125" y="2852936"/>
            <a:ext cx="3726885" cy="24322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2253045" y="3367353"/>
            <a:ext cx="3681665" cy="227175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097" name="Přímá spojnice se šipkou 4096"/>
          <p:cNvCxnSpPr/>
          <p:nvPr/>
        </p:nvCxnSpPr>
        <p:spPr>
          <a:xfrm flipV="1">
            <a:off x="4186133" y="5619393"/>
            <a:ext cx="1626830" cy="379753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5000"/>
              </a:srgbClr>
            </a:outerShdw>
          </a:effectLst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100" name="Ovál 4099"/>
          <p:cNvSpPr/>
          <p:nvPr/>
        </p:nvSpPr>
        <p:spPr>
          <a:xfrm>
            <a:off x="2527996" y="5844347"/>
            <a:ext cx="914400" cy="6696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Ale</a:t>
            </a:r>
            <a:endParaRPr lang="en-US" dirty="0"/>
          </a:p>
        </p:txBody>
      </p:sp>
      <p:cxnSp>
        <p:nvCxnSpPr>
          <p:cNvPr id="4103" name="Přímá spojnice se šipkou 4102"/>
          <p:cNvCxnSpPr/>
          <p:nvPr/>
        </p:nvCxnSpPr>
        <p:spPr>
          <a:xfrm flipV="1">
            <a:off x="3224772" y="5285172"/>
            <a:ext cx="2588191" cy="524097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754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07361"/>
            <a:ext cx="7162955" cy="829551"/>
          </a:xfrm>
        </p:spPr>
        <p:txBody>
          <a:bodyPr>
            <a:normAutofit/>
          </a:bodyPr>
          <a:lstStyle/>
          <a:p>
            <a:r>
              <a:rPr lang="cs-CZ" dirty="0"/>
              <a:t>Obrázky – kliparty galerie MS Office 2010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841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133</TotalTime>
  <Words>282</Words>
  <Application>Microsoft Office PowerPoint</Application>
  <PresentationFormat>Předvádění na obrazovce (4:3)</PresentationFormat>
  <Paragraphs>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   NÁZEV ŠKOLY: ZŠ PARDUBICE - SPOŘILOV    AUTOR: MGR. LENKA POZDĚNOVÁ    NÁZEV: VY_32_INOVACE_VÝVOJOVÉ PORUCHY UČENÍ I_13. SLOVNÍ                 DRUHY     TÉMA:SLOVNÍ DRUHY     ČÍSLO PROJEKTU: CZ.1.07/1.4.00/21.2349</vt:lpstr>
      <vt:lpstr>SLOVNÍ DRUHY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PARDUBICE - SPOŘILOV    AUTOR: MGR. LENKA POZDĚNOVÁ    NÁZEV: VY_32_INOVACE_VÝVOJOVÉ PORUCHY UČENÍ_3. SLOVNÍ                 DRUHY     TÉMA:SLOVNÍ DRUHY     ČÍSLO PROJEKTU: CZ.1.07/1.4.00/21.2349</dc:title>
  <dc:creator>Lenka Pozděnová</dc:creator>
  <cp:lastModifiedBy>Lenka Pozděnová</cp:lastModifiedBy>
  <cp:revision>19</cp:revision>
  <dcterms:created xsi:type="dcterms:W3CDTF">2012-03-14T14:21:44Z</dcterms:created>
  <dcterms:modified xsi:type="dcterms:W3CDTF">2012-12-03T23:26:13Z</dcterms:modified>
</cp:coreProperties>
</file>