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6902D9-0808-4D7A-9BED-AE73CAA35D38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236D1-6ADC-4E41-A1E0-86D685A661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149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D236D1-6ADC-4E41-A1E0-86D685A6610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241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05B7396-A9B5-47A4-B34F-A66A18C0A98D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2DADB51-D64A-4BD7-8BD5-9FEB9A6E5BB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395536" y="2276872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dirty="0" smtClean="0"/>
              <a:t>VY_32_INOVACE_VÝVOJOVÉ PORUCHY UČENÍ I_14.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</a:t>
            </a:r>
            <a:r>
              <a:rPr lang="cs-CZ" sz="2000" dirty="0" smtClean="0"/>
              <a:t>  PODSTATNÁ </a:t>
            </a:r>
            <a:r>
              <a:rPr lang="cs-CZ" sz="2000" dirty="0" smtClean="0"/>
              <a:t>JMÉNA II  </a:t>
            </a:r>
            <a:br>
              <a:rPr lang="cs-CZ" sz="2000" dirty="0" smtClean="0"/>
            </a:br>
            <a:r>
              <a:rPr lang="cs-CZ" sz="2000" dirty="0" smtClean="0"/>
              <a:t>TÉMA: PODSTATNÁ JMÉNA II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JE ZAMĚŘEN  NA ROZVÍJENÍ SLOVNÍ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ZÁSOBY, NA VYHLEDÁVÁNÍ </a:t>
            </a:r>
            <a:br>
              <a:rPr lang="cs-CZ" sz="2000" dirty="0" smtClean="0"/>
            </a:br>
            <a:r>
              <a:rPr lang="cs-CZ" sz="2000" dirty="0" smtClean="0"/>
              <a:t>                PODSTATNÝCH JMEN A NA URČOVÁNÍ JEJICH </a:t>
            </a:r>
            <a:br>
              <a:rPr lang="cs-CZ" sz="2000" dirty="0" smtClean="0"/>
            </a:br>
            <a:r>
              <a:rPr lang="cs-CZ" sz="2000" dirty="0" smtClean="0"/>
              <a:t>                PÁDŮ.</a:t>
            </a:r>
            <a:br>
              <a:rPr lang="cs-CZ" sz="2000" dirty="0" smtClean="0"/>
            </a:br>
            <a:r>
              <a:rPr lang="cs-CZ" sz="2000" dirty="0" smtClean="0"/>
              <a:t>                </a:t>
            </a:r>
            <a:br>
              <a:rPr lang="cs-CZ" sz="2000" dirty="0" smtClean="0"/>
            </a:br>
            <a:r>
              <a:rPr lang="cs-CZ" sz="2000" dirty="0" smtClean="0"/>
              <a:t>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2737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8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Vyber si obrázek, který se ti</a:t>
            </a:r>
            <a:br>
              <a:rPr lang="cs-CZ" sz="28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8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líbí a povídej o něm 1 minutu.</a:t>
            </a:r>
            <a:endParaRPr lang="cs-CZ" sz="28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3" name="Picture 3" descr="C:\Users\Lenka Pozděnová\AppData\Local\Microsoft\Windows\Temporary Internet Files\Content.IE5\S7687CZ2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219544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nka Pozděnová\AppData\Local\Microsoft\Windows\Temporary Internet Files\Content.IE5\DE4CGPLA\MP9004423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883" y="1844823"/>
            <a:ext cx="3539069" cy="235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 Pozděnová\AppData\Local\Microsoft\Windows\Temporary Internet Files\Content.IE5\DE4CGPLA\MP9004310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93096"/>
            <a:ext cx="2473091" cy="240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2978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 Pozděnová\AppData\Local\Microsoft\Windows\Temporary Internet Files\Content.IE5\K0O7W0UI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412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51520" y="135772"/>
            <a:ext cx="5184576" cy="2241708"/>
          </a:xfrm>
          <a:prstGeom prst="wedgeEllipseCallout">
            <a:avLst>
              <a:gd name="adj1" fmla="val 73849"/>
              <a:gd name="adj2" fmla="val -9932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PODTRHNI PODSTATNÁ JMÉNA.</a:t>
            </a:r>
          </a:p>
          <a:p>
            <a:pPr algn="ctr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Správné řešení se dozvíš, když dvakrát klikneš na mne.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2430" y="2645161"/>
            <a:ext cx="5981778" cy="461665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Velký, Brok,</a:t>
            </a:r>
            <a:r>
              <a:rPr lang="cs-CZ" sz="2400" dirty="0"/>
              <a:t> </a:t>
            </a:r>
            <a:r>
              <a:rPr lang="cs-CZ" sz="2400" dirty="0" smtClean="0"/>
              <a:t>borovicí, červenou,</a:t>
            </a:r>
            <a:endParaRPr lang="en-US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914" y="4022864"/>
            <a:ext cx="6279326" cy="461665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pětkrát, vyskočil</a:t>
            </a:r>
            <a:r>
              <a:rPr lang="cs-CZ" sz="2400" dirty="0"/>
              <a:t>, lavičku, na, </a:t>
            </a:r>
            <a:r>
              <a:rPr lang="cs-CZ" sz="2400" dirty="0" smtClean="0"/>
              <a:t>pod, pes.</a:t>
            </a:r>
            <a:endParaRPr lang="en-US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2430" y="2996952"/>
            <a:ext cx="5981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------    ----------</a:t>
            </a:r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389950"/>
            <a:ext cx="5981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---------                     ----</a:t>
            </a:r>
            <a:endParaRPr lang="en-US" dirty="0"/>
          </a:p>
        </p:txBody>
      </p:sp>
      <p:sp>
        <p:nvSpPr>
          <p:cNvPr id="11" name="Oválný popisek 10"/>
          <p:cNvSpPr/>
          <p:nvPr/>
        </p:nvSpPr>
        <p:spPr>
          <a:xfrm>
            <a:off x="6732240" y="2060848"/>
            <a:ext cx="2282552" cy="3312368"/>
          </a:xfrm>
          <a:prstGeom prst="wedgeEllipseCallout">
            <a:avLst>
              <a:gd name="adj1" fmla="val -9404"/>
              <a:gd name="adj2" fmla="val -61016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Ze všech slov utvoř větu a napiš ji.</a:t>
            </a:r>
          </a:p>
          <a:p>
            <a:pPr algn="ctr"/>
            <a:r>
              <a:rPr lang="cs-CZ" dirty="0" smtClean="0"/>
              <a:t> </a:t>
            </a:r>
            <a:r>
              <a:rPr lang="cs-CZ" sz="1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Správné řešení se dozvíš, když </a:t>
            </a:r>
            <a:r>
              <a:rPr lang="cs-CZ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klikneš </a:t>
            </a:r>
            <a:r>
              <a:rPr lang="cs-CZ" sz="1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na mne.</a:t>
            </a:r>
            <a:endParaRPr lang="en-US" sz="1600" dirty="0">
              <a:solidFill>
                <a:srgbClr val="FF0000"/>
              </a:solidFill>
            </a:endParaRPr>
          </a:p>
          <a:p>
            <a:pPr algn="ctr"/>
            <a:endParaRPr lang="en-US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2914" y="5445224"/>
            <a:ext cx="8367557" cy="538531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2914" y="6237312"/>
            <a:ext cx="7791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Velký pes Brok pětkrát vyskočil na červenou lavičku pod borovicí.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07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/>
      <p:bldP spid="10" grpId="0"/>
      <p:bldP spid="11" grpId="0" animBg="1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 Pozděnová\AppData\Local\Microsoft\Windows\Temporary Internet Files\Content.IE5\S7687CZ2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466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01614" y="116632"/>
            <a:ext cx="5510545" cy="2245359"/>
          </a:xfrm>
          <a:prstGeom prst="wedgeEllipseCallout">
            <a:avLst>
              <a:gd name="adj1" fmla="val 60349"/>
              <a:gd name="adj2" fmla="val -1961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Opiš věty a podstatné jméno v závorce napiš ve správném tvaru. Urči jeho pád.</a:t>
            </a:r>
          </a:p>
          <a:p>
            <a:pPr algn="ctr"/>
            <a:r>
              <a:rPr lang="cs-CZ" dirty="0" smtClean="0"/>
              <a:t> </a:t>
            </a: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Správné řešení se dozvíš, když klikneš na mne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564904"/>
            <a:ext cx="4392488" cy="369332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Před (rok) jsem ještě neměl (pes).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7238" y="3240884"/>
            <a:ext cx="8174842" cy="584775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en-US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585" y="3874588"/>
            <a:ext cx="7217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rokem jsem ještě neměl psa.   rokem 7.pád/psa 4. pád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1614" y="4734436"/>
            <a:ext cx="7782900" cy="369332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Nyní s ním chodím na (cvičiště), kde má hodně psích (kamarádi).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585" y="6053895"/>
            <a:ext cx="7470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Nyní s ním chodím na cvičiště, kde má hodně psích kamarádů.</a:t>
            </a:r>
          </a:p>
          <a:p>
            <a:r>
              <a:rPr lang="cs-CZ" dirty="0"/>
              <a:t>c</a:t>
            </a:r>
            <a:r>
              <a:rPr lang="cs-CZ" dirty="0" smtClean="0"/>
              <a:t>vičiště 4. pád/kamarádů 2. pád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6551" y="5383729"/>
            <a:ext cx="7958818" cy="584775"/>
          </a:xfrm>
          <a:prstGeom prst="rect">
            <a:avLst/>
          </a:prstGeom>
          <a:noFill/>
          <a:ln w="571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2128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 animBg="1"/>
      <p:bldP spid="7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Lenka Pozděnová\AppData\Local\Microsoft\Windows\Temporary Internet Files\Content.IE5\AM1I8PN9\MC9004398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09600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771800" y="404664"/>
            <a:ext cx="6120680" cy="1548752"/>
          </a:xfrm>
          <a:prstGeom prst="wedgeEllipseCallout">
            <a:avLst>
              <a:gd name="adj1" fmla="val -63614"/>
              <a:gd name="adj2" fmla="val 34769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 podstatné jméno s příslušným pádem.</a:t>
            </a:r>
          </a:p>
          <a:p>
            <a:pPr algn="ctr"/>
            <a:r>
              <a:rPr lang="cs-CZ" dirty="0" smtClean="0"/>
              <a:t> </a:t>
            </a: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Správné řešení se dozvíš, když klikneš na mne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569266"/>
            <a:ext cx="1899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(hodně) tlapek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26749" y="3660157"/>
            <a:ext cx="1609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(se) štěňaty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2093" y="4149080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(k) feně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75136" y="2142881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(o) soutěži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60131" y="4764895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Broku!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09683" y="5798646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(vidím) smečku</a:t>
            </a:r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13140" y="5412592"/>
            <a:ext cx="1517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pes</a:t>
            </a:r>
            <a:endParaRPr lang="en-US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95499" y="3066211"/>
            <a:ext cx="2483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(hledal jsem) </a:t>
            </a:r>
            <a:r>
              <a:rPr lang="cs-CZ" dirty="0" err="1" smtClean="0"/>
              <a:t>Broka</a:t>
            </a:r>
            <a:endParaRPr lang="en-US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2304534"/>
            <a:ext cx="923651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 pád</a:t>
            </a:r>
            <a:endParaRPr lang="en-US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2862749"/>
            <a:ext cx="923651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 pád</a:t>
            </a:r>
            <a:endParaRPr lang="en-US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7" y="3290825"/>
            <a:ext cx="923651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pád</a:t>
            </a:r>
            <a:endParaRPr lang="en-US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1" y="3844823"/>
            <a:ext cx="923651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4. pád</a:t>
            </a:r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92280" y="4214155"/>
            <a:ext cx="923651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5. pád</a:t>
            </a:r>
            <a:endParaRPr lang="en-US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4646950"/>
            <a:ext cx="923651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6. pád</a:t>
            </a:r>
            <a:endParaRPr lang="en-US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83882" y="5156675"/>
            <a:ext cx="955699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7. pád</a:t>
            </a:r>
            <a:endParaRPr lang="en-US" dirty="0"/>
          </a:p>
        </p:txBody>
      </p:sp>
      <p:cxnSp>
        <p:nvCxnSpPr>
          <p:cNvPr id="21" name="Přímá spojnice se šipkou 20"/>
          <p:cNvCxnSpPr>
            <a:endCxn id="18" idx="1"/>
          </p:cNvCxnSpPr>
          <p:nvPr/>
        </p:nvCxnSpPr>
        <p:spPr>
          <a:xfrm>
            <a:off x="3471225" y="2366012"/>
            <a:ext cx="3189007" cy="24656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943487" y="2753932"/>
            <a:ext cx="3572729" cy="3122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678871" y="3435543"/>
            <a:ext cx="2837345" cy="59394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059832" y="3844823"/>
            <a:ext cx="4524051" cy="1681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097" name="Přímá spojnice se šipkou 4096"/>
          <p:cNvCxnSpPr>
            <a:stCxn id="5" idx="3"/>
          </p:cNvCxnSpPr>
          <p:nvPr/>
        </p:nvCxnSpPr>
        <p:spPr>
          <a:xfrm flipV="1">
            <a:off x="3396501" y="3487248"/>
            <a:ext cx="3983811" cy="8464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01" name="Přímá spojnice se šipkou 4100"/>
          <p:cNvCxnSpPr/>
          <p:nvPr/>
        </p:nvCxnSpPr>
        <p:spPr>
          <a:xfrm flipV="1">
            <a:off x="3059832" y="4398821"/>
            <a:ext cx="4248472" cy="61746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04" name="Přímá spojnice se šipkou 4103"/>
          <p:cNvCxnSpPr>
            <a:stCxn id="9" idx="3"/>
          </p:cNvCxnSpPr>
          <p:nvPr/>
        </p:nvCxnSpPr>
        <p:spPr>
          <a:xfrm flipV="1">
            <a:off x="3702536" y="4214155"/>
            <a:ext cx="2997237" cy="17691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07" name="Přímá spojnice se šipkou 4106"/>
          <p:cNvCxnSpPr>
            <a:endCxn id="12" idx="1"/>
          </p:cNvCxnSpPr>
          <p:nvPr/>
        </p:nvCxnSpPr>
        <p:spPr>
          <a:xfrm flipV="1">
            <a:off x="2592640" y="2489200"/>
            <a:ext cx="4931688" cy="30368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09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9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2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4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1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1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1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1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73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198</TotalTime>
  <Words>251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NÁZEV ŠKOLY: ZŠ PARDUBICE - SPOŘILOV AUTOR: MGR. LENKA POZDĚNOVÁ NÁZEV: VY_32_INOVACE_VÝVOJOVÉ PORUCHY UČENÍ I_14.             PODSTATNÁ JMÉNA II   TÉMA: PODSTATNÁ JMÉNA II ČÍSLO PROJEKTU:CZ.1.07/1.4.00/21.2349 ANOTACE: DUM JE ZAMĚŘEN  NA ROZVÍJENÍ SLOVNÍ                  ZÁSOBY, NA VYHLEDÁVÁNÍ                  PODSTATNÝCH JMEN A NA URČOVÁNÍ JEJICH                  PÁDŮ.                                    </vt:lpstr>
      <vt:lpstr>Vyber si obrázek, který se ti  líbí a povídej o něm 1 minutu.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PARDUBICE - SPOŘILOV AUTOR: MGR. LENKA POZDĚNOVÁ NÁZEV: VY_32_INOVACE_VPU_14.   TÉMA:  ČÍSLO PROJEKTU:CZ.1.07/1.4.00/21.2349 ANOTACE: DUM LZE VYUŽÍT K ROZVOJI     ZRAKOVÉHO VNÍMÁNÍ A GRAFOMOTORIKY JIŽ</dc:title>
  <dc:creator>Lenka Pozděnová</dc:creator>
  <cp:lastModifiedBy>Lenka Pozděnová</cp:lastModifiedBy>
  <cp:revision>26</cp:revision>
  <dcterms:created xsi:type="dcterms:W3CDTF">2012-08-20T09:16:27Z</dcterms:created>
  <dcterms:modified xsi:type="dcterms:W3CDTF">2012-12-02T12:47:07Z</dcterms:modified>
</cp:coreProperties>
</file>