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7A300A06-57CD-4CF9-BC52-47A1B2FF329F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867B342B-CE85-4EAA-8427-9D41B7744DBF}" type="slidenum">
              <a:rPr lang="en-US" smtClean="0"/>
              <a:t>‹#›</a:t>
            </a:fld>
            <a:endParaRPr lang="en-US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251520" y="2112756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VY_32_INOVACE_VÝVOJOVÉ PORUCHY UČENÍ </a:t>
            </a:r>
            <a:r>
              <a:rPr lang="cs-CZ" sz="2000" dirty="0" smtClean="0"/>
              <a:t>I_18. </a:t>
            </a:r>
            <a:r>
              <a:rPr lang="cs-CZ" sz="2000" dirty="0" smtClean="0"/>
              <a:t>PODSTATNÁ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JMÉNA III</a:t>
            </a:r>
            <a:br>
              <a:rPr lang="cs-CZ" sz="2000" dirty="0" smtClean="0"/>
            </a:br>
            <a:r>
              <a:rPr lang="cs-CZ" sz="2000" dirty="0" smtClean="0"/>
              <a:t>TÉMA: PODSTATNÁ JMÉNA III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SLOVNÍ </a:t>
            </a:r>
            <a:br>
              <a:rPr lang="cs-CZ" sz="2000" dirty="0" smtClean="0"/>
            </a:br>
            <a:r>
              <a:rPr lang="cs-CZ" sz="2000" dirty="0" smtClean="0"/>
              <a:t>                ZÁSOBY, NA ROZVOJ GRAFOMOTORIKY,</a:t>
            </a:r>
            <a:br>
              <a:rPr lang="cs-CZ" sz="2000" dirty="0" smtClean="0"/>
            </a:br>
            <a:r>
              <a:rPr lang="cs-CZ" sz="2000" dirty="0" smtClean="0"/>
              <a:t>                PROCVIČENÍ ČTENÍ.</a:t>
            </a:r>
            <a:br>
              <a:rPr lang="cs-CZ" sz="2000" dirty="0" smtClean="0"/>
            </a:br>
            <a:r>
              <a:rPr lang="cs-CZ" sz="2000" dirty="0" smtClean="0"/>
              <a:t>                DUM JE VHODNÉ ZAČLENIT PO PROCVIČENÍ </a:t>
            </a:r>
            <a:br>
              <a:rPr lang="cs-CZ" sz="2000" dirty="0" smtClean="0"/>
            </a:br>
            <a:r>
              <a:rPr lang="cs-CZ" sz="2000" dirty="0" smtClean="0"/>
              <a:t>                TVRDÝCH, MĚKKÝCH SLABIK. VHODNÉ PRO DĚTI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OD 2. ROČNÍKU.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92097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 Pozděnová\AppData\Local\Microsoft\Windows\Temporary Internet Files\Content.IE5\AM1I8PN9\MC900423920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123728" y="404664"/>
            <a:ext cx="3722712" cy="1089320"/>
          </a:xfrm>
          <a:prstGeom prst="wedgeEllipseCallout">
            <a:avLst>
              <a:gd name="adj1" fmla="val 79250"/>
              <a:gd name="adj2" fmla="val 167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Vyjmenuj tvrdé slabiky.</a:t>
            </a:r>
            <a:endParaRPr lang="en-US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988840"/>
            <a:ext cx="4658816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Hy</a:t>
            </a:r>
            <a:r>
              <a:rPr lang="cs-CZ" sz="2400" dirty="0" smtClean="0"/>
              <a:t>, </a:t>
            </a:r>
            <a:r>
              <a:rPr lang="cs-CZ" sz="2400" dirty="0" err="1" smtClean="0"/>
              <a:t>chy</a:t>
            </a:r>
            <a:r>
              <a:rPr lang="cs-CZ" sz="2400" dirty="0" smtClean="0"/>
              <a:t> , </a:t>
            </a:r>
            <a:r>
              <a:rPr lang="cs-CZ" sz="2400" dirty="0" err="1" smtClean="0"/>
              <a:t>ky</a:t>
            </a:r>
            <a:r>
              <a:rPr lang="cs-CZ" sz="2400" dirty="0" smtClean="0"/>
              <a:t>, </a:t>
            </a:r>
            <a:r>
              <a:rPr lang="cs-CZ" sz="2400" dirty="0" err="1" smtClean="0"/>
              <a:t>ry</a:t>
            </a:r>
            <a:r>
              <a:rPr lang="cs-CZ" sz="2400" dirty="0" smtClean="0"/>
              <a:t>, </a:t>
            </a:r>
            <a:r>
              <a:rPr lang="cs-CZ" sz="2400" dirty="0" err="1" smtClean="0"/>
              <a:t>dy</a:t>
            </a:r>
            <a:r>
              <a:rPr lang="cs-CZ" sz="2400" dirty="0" smtClean="0"/>
              <a:t>, ty, </a:t>
            </a:r>
            <a:r>
              <a:rPr lang="cs-CZ" sz="2400" dirty="0" err="1" smtClean="0"/>
              <a:t>ny</a:t>
            </a:r>
            <a:endParaRPr lang="en-US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755576" y="3394364"/>
            <a:ext cx="4824536" cy="612648"/>
          </a:xfrm>
          <a:prstGeom prst="wedgeEllipseCallout">
            <a:avLst>
              <a:gd name="adj1" fmla="val 81973"/>
              <a:gd name="adj2" fmla="val -2292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Vyjmenuj měkké slabiky.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581128"/>
            <a:ext cx="4896544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Ži</a:t>
            </a:r>
            <a:r>
              <a:rPr lang="cs-CZ" sz="2400" dirty="0" smtClean="0"/>
              <a:t>, </a:t>
            </a:r>
            <a:r>
              <a:rPr lang="cs-CZ" sz="2400" dirty="0" err="1" smtClean="0"/>
              <a:t>ši</a:t>
            </a:r>
            <a:r>
              <a:rPr lang="cs-CZ" sz="2400" dirty="0" smtClean="0"/>
              <a:t>, či, </a:t>
            </a:r>
            <a:r>
              <a:rPr lang="cs-CZ" sz="2400" dirty="0" err="1" smtClean="0"/>
              <a:t>ři</a:t>
            </a:r>
            <a:r>
              <a:rPr lang="cs-CZ" sz="2400" dirty="0" smtClean="0"/>
              <a:t>, </a:t>
            </a:r>
            <a:r>
              <a:rPr lang="cs-CZ" sz="2400" dirty="0" err="1" smtClean="0"/>
              <a:t>ci</a:t>
            </a:r>
            <a:r>
              <a:rPr lang="cs-CZ" sz="2400" dirty="0" smtClean="0"/>
              <a:t>, ji, di, ti, ni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6585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 Pozděnová\AppData\Local\Microsoft\Windows\Temporary Internet Files\Content.IE5\AM1I8PN9\MC900423920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0996" y="223060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Česká státní _  _  _  _  _  .</a:t>
            </a:r>
            <a:endParaRPr lang="en-US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32756" y="530385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hy</a:t>
            </a:r>
            <a:r>
              <a:rPr lang="cs-CZ" sz="2400" dirty="0" smtClean="0"/>
              <a:t>mna</a:t>
            </a:r>
            <a:endParaRPr lang="en-US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0996" y="3645023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Pepík udělal v domácím úkolu _  _  _  _ .</a:t>
            </a:r>
            <a:endParaRPr lang="en-US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32756" y="29295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chy</a:t>
            </a:r>
            <a:r>
              <a:rPr lang="cs-CZ" sz="2400" dirty="0" smtClean="0"/>
              <a:t>bu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0996" y="5258816"/>
            <a:ext cx="3969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Štěpán hraje na  _  _  _  _  _  _  . </a:t>
            </a:r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6979" y="436181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r>
              <a:rPr lang="cs-CZ" sz="2400" dirty="0" smtClean="0"/>
              <a:t>taru</a:t>
            </a:r>
            <a:endParaRPr lang="en-US" sz="2400" dirty="0"/>
          </a:p>
        </p:txBody>
      </p:sp>
      <p:sp>
        <p:nvSpPr>
          <p:cNvPr id="20" name="Oválný popisek 19"/>
          <p:cNvSpPr/>
          <p:nvPr/>
        </p:nvSpPr>
        <p:spPr>
          <a:xfrm>
            <a:off x="2094909" y="332656"/>
            <a:ext cx="4378116" cy="1578167"/>
          </a:xfrm>
          <a:prstGeom prst="wedgeEllipseCallout">
            <a:avLst>
              <a:gd name="adj1" fmla="val 64650"/>
              <a:gd name="adj2" fmla="val -33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Přečti nahlas.</a:t>
            </a:r>
            <a:endParaRPr lang="en-US" sz="2400" dirty="0" smtClean="0"/>
          </a:p>
          <a:p>
            <a:pPr algn="ctr"/>
            <a:r>
              <a:rPr lang="cs-CZ" sz="2400" dirty="0" smtClean="0"/>
              <a:t>Do vět doplň vhodná slova</a:t>
            </a:r>
          </a:p>
          <a:p>
            <a:pPr algn="ctr"/>
            <a:r>
              <a:rPr lang="cs-CZ" sz="2400" dirty="0" smtClean="0"/>
              <a:t> a napiš je.</a:t>
            </a:r>
          </a:p>
        </p:txBody>
      </p:sp>
      <p:pic>
        <p:nvPicPr>
          <p:cNvPr id="2053" name="Picture 5" descr="C:\Users\Lenka Pozděnová\AppData\Local\Microsoft\Windows\Temporary Internet Files\Content.IE5\S7687CZ2\MC9003433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482" y="2515306"/>
            <a:ext cx="902971" cy="89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 Pozděnová\AppData\Local\Microsoft\Windows\Temporary Internet Files\Content.IE5\AM1I8PN9\MC9004280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996" y="4099759"/>
            <a:ext cx="984250" cy="91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 Pozděnová\AppData\Local\Microsoft\Windows\Temporary Internet Files\Content.IE5\K0O7W0UI\MC9004413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478" y="5694049"/>
            <a:ext cx="1083567" cy="1083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3819326" y="3244334"/>
            <a:ext cx="15053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Přečti nahlas.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73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enka Pozděnová\AppData\Local\Microsoft\Windows\Temporary Internet Files\Content.IE5\AM1I8PN9\MC900423920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358755" cy="142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7945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Děda chytil _  _  _  _ .</a:t>
            </a:r>
            <a:endParaRPr lang="en-US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24229" y="378559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y</a:t>
            </a:r>
            <a:r>
              <a:rPr lang="cs-CZ" sz="2400" dirty="0" smtClean="0"/>
              <a:t>bu</a:t>
            </a:r>
            <a:endParaRPr lang="en-US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339" y="2780928"/>
            <a:ext cx="3212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Myslivec kouří _  _  _  _  .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4475" y="501117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dý</a:t>
            </a:r>
            <a:r>
              <a:rPr lang="cs-CZ" sz="2400" dirty="0" smtClean="0"/>
              <a:t>mku</a:t>
            </a:r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1339" y="4293095"/>
            <a:ext cx="3282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Motýl má _  _  _  _  _  _  _  .</a:t>
            </a:r>
            <a:endParaRPr lang="en-US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29068" y="1929794"/>
            <a:ext cx="21917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ty</a:t>
            </a:r>
            <a:r>
              <a:rPr lang="cs-CZ" sz="2400" dirty="0" smtClean="0"/>
              <a:t>kadla</a:t>
            </a:r>
            <a:endParaRPr lang="en-US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5192" y="6073865"/>
            <a:ext cx="6279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  _  _  je součástka ke spojování kovových částí.</a:t>
            </a:r>
            <a:endParaRPr lang="en-US" sz="2400" dirty="0"/>
          </a:p>
        </p:txBody>
      </p:sp>
      <p:pic>
        <p:nvPicPr>
          <p:cNvPr id="12" name="Picture 3" descr="C:\Users\Lenka Pozděnová\AppData\Local\Microsoft\Windows\Temporary Internet Files\Content.IE5\DE4CGPLA\MC900342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514" y="5954182"/>
            <a:ext cx="859385" cy="79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668256" y="3011760"/>
            <a:ext cx="972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ný</a:t>
            </a:r>
            <a:r>
              <a:rPr lang="cs-CZ" sz="2400" dirty="0" smtClean="0"/>
              <a:t>t</a:t>
            </a:r>
            <a:endParaRPr lang="en-US" sz="2400" dirty="0"/>
          </a:p>
        </p:txBody>
      </p:sp>
      <p:pic>
        <p:nvPicPr>
          <p:cNvPr id="3075" name="Picture 3" descr="C:\Users\Lenka Pozděnová\AppData\Local\Microsoft\Windows\Temporary Internet Files\Content.IE5\S7687CZ2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680" y="1149477"/>
            <a:ext cx="1856348" cy="124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 Pozděnová\AppData\Local\Microsoft\Windows\Temporary Internet Files\Content.IE5\S7687CZ2\MP9004053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172" y="3242593"/>
            <a:ext cx="1083364" cy="77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 Pozděnová\AppData\Local\Microsoft\Windows\Temporary Internet Files\Content.IE5\DE4CGPLA\MP9004487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172" y="4746942"/>
            <a:ext cx="1485208" cy="99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4310028" y="260648"/>
            <a:ext cx="2844282" cy="1262291"/>
          </a:xfrm>
          <a:prstGeom prst="wedgeEllipseCallout">
            <a:avLst>
              <a:gd name="adj1" fmla="val 64650"/>
              <a:gd name="adj2" fmla="val -33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 vět doplň vhodná slova</a:t>
            </a:r>
          </a:p>
          <a:p>
            <a:pPr algn="ctr"/>
            <a:r>
              <a:rPr lang="cs-CZ" sz="2400" dirty="0" smtClean="0"/>
              <a:t> a napiš je.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5481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enka Pozděnová\AppData\Local\Microsoft\Windows\Temporary Internet Files\Content.IE5\AM1I8PN9\MC900423920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6632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259632" y="332656"/>
            <a:ext cx="4824536" cy="1044696"/>
          </a:xfrm>
          <a:prstGeom prst="wedgeEllipseCallout">
            <a:avLst>
              <a:gd name="adj1" fmla="val 65592"/>
              <a:gd name="adj2" fmla="val 73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Dokážeš najít chybu</a:t>
            </a:r>
          </a:p>
          <a:p>
            <a:pPr algn="ctr"/>
            <a:r>
              <a:rPr lang="cs-CZ" sz="2400" dirty="0" smtClean="0"/>
              <a:t> a opravit ji? Zkus to.</a:t>
            </a:r>
            <a:endParaRPr lang="en-US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104" y="2420888"/>
            <a:ext cx="20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Petr je </a:t>
            </a:r>
            <a:r>
              <a:rPr lang="cs-CZ" sz="2400" dirty="0" err="1" smtClean="0"/>
              <a:t>chytrí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  <a:endParaRPr lang="en-US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643" y="306221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Osel </a:t>
            </a:r>
            <a:r>
              <a:rPr lang="cs-CZ" sz="2400" dirty="0" err="1" smtClean="0"/>
              <a:t>híká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78904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Kitara</a:t>
            </a:r>
            <a:r>
              <a:rPr lang="cs-CZ" sz="2400" dirty="0" smtClean="0"/>
              <a:t> je hudební nástroj.</a:t>
            </a:r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100" y="4581126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Ribník</a:t>
            </a:r>
            <a:r>
              <a:rPr lang="cs-CZ" sz="2400" dirty="0" smtClean="0"/>
              <a:t> </a:t>
            </a:r>
            <a:r>
              <a:rPr lang="cs-CZ" sz="2400" dirty="0" err="1" smtClean="0"/>
              <a:t>Rožumberk</a:t>
            </a:r>
            <a:r>
              <a:rPr lang="cs-CZ" sz="2400" dirty="0" smtClean="0"/>
              <a:t> byl plní ryb.</a:t>
            </a:r>
            <a:endParaRPr lang="en-US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6643" y="537321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Sportovec </a:t>
            </a:r>
            <a:r>
              <a:rPr lang="cs-CZ" sz="2400" dirty="0" err="1" smtClean="0"/>
              <a:t>richle</a:t>
            </a:r>
            <a:r>
              <a:rPr lang="cs-CZ" sz="2400" dirty="0" smtClean="0"/>
              <a:t> </a:t>
            </a:r>
            <a:r>
              <a:rPr lang="cs-CZ" sz="2400" dirty="0" err="1" smtClean="0"/>
              <a:t>díchá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2564904"/>
            <a:ext cx="56166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________________________________________________________________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4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B0F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46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104</TotalTime>
  <Words>189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Brooklet</vt:lpstr>
      <vt:lpstr>NÁZEV ŠKOLY: ZŠ PARDUBICE - SPOŘILOV AUTOR: MGR. LENKA POZDĚNOVÁ NÁZEV: VY_32_INOVACE_VÝVOJOVÉ PORUCHY UČENÍ I_18. PODSTATNÁ                 JMÉNA III TÉMA: PODSTATNÁ JMÉNA III ČÍSLO PROJEKTU:CZ.1.07/1.4.00/21.2349 ANOTACE: DUM JE ZAMĚŘEN  NA ROZVÍJENÍ SLOVNÍ                  ZÁSOBY, NA ROZVOJ GRAFOMOTORIKY,                 PROCVIČENÍ ČTENÍ.                 DUM JE VHODNÉ ZAČLENIT PO PROCVIČENÍ                  TVRDÝCH, MĚKKÝCH SLABIK. VHODNÉ PRO DĚTI                 OD 2. ROČNÍKU. 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Lenka Pozděnová</cp:lastModifiedBy>
  <cp:revision>16</cp:revision>
  <dcterms:created xsi:type="dcterms:W3CDTF">2012-08-24T19:54:47Z</dcterms:created>
  <dcterms:modified xsi:type="dcterms:W3CDTF">2012-12-02T17:10:37Z</dcterms:modified>
</cp:coreProperties>
</file>