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9" r:id="rId3"/>
    <p:sldId id="257" r:id="rId4"/>
    <p:sldId id="265" r:id="rId5"/>
    <p:sldId id="260" r:id="rId6"/>
    <p:sldId id="261" r:id="rId7"/>
    <p:sldId id="263" r:id="rId8"/>
    <p:sldId id="264" r:id="rId9"/>
    <p:sldId id="267" r:id="rId10"/>
    <p:sldId id="266" r:id="rId11"/>
    <p:sldId id="268" r:id="rId12"/>
    <p:sldId id="269" r:id="rId13"/>
    <p:sldId id="270" r:id="rId14"/>
    <p:sldId id="271" r:id="rId15"/>
    <p:sldId id="272" r:id="rId16"/>
    <p:sldId id="273" r:id="rId17"/>
    <p:sldId id="258" r:id="rId18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5" d="100"/>
          <a:sy n="95" d="100"/>
        </p:scale>
        <p:origin x="-666" y="-1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BA49EC-3832-4B24-B8CF-EA6089776590}" type="datetimeFigureOut">
              <a:rPr lang="cs-CZ" smtClean="0"/>
              <a:t>21.4.2014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7A9E1E-A651-4C8C-A413-E1540E3AF0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92473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7A9E1E-A651-4C8C-A413-E1540E3AF0A9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59967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7A9E1E-A651-4C8C-A413-E1540E3AF0A9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59967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B7CE3-3247-4477-AB0C-90156BEB4078}" type="datetimeFigureOut">
              <a:rPr lang="cs-CZ" smtClean="0"/>
              <a:t>21.4.2014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B282F-E1BF-42AC-A810-8DCDBD50CB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0107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B7CE3-3247-4477-AB0C-90156BEB4078}" type="datetimeFigureOut">
              <a:rPr lang="cs-CZ" smtClean="0"/>
              <a:t>21.4.2014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B282F-E1BF-42AC-A810-8DCDBD50CB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47090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B7CE3-3247-4477-AB0C-90156BEB4078}" type="datetimeFigureOut">
              <a:rPr lang="cs-CZ" smtClean="0"/>
              <a:t>21.4.2014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B282F-E1BF-42AC-A810-8DCDBD50CB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95002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B7CE3-3247-4477-AB0C-90156BEB4078}" type="datetimeFigureOut">
              <a:rPr lang="cs-CZ" smtClean="0"/>
              <a:t>21.4.2014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B282F-E1BF-42AC-A810-8DCDBD50CB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5852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B7CE3-3247-4477-AB0C-90156BEB4078}" type="datetimeFigureOut">
              <a:rPr lang="cs-CZ" smtClean="0"/>
              <a:t>21.4.2014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B282F-E1BF-42AC-A810-8DCDBD50CB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36328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B7CE3-3247-4477-AB0C-90156BEB4078}" type="datetimeFigureOut">
              <a:rPr lang="cs-CZ" smtClean="0"/>
              <a:t>21.4.2014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B282F-E1BF-42AC-A810-8DCDBD50CB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5886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B7CE3-3247-4477-AB0C-90156BEB4078}" type="datetimeFigureOut">
              <a:rPr lang="cs-CZ" smtClean="0"/>
              <a:t>21.4.2014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B282F-E1BF-42AC-A810-8DCDBD50CB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5897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B7CE3-3247-4477-AB0C-90156BEB4078}" type="datetimeFigureOut">
              <a:rPr lang="cs-CZ" smtClean="0"/>
              <a:t>21.4.2014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B282F-E1BF-42AC-A810-8DCDBD50CB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5045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B7CE3-3247-4477-AB0C-90156BEB4078}" type="datetimeFigureOut">
              <a:rPr lang="cs-CZ" smtClean="0"/>
              <a:t>21.4.2014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B282F-E1BF-42AC-A810-8DCDBD50CB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91682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B7CE3-3247-4477-AB0C-90156BEB4078}" type="datetimeFigureOut">
              <a:rPr lang="cs-CZ" smtClean="0"/>
              <a:t>21.4.2014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B282F-E1BF-42AC-A810-8DCDBD50CB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13697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B7CE3-3247-4477-AB0C-90156BEB4078}" type="datetimeFigureOut">
              <a:rPr lang="cs-CZ" smtClean="0"/>
              <a:t>21.4.2014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B282F-E1BF-42AC-A810-8DCDBD50CB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5166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4B7CE3-3247-4477-AB0C-90156BEB4078}" type="datetimeFigureOut">
              <a:rPr lang="cs-CZ" smtClean="0"/>
              <a:t>21.4.2014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2B282F-E1BF-42AC-A810-8DCDBD50CB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4662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4.jpeg"/><Relationship Id="rId2" Type="http://schemas.openxmlformats.org/officeDocument/2006/relationships/hyperlink" Target="http://commons.wikimedia.org/wiki/File:Honzik_vit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tmp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commons.wikimedia.org/wiki/File:Honzik_vit.jpg" TargetMode="Externa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commons.wikimedia.org/wiki/File:Honzik_vit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hyperlink" Target="http://upload.wikimedia.org/wikipedia/commons/8/82/Honzik_vit.jpg" TargetMode="Externa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commons.wikimedia.org/wiki/File:Honzik_vit.jpg" TargetMode="Externa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commons.wikimedia.org/wiki/File:Honzik_vit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hyperlink" Target="http://upload.wikimedia.org/wikipedia/commons/7/74/Honzik_hlava.jpg" TargetMode="Externa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7/79/JanJindra.jpg" TargetMode="External"/><Relationship Id="rId13" Type="http://schemas.openxmlformats.org/officeDocument/2006/relationships/image" Target="../media/image10.jpeg"/><Relationship Id="rId18" Type="http://schemas.openxmlformats.org/officeDocument/2006/relationships/image" Target="../media/image13.jpeg"/><Relationship Id="rId3" Type="http://schemas.openxmlformats.org/officeDocument/2006/relationships/hyperlink" Target="http://commons.wikimedia.org/wiki/File:Honzik_vit.jpg" TargetMode="External"/><Relationship Id="rId7" Type="http://schemas.openxmlformats.org/officeDocument/2006/relationships/image" Target="../media/image7.jpeg"/><Relationship Id="rId12" Type="http://schemas.openxmlformats.org/officeDocument/2006/relationships/hyperlink" Target="http://upload.wikimedia.org/wikipedia/commons/9/90/Eliska_Vit.jpg" TargetMode="External"/><Relationship Id="rId17" Type="http://schemas.openxmlformats.org/officeDocument/2006/relationships/hyperlink" Target="http://en.wikipedia.org/wiki/File:Henry_Lux_head.jpg" TargetMode="External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2.jpeg"/><Relationship Id="rId20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commons.wikimedia.org/wiki/File:Charles_IV-John_Ocko_votive_picture-fragment.jpg" TargetMode="External"/><Relationship Id="rId11" Type="http://schemas.openxmlformats.org/officeDocument/2006/relationships/image" Target="../media/image9.jpeg"/><Relationship Id="rId5" Type="http://schemas.microsoft.com/office/2007/relationships/hdphoto" Target="../media/hdphoto1.wdp"/><Relationship Id="rId15" Type="http://schemas.openxmlformats.org/officeDocument/2006/relationships/image" Target="../media/image11.jpeg"/><Relationship Id="rId10" Type="http://schemas.openxmlformats.org/officeDocument/2006/relationships/hyperlink" Target="http://upload.wikimedia.org/wikipedia/commons/8/82/Honzik_vit.jpg" TargetMode="External"/><Relationship Id="rId19" Type="http://schemas.openxmlformats.org/officeDocument/2006/relationships/hyperlink" Target="http://en.wikipedia.org/wiki/File:Margaret_of_Brabant.jpg" TargetMode="External"/><Relationship Id="rId4" Type="http://schemas.openxmlformats.org/officeDocument/2006/relationships/image" Target="../media/image1.jpeg"/><Relationship Id="rId9" Type="http://schemas.openxmlformats.org/officeDocument/2006/relationships/image" Target="../media/image8.jpeg"/><Relationship Id="rId14" Type="http://schemas.openxmlformats.org/officeDocument/2006/relationships/hyperlink" Target="http://commons.wikimedia.org/wiki/File:Guta_Habsburg.jpg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hyperlink" Target="http://upload.wikimedia.org/wikipedia/commons/a/a9/Zikmund_Zho%C5%99elecka_radnice.jpg" TargetMode="External"/><Relationship Id="rId3" Type="http://schemas.openxmlformats.org/officeDocument/2006/relationships/hyperlink" Target="http://commons.wikimedia.org/wiki/File:Honzik_vit.jpg" TargetMode="External"/><Relationship Id="rId7" Type="http://schemas.openxmlformats.org/officeDocument/2006/relationships/hyperlink" Target="http://upload.wikimedia.org/wikipedia/commons/8/82/Honzik_vit.jpg" TargetMode="External"/><Relationship Id="rId12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tmp"/><Relationship Id="rId11" Type="http://schemas.openxmlformats.org/officeDocument/2006/relationships/hyperlink" Target="http://commons.wikimedia.org/wiki/File:VaclavnaVotobraze.jpg" TargetMode="External"/><Relationship Id="rId5" Type="http://schemas.microsoft.com/office/2007/relationships/hdphoto" Target="../media/hdphoto1.wdp"/><Relationship Id="rId10" Type="http://schemas.openxmlformats.org/officeDocument/2006/relationships/image" Target="../media/image7.jpeg"/><Relationship Id="rId4" Type="http://schemas.openxmlformats.org/officeDocument/2006/relationships/image" Target="../media/image1.jpeg"/><Relationship Id="rId9" Type="http://schemas.openxmlformats.org/officeDocument/2006/relationships/hyperlink" Target="http://commons.wikimedia.org/wiki/File:Charles_IV-John_Ocko_votive_picture-fragment.jpg" TargetMode="External"/><Relationship Id="rId1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commons.wikimedia.org/wiki/File:Honzik_vit.jpg" TargetMode="Externa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commons.wikimedia.org/wiki/File:Honzik_vit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hyperlink" Target="http://commons.wikimedia.org/wiki/File:Charles_IV-John_Ocko_votive_picture-fragment.jpg" TargetMode="Externa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commons.wikimedia.org/wiki/File:Honzik_vit.jpg" TargetMode="Externa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commons.wikimedia.org/wiki/File:Honzik_vit.jpg" TargetMode="Externa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1.jpeg"/><Relationship Id="rId7" Type="http://schemas.openxmlformats.org/officeDocument/2006/relationships/hyperlink" Target="http://upload.wikimedia.org/wikipedia/commons/8/82/Honzik_vit.jpg" TargetMode="External"/><Relationship Id="rId2" Type="http://schemas.openxmlformats.org/officeDocument/2006/relationships/hyperlink" Target="http://commons.wikimedia.org/wiki/File:Honzik_vit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hyperlink" Target="http://commons.wikimedia.org/wiki/File:Viktor_Barvitius_Bitva_u_Kres%C4%8Daku.jpg" TargetMode="External"/><Relationship Id="rId10" Type="http://schemas.openxmlformats.org/officeDocument/2006/relationships/image" Target="../media/image7.jpeg"/><Relationship Id="rId4" Type="http://schemas.microsoft.com/office/2007/relationships/hdphoto" Target="../media/hdphoto1.wdp"/><Relationship Id="rId9" Type="http://schemas.openxmlformats.org/officeDocument/2006/relationships/hyperlink" Target="http://commons.wikimedia.org/wiki/File:Charles_IV-John_Ocko_votive_picture-fragment.jpg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commons.wikimedia.org/wiki/File:Honzik_vit.jpg" TargetMode="Externa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commons.wikimedia.org/wiki/File:Honzik_vit.jpg" TargetMode="Externa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19.jpeg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commons.wikimedia.org/wiki/File:Honzik_vit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hyperlink" Target="http://upload.wikimedia.org/wikipedia/commons/b/ba/Honzikovatumba.jpg" TargetMode="External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commons.wikimedia.org/wiki/File:Honzik_vit.jpg" TargetMode="Externa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commons.wikimedia.org/wiki/File:Honzik_vit.jpg" TargetMode="Externa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nzik vit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"/>
            <a:ext cx="9144000" cy="523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Skupina 6"/>
          <p:cNvGrpSpPr/>
          <p:nvPr/>
        </p:nvGrpSpPr>
        <p:grpSpPr>
          <a:xfrm>
            <a:off x="122168" y="189035"/>
            <a:ext cx="8883709" cy="1531420"/>
            <a:chOff x="-92650" y="483518"/>
            <a:chExt cx="8883709" cy="1531420"/>
          </a:xfrm>
        </p:grpSpPr>
        <p:pic>
          <p:nvPicPr>
            <p:cNvPr id="8" name="Obrázek 7" descr="Výřez obrazovky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9592" y="483518"/>
              <a:ext cx="6614081" cy="1531420"/>
            </a:xfrm>
            <a:prstGeom prst="rect">
              <a:avLst/>
            </a:prstGeom>
          </p:spPr>
        </p:pic>
        <p:pic>
          <p:nvPicPr>
            <p:cNvPr id="9" name="Obrázek 33" descr="loga soukrškolyvjpeg.jpg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3221" b="6723"/>
            <a:stretch/>
          </p:blipFill>
          <p:spPr bwMode="auto">
            <a:xfrm>
              <a:off x="-92650" y="483518"/>
              <a:ext cx="992242" cy="9984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Obrázek 33" descr="loga soukrškolyvjpeg.jpg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6334" b="10296"/>
            <a:stretch/>
          </p:blipFill>
          <p:spPr bwMode="auto">
            <a:xfrm>
              <a:off x="7513672" y="483518"/>
              <a:ext cx="1277387" cy="15314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Obdélník 10"/>
            <p:cNvSpPr/>
            <p:nvPr/>
          </p:nvSpPr>
          <p:spPr>
            <a:xfrm>
              <a:off x="-92650" y="1482004"/>
              <a:ext cx="992242" cy="5329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aphicFrame>
        <p:nvGraphicFramePr>
          <p:cNvPr id="12" name="Group 4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68213645"/>
              </p:ext>
            </p:extLst>
          </p:nvPr>
        </p:nvGraphicFramePr>
        <p:xfrm>
          <a:off x="636274" y="1791267"/>
          <a:ext cx="7871451" cy="3288136"/>
        </p:xfrm>
        <a:graphic>
          <a:graphicData uri="http://schemas.openxmlformats.org/drawingml/2006/table">
            <a:tbl>
              <a:tblPr/>
              <a:tblGrid>
                <a:gridCol w="2006713"/>
                <a:gridCol w="5864738"/>
              </a:tblGrid>
              <a:tr h="2987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OP VK 1.5 25549863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987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Název projektu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Moderní škola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2973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Soukromá střední škola podnikání a managementu, o.p.s.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2987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Dějepis (klíčová aktivita III/2)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2987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Téma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Jan Lucemburský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2987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2973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Jméno autora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Mgr. Dušan Kráčmar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9012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Prezentace představuje žákům prvního panovníka z rodu Lucemburků na českém trůnu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. Všímá si jeho vztahu k Českým zemím, české šlechtě i synovi Karlovi.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2987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21. 12. 2012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24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nzik vit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"/>
            <a:ext cx="9144000" cy="523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JAN LUCEMBURSKÝ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6300192" y="4524509"/>
            <a:ext cx="2592288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1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© Dušan Kráčmar </a:t>
            </a:r>
            <a:r>
              <a:rPr lang="cs-CZ" sz="1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2012</a:t>
            </a:r>
            <a:endParaRPr lang="cs-CZ" sz="18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53289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nzik vit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"/>
            <a:ext cx="9144000" cy="523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23478"/>
            <a:ext cx="7772400" cy="90819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JAN LUCEMBURSKÝ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PŘEDSTAVENÍ OSOBNOSTI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7504" y="1419622"/>
            <a:ext cx="6768752" cy="3600400"/>
          </a:xfrm>
        </p:spPr>
        <p:txBody>
          <a:bodyPr>
            <a:normAutofit/>
          </a:bodyPr>
          <a:lstStyle/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cs-CZ" sz="2000" dirty="0">
                <a:solidFill>
                  <a:schemeClr val="bg1"/>
                </a:solidFill>
              </a:rPr>
              <a:t>p</a:t>
            </a:r>
            <a:r>
              <a:rPr lang="cs-CZ" sz="2000" dirty="0" smtClean="0">
                <a:solidFill>
                  <a:schemeClr val="bg1"/>
                </a:solidFill>
              </a:rPr>
              <a:t>rvní panovník z rodu Lucemburků na českém trůnu, žil v letech </a:t>
            </a:r>
            <a:r>
              <a:rPr lang="cs-CZ" sz="2000" dirty="0" smtClean="0">
                <a:solidFill>
                  <a:srgbClr val="FFFF00"/>
                </a:solidFill>
              </a:rPr>
              <a:t>1296 – 1346</a:t>
            </a:r>
          </a:p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cs-CZ" sz="2000" dirty="0">
                <a:solidFill>
                  <a:schemeClr val="bg1"/>
                </a:solidFill>
              </a:rPr>
              <a:t>č</a:t>
            </a:r>
            <a:r>
              <a:rPr lang="cs-CZ" sz="2000" dirty="0" smtClean="0">
                <a:solidFill>
                  <a:schemeClr val="bg1"/>
                </a:solidFill>
              </a:rPr>
              <a:t>eským králem byl v letech </a:t>
            </a:r>
            <a:r>
              <a:rPr lang="cs-CZ" sz="2000" dirty="0" smtClean="0">
                <a:solidFill>
                  <a:srgbClr val="FFFF00"/>
                </a:solidFill>
              </a:rPr>
              <a:t>1310 – 1346</a:t>
            </a:r>
            <a:endParaRPr lang="cs-CZ" sz="2000" dirty="0">
              <a:solidFill>
                <a:schemeClr val="bg1"/>
              </a:solidFill>
            </a:endParaRPr>
          </a:p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cs-CZ" sz="2000" dirty="0">
                <a:solidFill>
                  <a:schemeClr val="bg1"/>
                </a:solidFill>
              </a:rPr>
              <a:t>j</a:t>
            </a:r>
            <a:r>
              <a:rPr lang="cs-CZ" sz="2000" dirty="0" smtClean="0">
                <a:solidFill>
                  <a:schemeClr val="bg1"/>
                </a:solidFill>
              </a:rPr>
              <a:t>eho otcem byl císař Svaté říše římské </a:t>
            </a:r>
            <a:r>
              <a:rPr lang="cs-CZ" sz="2000" dirty="0" smtClean="0">
                <a:solidFill>
                  <a:srgbClr val="FFFF00"/>
                </a:solidFill>
              </a:rPr>
              <a:t>Jindřich VII. Lucemburský</a:t>
            </a:r>
            <a:r>
              <a:rPr lang="cs-CZ" sz="2000" dirty="0" smtClean="0">
                <a:solidFill>
                  <a:schemeClr val="bg1"/>
                </a:solidFill>
              </a:rPr>
              <a:t>, matkou pak </a:t>
            </a:r>
            <a:r>
              <a:rPr lang="cs-CZ" sz="2000" dirty="0" smtClean="0">
                <a:solidFill>
                  <a:srgbClr val="FFFF00"/>
                </a:solidFill>
              </a:rPr>
              <a:t>Markéta Brabantská</a:t>
            </a:r>
          </a:p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cs-CZ" sz="2000" dirty="0" smtClean="0">
                <a:solidFill>
                  <a:schemeClr val="bg1"/>
                </a:solidFill>
              </a:rPr>
              <a:t>V Čechách bývá </a:t>
            </a:r>
            <a:r>
              <a:rPr lang="cs-CZ" sz="2000" dirty="0" smtClean="0">
                <a:solidFill>
                  <a:schemeClr val="bg1"/>
                </a:solidFill>
              </a:rPr>
              <a:t>označován jako </a:t>
            </a:r>
            <a:r>
              <a:rPr lang="cs-CZ" sz="2000" dirty="0" smtClean="0">
                <a:solidFill>
                  <a:srgbClr val="FFFF00"/>
                </a:solidFill>
              </a:rPr>
              <a:t>král cizinec, </a:t>
            </a:r>
            <a:r>
              <a:rPr lang="cs-CZ" sz="2000" dirty="0" smtClean="0">
                <a:solidFill>
                  <a:schemeClr val="bg1"/>
                </a:solidFill>
              </a:rPr>
              <a:t>především kvůli svému (téměř) trvalému pobytu mimo České země</a:t>
            </a:r>
          </a:p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cs-CZ" sz="2000" dirty="0" smtClean="0">
                <a:solidFill>
                  <a:schemeClr val="bg1"/>
                </a:solidFill>
              </a:rPr>
              <a:t>v tomto ohledu bývá často dáván do protikladu se svým synem </a:t>
            </a:r>
            <a:r>
              <a:rPr lang="cs-CZ" sz="2000" dirty="0" smtClean="0">
                <a:solidFill>
                  <a:srgbClr val="FFFF00"/>
                </a:solidFill>
              </a:rPr>
              <a:t>Karlem IV.</a:t>
            </a:r>
            <a:r>
              <a:rPr lang="cs-CZ" sz="2000" dirty="0" smtClean="0">
                <a:solidFill>
                  <a:schemeClr val="bg1"/>
                </a:solidFill>
              </a:rPr>
              <a:t>, přes některé konflikty však měli i nemálo společného  </a:t>
            </a:r>
            <a:endParaRPr lang="cs-CZ" sz="2000" dirty="0">
              <a:solidFill>
                <a:srgbClr val="FFFF00"/>
              </a:solidFill>
            </a:endParaRPr>
          </a:p>
        </p:txBody>
      </p:sp>
      <p:pic>
        <p:nvPicPr>
          <p:cNvPr id="6" name="Picture 8" descr="File:Honzik vit.jpg">
            <a:hlinkClick r:id="rId5"/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80" b="11568"/>
          <a:stretch/>
        </p:blipFill>
        <p:spPr bwMode="auto">
          <a:xfrm>
            <a:off x="7020272" y="1610494"/>
            <a:ext cx="1843562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Podnadpis 2"/>
          <p:cNvSpPr txBox="1">
            <a:spLocks/>
          </p:cNvSpPr>
          <p:nvPr/>
        </p:nvSpPr>
        <p:spPr>
          <a:xfrm>
            <a:off x="6645909" y="3823014"/>
            <a:ext cx="2592288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sz="1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ocha Jana Lucemburského                     v katedrále sv. Víta</a:t>
            </a:r>
            <a:endParaRPr lang="cs-CZ" sz="1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98957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nzik vit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"/>
            <a:ext cx="9144000" cy="523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23478"/>
            <a:ext cx="7772400" cy="90819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JAN LUCEMBURSKÝ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CHARAKTEROVÉ RYSY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7504" y="1419622"/>
            <a:ext cx="8856984" cy="3600400"/>
          </a:xfrm>
        </p:spPr>
        <p:txBody>
          <a:bodyPr>
            <a:normAutofit/>
          </a:bodyPr>
          <a:lstStyle/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cs-CZ" sz="2000" dirty="0" smtClean="0">
                <a:solidFill>
                  <a:schemeClr val="bg1"/>
                </a:solidFill>
              </a:rPr>
              <a:t>p</a:t>
            </a:r>
            <a:r>
              <a:rPr lang="cs-CZ" sz="2000" dirty="0" smtClean="0">
                <a:solidFill>
                  <a:schemeClr val="bg1"/>
                </a:solidFill>
              </a:rPr>
              <a:t>ro Jana Lucemburského byla jednoznačně </a:t>
            </a:r>
            <a:r>
              <a:rPr lang="cs-CZ" sz="2000" dirty="0" smtClean="0">
                <a:solidFill>
                  <a:srgbClr val="FFFF00"/>
                </a:solidFill>
              </a:rPr>
              <a:t>prioritou rodová politika Lucemburků v rámci Svaté říše římské </a:t>
            </a:r>
            <a:r>
              <a:rPr lang="cs-CZ" sz="2000" dirty="0" smtClean="0">
                <a:solidFill>
                  <a:schemeClr val="bg1"/>
                </a:solidFill>
              </a:rPr>
              <a:t>(nadnárodní útvar převážně německy mluvících zemí, který vznikl v 10. století a jehož součástí byly i České země), </a:t>
            </a:r>
            <a:r>
              <a:rPr lang="cs-CZ" sz="2000" dirty="0" smtClean="0">
                <a:solidFill>
                  <a:srgbClr val="FFFF00"/>
                </a:solidFill>
              </a:rPr>
              <a:t>vnitrostátní poměry v českém království pro něj byly druhořadé</a:t>
            </a:r>
          </a:p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cs-CZ" sz="2000" dirty="0">
                <a:solidFill>
                  <a:schemeClr val="bg1"/>
                </a:solidFill>
              </a:rPr>
              <a:t>b</a:t>
            </a:r>
            <a:r>
              <a:rPr lang="cs-CZ" sz="2000" dirty="0" smtClean="0">
                <a:solidFill>
                  <a:schemeClr val="bg1"/>
                </a:solidFill>
              </a:rPr>
              <a:t>ývá líčen jako </a:t>
            </a:r>
            <a:r>
              <a:rPr lang="cs-CZ" sz="2000" dirty="0" smtClean="0">
                <a:solidFill>
                  <a:srgbClr val="FFFF00"/>
                </a:solidFill>
              </a:rPr>
              <a:t>milovník turnajů a bitev</a:t>
            </a:r>
            <a:r>
              <a:rPr lang="cs-CZ" sz="2000" dirty="0" smtClean="0">
                <a:solidFill>
                  <a:schemeClr val="bg1"/>
                </a:solidFill>
              </a:rPr>
              <a:t>:</a:t>
            </a:r>
          </a:p>
          <a:p>
            <a:pPr marL="914400" lvl="1" indent="-457200" algn="l">
              <a:buFont typeface="Wingdings" panose="05000000000000000000" pitchFamily="2" charset="2"/>
              <a:buChar char="ü"/>
            </a:pPr>
            <a:r>
              <a:rPr lang="cs-CZ" sz="2000" dirty="0" smtClean="0">
                <a:solidFill>
                  <a:srgbClr val="FFFF00"/>
                </a:solidFill>
              </a:rPr>
              <a:t>„Bez českého krále nikdo nevyřídí svou věc.“</a:t>
            </a:r>
          </a:p>
          <a:p>
            <a:pPr marL="914400" lvl="1" indent="-457200" algn="l">
              <a:buFont typeface="Wingdings" panose="05000000000000000000" pitchFamily="2" charset="2"/>
              <a:buChar char="ü"/>
            </a:pPr>
            <a:r>
              <a:rPr lang="cs-CZ" sz="2000" dirty="0" smtClean="0">
                <a:solidFill>
                  <a:srgbClr val="FFFF00"/>
                </a:solidFill>
              </a:rPr>
              <a:t>„ Toho bohdá nebude, aby český král z boje utíkal.“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</a:p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cs-CZ" sz="2000" dirty="0" smtClean="0">
                <a:solidFill>
                  <a:schemeClr val="bg1"/>
                </a:solidFill>
              </a:rPr>
              <a:t>s</a:t>
            </a:r>
            <a:r>
              <a:rPr lang="cs-CZ" sz="2000" dirty="0" smtClean="0">
                <a:solidFill>
                  <a:schemeClr val="bg1"/>
                </a:solidFill>
              </a:rPr>
              <a:t>oučasně však bývá opomíjeno, že byl i poměrně </a:t>
            </a:r>
            <a:r>
              <a:rPr lang="cs-CZ" sz="2000" dirty="0" smtClean="0">
                <a:solidFill>
                  <a:srgbClr val="FFFF00"/>
                </a:solidFill>
              </a:rPr>
              <a:t>obratným diplomatem</a:t>
            </a:r>
            <a:r>
              <a:rPr lang="cs-CZ" sz="2000" dirty="0" smtClean="0">
                <a:solidFill>
                  <a:schemeClr val="bg1"/>
                </a:solidFill>
              </a:rPr>
              <a:t>, který rozšířil území českého státu např. díky sňatkové politice (viz další snímky)   </a:t>
            </a:r>
            <a:endParaRPr lang="cs-CZ" sz="20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047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nzik vit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"/>
            <a:ext cx="9144000" cy="523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23478"/>
            <a:ext cx="7772400" cy="90819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JAN LUCEMBURSKÝ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NÁSTUP NA ČESKÝ TRŮN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627784" y="1203598"/>
            <a:ext cx="6408712" cy="3939902"/>
          </a:xfrm>
        </p:spPr>
        <p:txBody>
          <a:bodyPr>
            <a:normAutofit fontScale="92500" lnSpcReduction="10000"/>
          </a:bodyPr>
          <a:lstStyle/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cs-CZ" sz="2000" dirty="0" smtClean="0">
                <a:solidFill>
                  <a:schemeClr val="bg1"/>
                </a:solidFill>
              </a:rPr>
              <a:t>Jan vyrostl na francouzském královském dvoře, kde se mu dostalo toho nejlepšího vzdělání</a:t>
            </a:r>
          </a:p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cs-CZ" sz="2000" dirty="0" smtClean="0">
                <a:solidFill>
                  <a:schemeClr val="bg1"/>
                </a:solidFill>
              </a:rPr>
              <a:t>v roce 1309 pak jeho ambiciózního otce požádali čeští vyslanci, aby </a:t>
            </a:r>
            <a:r>
              <a:rPr lang="cs-CZ" sz="2000" dirty="0" smtClean="0">
                <a:solidFill>
                  <a:schemeClr val="bg1"/>
                </a:solidFill>
              </a:rPr>
              <a:t>svého syna oženil </a:t>
            </a:r>
            <a:r>
              <a:rPr lang="cs-CZ" sz="2000" dirty="0" smtClean="0">
                <a:solidFill>
                  <a:schemeClr val="bg1"/>
                </a:solidFill>
              </a:rPr>
              <a:t>s </a:t>
            </a:r>
            <a:r>
              <a:rPr lang="cs-CZ" sz="2000" dirty="0" smtClean="0">
                <a:solidFill>
                  <a:srgbClr val="FFFF00"/>
                </a:solidFill>
              </a:rPr>
              <a:t>Eliškou Přemyslovnou, </a:t>
            </a:r>
            <a:r>
              <a:rPr lang="cs-CZ" sz="2000" dirty="0" smtClean="0">
                <a:solidFill>
                  <a:schemeClr val="bg1"/>
                </a:solidFill>
              </a:rPr>
              <a:t>dcerou Václava II. a sestrou Václava III., posledního Přemyslovce na českém trůnu</a:t>
            </a:r>
          </a:p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cs-CZ" sz="2000" dirty="0">
                <a:solidFill>
                  <a:schemeClr val="bg1"/>
                </a:solidFill>
              </a:rPr>
              <a:t>p</a:t>
            </a:r>
            <a:r>
              <a:rPr lang="cs-CZ" sz="2000" dirty="0" smtClean="0">
                <a:solidFill>
                  <a:schemeClr val="bg1"/>
                </a:solidFill>
              </a:rPr>
              <a:t>o vymření přemyslovského panovnického rodu (1306) neměly české země dobré zkušenosti s následnými panovníky Albrechtem Habsburským a především </a:t>
            </a:r>
            <a:r>
              <a:rPr lang="cs-CZ" sz="2000" dirty="0" smtClean="0">
                <a:solidFill>
                  <a:srgbClr val="FFFF00"/>
                </a:solidFill>
              </a:rPr>
              <a:t>Jindřichem Korutanským </a:t>
            </a:r>
            <a:r>
              <a:rPr lang="cs-CZ" sz="2000" dirty="0" smtClean="0">
                <a:solidFill>
                  <a:schemeClr val="bg1"/>
                </a:solidFill>
              </a:rPr>
              <a:t>(manželem Eliščiny sestry Anny</a:t>
            </a:r>
            <a:r>
              <a:rPr lang="cs-CZ" sz="2000" dirty="0" smtClean="0">
                <a:solidFill>
                  <a:schemeClr val="bg1"/>
                </a:solidFill>
              </a:rPr>
              <a:t>)</a:t>
            </a:r>
          </a:p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cs-CZ" sz="2000" dirty="0" smtClean="0">
                <a:solidFill>
                  <a:schemeClr val="bg1"/>
                </a:solidFill>
              </a:rPr>
              <a:t>po krátkém váhání Janova otce se </a:t>
            </a:r>
            <a:r>
              <a:rPr lang="cs-CZ" sz="2000" dirty="0" smtClean="0">
                <a:solidFill>
                  <a:srgbClr val="FFFF00"/>
                </a:solidFill>
              </a:rPr>
              <a:t>svatba nakonec uskutečnila</a:t>
            </a:r>
            <a:r>
              <a:rPr lang="cs-CZ" sz="2000" dirty="0" smtClean="0">
                <a:solidFill>
                  <a:schemeClr val="bg1"/>
                </a:solidFill>
              </a:rPr>
              <a:t>, čtrnáctiletý Jan si vzal osmnáctiletou Elišku, </a:t>
            </a:r>
            <a:r>
              <a:rPr lang="cs-CZ" sz="2000" dirty="0">
                <a:solidFill>
                  <a:schemeClr val="bg1"/>
                </a:solidFill>
              </a:rPr>
              <a:t>vyhnal Jindřicha Korutanského a </a:t>
            </a:r>
            <a:r>
              <a:rPr lang="cs-CZ" sz="2000" dirty="0">
                <a:solidFill>
                  <a:srgbClr val="FFFF00"/>
                </a:solidFill>
              </a:rPr>
              <a:t>České země tak </a:t>
            </a:r>
            <a:r>
              <a:rPr lang="cs-CZ" sz="2000" dirty="0" smtClean="0">
                <a:solidFill>
                  <a:srgbClr val="FFFF00"/>
                </a:solidFill>
              </a:rPr>
              <a:t>získaly </a:t>
            </a:r>
            <a:r>
              <a:rPr lang="cs-CZ" sz="2000" dirty="0">
                <a:solidFill>
                  <a:srgbClr val="FFFF00"/>
                </a:solidFill>
              </a:rPr>
              <a:t>nového </a:t>
            </a:r>
            <a:r>
              <a:rPr lang="cs-CZ" sz="2000" dirty="0" smtClean="0">
                <a:solidFill>
                  <a:srgbClr val="FFFF00"/>
                </a:solidFill>
              </a:rPr>
              <a:t>krále</a:t>
            </a:r>
            <a:endParaRPr lang="cs-CZ" sz="2000" dirty="0" smtClean="0">
              <a:solidFill>
                <a:srgbClr val="FFFF00"/>
              </a:solidFill>
            </a:endParaRPr>
          </a:p>
        </p:txBody>
      </p:sp>
      <p:sp>
        <p:nvSpPr>
          <p:cNvPr id="8" name="Podnadpis 2"/>
          <p:cNvSpPr txBox="1">
            <a:spLocks/>
          </p:cNvSpPr>
          <p:nvPr/>
        </p:nvSpPr>
        <p:spPr>
          <a:xfrm>
            <a:off x="0" y="3877921"/>
            <a:ext cx="2376264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cs-CZ" sz="1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ladičký Jan Lucemburský</a:t>
            </a:r>
            <a:endParaRPr lang="cs-CZ" sz="1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File:Honzik hlava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79662"/>
            <a:ext cx="1872208" cy="1887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3286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nzik vit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"/>
            <a:ext cx="9144000" cy="523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23478"/>
            <a:ext cx="7772400" cy="90819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JAN LUCEMBURSKÝ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RODOVÉ POMĚRY</a:t>
            </a:r>
            <a:endParaRPr lang="cs-CZ" dirty="0">
              <a:solidFill>
                <a:srgbClr val="002060"/>
              </a:solidFill>
            </a:endParaRPr>
          </a:p>
        </p:txBody>
      </p:sp>
      <p:cxnSp>
        <p:nvCxnSpPr>
          <p:cNvPr id="7" name="Přímá spojnice 6"/>
          <p:cNvCxnSpPr/>
          <p:nvPr/>
        </p:nvCxnSpPr>
        <p:spPr>
          <a:xfrm flipV="1">
            <a:off x="2771800" y="1242480"/>
            <a:ext cx="0" cy="3711317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flipV="1">
            <a:off x="6372200" y="1242481"/>
            <a:ext cx="0" cy="3711317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Skupina 23"/>
          <p:cNvGrpSpPr/>
          <p:nvPr/>
        </p:nvGrpSpPr>
        <p:grpSpPr>
          <a:xfrm>
            <a:off x="7297052" y="1220337"/>
            <a:ext cx="1727416" cy="3750499"/>
            <a:chOff x="7297052" y="1220337"/>
            <a:chExt cx="1727416" cy="3750499"/>
          </a:xfrm>
        </p:grpSpPr>
        <p:pic>
          <p:nvPicPr>
            <p:cNvPr id="23" name="Picture 2" descr="http://upload.wikimedia.org/wikipedia/commons/thumb/1/16/Charles_IV-John_Ocko_votive_picture-fragment.jpg/200px-Charles_IV-John_Ocko_votive_picture-fragment.jpg">
              <a:hlinkClick r:id="rId6"/>
            </p:cNvPr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01" r="11553" b="34700"/>
            <a:stretch/>
          </p:blipFill>
          <p:spPr bwMode="auto">
            <a:xfrm>
              <a:off x="7387310" y="1220337"/>
              <a:ext cx="1080120" cy="11762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6" name="Skupina 5"/>
            <p:cNvGrpSpPr/>
            <p:nvPr/>
          </p:nvGrpSpPr>
          <p:grpSpPr>
            <a:xfrm>
              <a:off x="7297052" y="1734843"/>
              <a:ext cx="1727416" cy="3235993"/>
              <a:chOff x="7297052" y="1734843"/>
              <a:chExt cx="1727416" cy="3235993"/>
            </a:xfrm>
          </p:grpSpPr>
          <p:pic>
            <p:nvPicPr>
              <p:cNvPr id="5" name="Picture 2" descr="File:JanJindra.jpg">
                <a:hlinkClick r:id="rId8"/>
              </p:cNvPr>
              <p:cNvPicPr>
                <a:picLocks noChangeAspect="1" noChangeArrowheads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7969" b="8656"/>
              <a:stretch/>
            </p:blipFill>
            <p:spPr bwMode="auto">
              <a:xfrm>
                <a:off x="7402699" y="3190219"/>
                <a:ext cx="1088122" cy="11819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10" name="Skupina 9"/>
              <p:cNvGrpSpPr/>
              <p:nvPr/>
            </p:nvGrpSpPr>
            <p:grpSpPr>
              <a:xfrm>
                <a:off x="7297052" y="1734843"/>
                <a:ext cx="1727416" cy="3235993"/>
                <a:chOff x="7297052" y="1734843"/>
                <a:chExt cx="1727416" cy="3235993"/>
              </a:xfrm>
            </p:grpSpPr>
            <p:sp>
              <p:nvSpPr>
                <p:cNvPr id="11" name="Podnadpis 2"/>
                <p:cNvSpPr txBox="1">
                  <a:spLocks/>
                </p:cNvSpPr>
                <p:nvPr/>
              </p:nvSpPr>
              <p:spPr>
                <a:xfrm>
                  <a:off x="7402699" y="2596617"/>
                  <a:ext cx="1111083" cy="342342"/>
                </a:xfrm>
                <a:prstGeom prst="rect">
                  <a:avLst/>
                </a:prstGeom>
                <a:solidFill>
                  <a:srgbClr val="FF0000"/>
                </a:solidFill>
              </p:spPr>
              <p:txBody>
                <a:bodyPr vert="horz" lIns="91440" tIns="45720" rIns="91440" bIns="45720" rtlCol="0">
                  <a:noAutofit/>
                </a:bodyPr>
                <a:lstStyle>
                  <a:lvl1pPr marL="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32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8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4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cs-CZ" sz="1800" dirty="0" smtClean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Karel</a:t>
                  </a:r>
                  <a:r>
                    <a:rPr lang="cs-CZ" sz="1800" dirty="0" smtClean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 </a:t>
                  </a:r>
                  <a:r>
                    <a:rPr lang="cs-CZ" sz="1800" dirty="0" smtClean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IV.</a:t>
                  </a:r>
                  <a:endParaRPr lang="cs-CZ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  <p:sp>
              <p:nvSpPr>
                <p:cNvPr id="12" name="Podnadpis 2"/>
                <p:cNvSpPr txBox="1">
                  <a:spLocks/>
                </p:cNvSpPr>
                <p:nvPr/>
              </p:nvSpPr>
              <p:spPr>
                <a:xfrm>
                  <a:off x="7356346" y="4628494"/>
                  <a:ext cx="1111083" cy="342342"/>
                </a:xfrm>
                <a:prstGeom prst="rect">
                  <a:avLst/>
                </a:prstGeom>
                <a:solidFill>
                  <a:srgbClr val="FF0000"/>
                </a:solidFill>
              </p:spPr>
              <p:txBody>
                <a:bodyPr vert="horz" lIns="91440" tIns="45720" rIns="91440" bIns="45720" rtlCol="0">
                  <a:noAutofit/>
                </a:bodyPr>
                <a:lstStyle>
                  <a:lvl1pPr marL="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32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8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4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cs-CZ" sz="1400" dirty="0" smtClean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Jan Jindřich</a:t>
                  </a:r>
                  <a:endParaRPr lang="cs-CZ" sz="14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  <p:cxnSp>
              <p:nvCxnSpPr>
                <p:cNvPr id="13" name="Přímá spojnice 12"/>
                <p:cNvCxnSpPr/>
                <p:nvPr/>
              </p:nvCxnSpPr>
              <p:spPr>
                <a:xfrm>
                  <a:off x="8458291" y="1734843"/>
                  <a:ext cx="374714" cy="0"/>
                </a:xfrm>
                <a:prstGeom prst="line">
                  <a:avLst/>
                </a:prstGeom>
                <a:ln w="15875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" name="Přímá spojnice 13"/>
                <p:cNvCxnSpPr/>
                <p:nvPr/>
              </p:nvCxnSpPr>
              <p:spPr>
                <a:xfrm>
                  <a:off x="8490821" y="3820530"/>
                  <a:ext cx="342184" cy="0"/>
                </a:xfrm>
                <a:prstGeom prst="line">
                  <a:avLst/>
                </a:prstGeom>
                <a:ln w="15875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" name="Přímá spojnice 14"/>
                <p:cNvCxnSpPr/>
                <p:nvPr/>
              </p:nvCxnSpPr>
              <p:spPr>
                <a:xfrm flipV="1">
                  <a:off x="8833005" y="1734843"/>
                  <a:ext cx="0" cy="2085687"/>
                </a:xfrm>
                <a:prstGeom prst="line">
                  <a:avLst/>
                </a:prstGeom>
                <a:ln w="15875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6" name="Ovál 15"/>
                <p:cNvSpPr/>
                <p:nvPr/>
              </p:nvSpPr>
              <p:spPr>
                <a:xfrm rot="16200000">
                  <a:off x="7918427" y="2535742"/>
                  <a:ext cx="1728194" cy="483888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rgbClr val="FFFF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cs-CZ" sz="1600" dirty="0" smtClean="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bratři</a:t>
                  </a:r>
                  <a:endParaRPr lang="cs-CZ" sz="160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  <p:sp>
              <p:nvSpPr>
                <p:cNvPr id="22" name="Podnadpis 2"/>
                <p:cNvSpPr txBox="1">
                  <a:spLocks/>
                </p:cNvSpPr>
                <p:nvPr/>
              </p:nvSpPr>
              <p:spPr>
                <a:xfrm>
                  <a:off x="7297828" y="2054273"/>
                  <a:ext cx="1254192" cy="342342"/>
                </a:xfrm>
                <a:prstGeom prst="rect">
                  <a:avLst/>
                </a:prstGeom>
              </p:spPr>
              <p:txBody>
                <a:bodyPr vert="horz" lIns="91440" tIns="45720" rIns="91440" bIns="45720" rtlCol="0">
                  <a:noAutofit/>
                </a:bodyPr>
                <a:lstStyle>
                  <a:lvl1pPr marL="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32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8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4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l"/>
                  <a:r>
                    <a:rPr lang="cs-CZ" sz="1600" dirty="0" smtClean="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(</a:t>
                  </a:r>
                  <a:r>
                    <a:rPr lang="cs-CZ" sz="1600" dirty="0" smtClean="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1316-1378)</a:t>
                  </a:r>
                  <a:endParaRPr lang="cs-CZ" sz="160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  <p:sp>
              <p:nvSpPr>
                <p:cNvPr id="20" name="Podnadpis 2"/>
                <p:cNvSpPr txBox="1">
                  <a:spLocks/>
                </p:cNvSpPr>
                <p:nvPr/>
              </p:nvSpPr>
              <p:spPr>
                <a:xfrm>
                  <a:off x="7297052" y="4029870"/>
                  <a:ext cx="1254192" cy="342342"/>
                </a:xfrm>
                <a:prstGeom prst="rect">
                  <a:avLst/>
                </a:prstGeom>
              </p:spPr>
              <p:txBody>
                <a:bodyPr vert="horz" lIns="91440" tIns="45720" rIns="91440" bIns="45720" rtlCol="0">
                  <a:noAutofit/>
                </a:bodyPr>
                <a:lstStyle>
                  <a:lvl1pPr marL="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32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8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4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l"/>
                  <a:r>
                    <a:rPr lang="cs-CZ" sz="1600" dirty="0" smtClean="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(</a:t>
                  </a:r>
                  <a:r>
                    <a:rPr lang="cs-CZ" sz="1600" dirty="0" smtClean="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1322-1375)</a:t>
                  </a:r>
                  <a:endParaRPr lang="cs-CZ" sz="160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p:grpSp>
        </p:grpSp>
      </p:grpSp>
      <p:grpSp>
        <p:nvGrpSpPr>
          <p:cNvPr id="2057" name="Skupina 2056"/>
          <p:cNvGrpSpPr/>
          <p:nvPr/>
        </p:nvGrpSpPr>
        <p:grpSpPr>
          <a:xfrm>
            <a:off x="3100404" y="1251853"/>
            <a:ext cx="4302295" cy="3574630"/>
            <a:chOff x="3100404" y="1251853"/>
            <a:chExt cx="4302295" cy="3574630"/>
          </a:xfrm>
        </p:grpSpPr>
        <p:cxnSp>
          <p:nvCxnSpPr>
            <p:cNvPr id="42" name="Přímá spojnice 41"/>
            <p:cNvCxnSpPr/>
            <p:nvPr/>
          </p:nvCxnSpPr>
          <p:spPr>
            <a:xfrm>
              <a:off x="4423257" y="2999741"/>
              <a:ext cx="2308983" cy="0"/>
            </a:xfrm>
            <a:prstGeom prst="line">
              <a:avLst/>
            </a:prstGeom>
            <a:ln w="158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7" name="Skupina 26"/>
            <p:cNvGrpSpPr/>
            <p:nvPr/>
          </p:nvGrpSpPr>
          <p:grpSpPr>
            <a:xfrm>
              <a:off x="3100404" y="1251853"/>
              <a:ext cx="2974978" cy="3574630"/>
              <a:chOff x="0" y="1225035"/>
              <a:chExt cx="2974978" cy="3574630"/>
            </a:xfrm>
          </p:grpSpPr>
          <p:cxnSp>
            <p:nvCxnSpPr>
              <p:cNvPr id="28" name="Přímá spojnice se šipkou 27"/>
              <p:cNvCxnSpPr>
                <a:stCxn id="39" idx="2"/>
                <a:endCxn id="37" idx="0"/>
              </p:cNvCxnSpPr>
              <p:nvPr/>
            </p:nvCxnSpPr>
            <p:spPr>
              <a:xfrm flipH="1">
                <a:off x="636398" y="2406860"/>
                <a:ext cx="11166" cy="1195559"/>
              </a:xfrm>
              <a:prstGeom prst="straightConnector1">
                <a:avLst/>
              </a:prstGeom>
              <a:ln w="19050">
                <a:solidFill>
                  <a:srgbClr val="FFFF00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9" name="Ovál 28"/>
              <p:cNvSpPr/>
              <p:nvPr/>
            </p:nvSpPr>
            <p:spPr>
              <a:xfrm>
                <a:off x="35495" y="2715767"/>
                <a:ext cx="1287358" cy="483888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16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manželé</a:t>
                </a:r>
                <a:endParaRPr lang="cs-CZ" sz="16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1" name="Ovál 30"/>
              <p:cNvSpPr/>
              <p:nvPr/>
            </p:nvSpPr>
            <p:spPr>
              <a:xfrm>
                <a:off x="1687620" y="2719017"/>
                <a:ext cx="1287358" cy="483888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16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synové</a:t>
                </a:r>
                <a:endParaRPr lang="cs-CZ" sz="16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grpSp>
            <p:nvGrpSpPr>
              <p:cNvPr id="32" name="Skupina 31"/>
              <p:cNvGrpSpPr/>
              <p:nvPr/>
            </p:nvGrpSpPr>
            <p:grpSpPr>
              <a:xfrm>
                <a:off x="0" y="1225035"/>
                <a:ext cx="2646675" cy="3574630"/>
                <a:chOff x="0" y="1225035"/>
                <a:chExt cx="2646675" cy="3574630"/>
              </a:xfrm>
            </p:grpSpPr>
            <p:sp>
              <p:nvSpPr>
                <p:cNvPr id="33" name="Podnadpis 2"/>
                <p:cNvSpPr txBox="1">
                  <a:spLocks/>
                </p:cNvSpPr>
                <p:nvPr/>
              </p:nvSpPr>
              <p:spPr>
                <a:xfrm>
                  <a:off x="1322853" y="1225035"/>
                  <a:ext cx="1296144" cy="1191583"/>
                </a:xfrm>
                <a:prstGeom prst="rect">
                  <a:avLst/>
                </a:prstGeom>
                <a:solidFill>
                  <a:srgbClr val="FF0000"/>
                </a:solidFill>
              </p:spPr>
              <p:txBody>
                <a:bodyPr vert="horz" lIns="91440" tIns="45720" rIns="91440" bIns="45720" rtlCol="0">
                  <a:noAutofit/>
                </a:bodyPr>
                <a:lstStyle>
                  <a:lvl1pPr marL="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32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8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4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cs-CZ" sz="1500" dirty="0" smtClean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Jan Lucemburský – </a:t>
                  </a:r>
                  <a:r>
                    <a:rPr lang="cs-CZ" sz="1500" dirty="0" smtClean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otec Karla             </a:t>
                  </a:r>
                  <a:r>
                    <a:rPr lang="cs-CZ" sz="1500" dirty="0" smtClean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i </a:t>
                  </a:r>
                  <a:r>
                    <a:rPr lang="cs-CZ" sz="1500" dirty="0" smtClean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Jana Jindřicha</a:t>
                  </a:r>
                  <a:endParaRPr lang="cs-CZ" sz="15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  <p:sp>
              <p:nvSpPr>
                <p:cNvPr id="34" name="Podnadpis 2"/>
                <p:cNvSpPr txBox="1">
                  <a:spLocks/>
                </p:cNvSpPr>
                <p:nvPr/>
              </p:nvSpPr>
              <p:spPr>
                <a:xfrm>
                  <a:off x="1350531" y="3608082"/>
                  <a:ext cx="1296144" cy="1191583"/>
                </a:xfrm>
                <a:prstGeom prst="rect">
                  <a:avLst/>
                </a:prstGeom>
                <a:solidFill>
                  <a:srgbClr val="FF0000"/>
                </a:solidFill>
              </p:spPr>
              <p:txBody>
                <a:bodyPr vert="horz" lIns="91440" tIns="45720" rIns="91440" bIns="45720" rtlCol="0">
                  <a:noAutofit/>
                </a:bodyPr>
                <a:lstStyle>
                  <a:lvl1pPr marL="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32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8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4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cs-CZ" sz="1500" dirty="0" smtClean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Eliška </a:t>
                  </a:r>
                  <a:r>
                    <a:rPr lang="cs-CZ" sz="1500" dirty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P</a:t>
                  </a:r>
                  <a:r>
                    <a:rPr lang="cs-CZ" sz="1500" dirty="0" smtClean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řemyslovna – </a:t>
                  </a:r>
                  <a:r>
                    <a:rPr lang="cs-CZ" sz="1500" dirty="0" smtClean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matka Karla i Jana Jindřicha</a:t>
                  </a:r>
                  <a:endParaRPr lang="cs-CZ" sz="15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  <p:grpSp>
              <p:nvGrpSpPr>
                <p:cNvPr id="35" name="Skupina 34"/>
                <p:cNvGrpSpPr/>
                <p:nvPr/>
              </p:nvGrpSpPr>
              <p:grpSpPr>
                <a:xfrm>
                  <a:off x="20468" y="1225581"/>
                  <a:ext cx="1254192" cy="1209134"/>
                  <a:chOff x="20468" y="1225581"/>
                  <a:chExt cx="1254192" cy="1209134"/>
                </a:xfrm>
              </p:grpSpPr>
              <p:pic>
                <p:nvPicPr>
                  <p:cNvPr id="39" name="Picture 8" descr="File:Honzik vit.jpg">
                    <a:hlinkClick r:id="rId10"/>
                  </p:cNvPr>
                  <p:cNvPicPr>
                    <a:picLocks noChangeAspect="1" noChangeArrowheads="1"/>
                  </p:cNvPicPr>
                  <p:nvPr/>
                </p:nvPicPr>
                <p:blipFill rotWithShape="1">
                  <a:blip r:embed="rId11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t="10280" b="11568"/>
                  <a:stretch/>
                </p:blipFill>
                <p:spPr bwMode="auto">
                  <a:xfrm>
                    <a:off x="107504" y="1225581"/>
                    <a:ext cx="1080120" cy="1181279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sp>
                <p:nvSpPr>
                  <p:cNvPr id="40" name="Podnadpis 2"/>
                  <p:cNvSpPr txBox="1">
                    <a:spLocks/>
                  </p:cNvSpPr>
                  <p:nvPr/>
                </p:nvSpPr>
                <p:spPr>
                  <a:xfrm>
                    <a:off x="20468" y="2092373"/>
                    <a:ext cx="1254192" cy="342342"/>
                  </a:xfrm>
                  <a:prstGeom prst="rect">
                    <a:avLst/>
                  </a:prstGeom>
                </p:spPr>
                <p:txBody>
                  <a:bodyPr vert="horz" lIns="91440" tIns="45720" rIns="91440" bIns="45720" rtlCol="0">
                    <a:noAutofit/>
                  </a:bodyPr>
                  <a:lstStyle>
                    <a:lvl1pPr marL="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32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28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24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20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20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20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20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20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20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/>
                    <a:r>
                      <a:rPr lang="cs-CZ" sz="1600" dirty="0" smtClean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(1296-1346)</a:t>
                    </a:r>
                    <a:endParaRPr lang="cs-CZ" sz="1600" dirty="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endParaRPr>
                  </a:p>
                </p:txBody>
              </p:sp>
            </p:grpSp>
            <p:grpSp>
              <p:nvGrpSpPr>
                <p:cNvPr id="36" name="Skupina 35"/>
                <p:cNvGrpSpPr/>
                <p:nvPr/>
              </p:nvGrpSpPr>
              <p:grpSpPr>
                <a:xfrm>
                  <a:off x="0" y="3602419"/>
                  <a:ext cx="1254192" cy="1197245"/>
                  <a:chOff x="0" y="3602419"/>
                  <a:chExt cx="1254192" cy="1197245"/>
                </a:xfrm>
              </p:grpSpPr>
              <p:pic>
                <p:nvPicPr>
                  <p:cNvPr id="37" name="Picture 10" descr="File:Eliska Vit.jpg">
                    <a:hlinkClick r:id="rId12"/>
                  </p:cNvPr>
                  <p:cNvPicPr>
                    <a:picLocks noChangeAspect="1" noChangeArrowheads="1"/>
                  </p:cNvPicPr>
                  <p:nvPr/>
                </p:nvPicPr>
                <p:blipFill rotWithShape="1">
                  <a:blip r:embed="rId1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l="16602" t="9588" r="36058" b="11439"/>
                  <a:stretch/>
                </p:blipFill>
                <p:spPr bwMode="auto">
                  <a:xfrm>
                    <a:off x="96338" y="3602419"/>
                    <a:ext cx="1080120" cy="1197245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sp>
                <p:nvSpPr>
                  <p:cNvPr id="38" name="Podnadpis 2"/>
                  <p:cNvSpPr txBox="1">
                    <a:spLocks/>
                  </p:cNvSpPr>
                  <p:nvPr/>
                </p:nvSpPr>
                <p:spPr>
                  <a:xfrm>
                    <a:off x="0" y="4456036"/>
                    <a:ext cx="1254192" cy="342342"/>
                  </a:xfrm>
                  <a:prstGeom prst="rect">
                    <a:avLst/>
                  </a:prstGeom>
                </p:spPr>
                <p:txBody>
                  <a:bodyPr vert="horz" lIns="91440" tIns="45720" rIns="91440" bIns="45720" rtlCol="0">
                    <a:noAutofit/>
                  </a:bodyPr>
                  <a:lstStyle>
                    <a:lvl1pPr marL="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32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28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24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20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20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20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20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20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20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/>
                    <a:r>
                      <a:rPr lang="cs-CZ" sz="1600" dirty="0" smtClean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(1292-1330)</a:t>
                    </a:r>
                    <a:endParaRPr lang="cs-CZ" sz="1600" dirty="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endParaRPr>
                  </a:p>
                </p:txBody>
              </p:sp>
            </p:grpSp>
          </p:grpSp>
        </p:grpSp>
        <p:cxnSp>
          <p:nvCxnSpPr>
            <p:cNvPr id="46" name="Přímá spojnice 45"/>
            <p:cNvCxnSpPr/>
            <p:nvPr/>
          </p:nvCxnSpPr>
          <p:spPr>
            <a:xfrm flipV="1">
              <a:off x="6732240" y="1915773"/>
              <a:ext cx="0" cy="2046372"/>
            </a:xfrm>
            <a:prstGeom prst="line">
              <a:avLst/>
            </a:prstGeom>
            <a:ln w="158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4" name="Přímá spojnice se šipkou 2053"/>
            <p:cNvCxnSpPr/>
            <p:nvPr/>
          </p:nvCxnSpPr>
          <p:spPr>
            <a:xfrm>
              <a:off x="6732240" y="1913589"/>
              <a:ext cx="670459" cy="2184"/>
            </a:xfrm>
            <a:prstGeom prst="straightConnector1">
              <a:avLst/>
            </a:prstGeom>
            <a:ln w="15875"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Přímá spojnice se šipkou 51"/>
            <p:cNvCxnSpPr/>
            <p:nvPr/>
          </p:nvCxnSpPr>
          <p:spPr>
            <a:xfrm>
              <a:off x="6732240" y="3949952"/>
              <a:ext cx="670459" cy="2184"/>
            </a:xfrm>
            <a:prstGeom prst="straightConnector1">
              <a:avLst/>
            </a:prstGeom>
            <a:ln w="15875"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Skupina 44"/>
          <p:cNvGrpSpPr/>
          <p:nvPr/>
        </p:nvGrpSpPr>
        <p:grpSpPr>
          <a:xfrm>
            <a:off x="134265" y="821781"/>
            <a:ext cx="3073643" cy="4341131"/>
            <a:chOff x="134265" y="821781"/>
            <a:chExt cx="3073643" cy="4341131"/>
          </a:xfrm>
        </p:grpSpPr>
        <p:grpSp>
          <p:nvGrpSpPr>
            <p:cNvPr id="44" name="Skupina 43"/>
            <p:cNvGrpSpPr/>
            <p:nvPr/>
          </p:nvGrpSpPr>
          <p:grpSpPr>
            <a:xfrm>
              <a:off x="134265" y="821781"/>
              <a:ext cx="3073643" cy="4341131"/>
              <a:chOff x="134265" y="821781"/>
              <a:chExt cx="3073643" cy="4341131"/>
            </a:xfrm>
          </p:grpSpPr>
          <p:grpSp>
            <p:nvGrpSpPr>
              <p:cNvPr id="2071" name="Skupina 2070"/>
              <p:cNvGrpSpPr/>
              <p:nvPr/>
            </p:nvGrpSpPr>
            <p:grpSpPr>
              <a:xfrm>
                <a:off x="135297" y="987574"/>
                <a:ext cx="616659" cy="1755011"/>
                <a:chOff x="135297" y="987574"/>
                <a:chExt cx="616659" cy="1755011"/>
              </a:xfrm>
            </p:grpSpPr>
            <p:cxnSp>
              <p:nvCxnSpPr>
                <p:cNvPr id="59" name="Přímá spojnice 58"/>
                <p:cNvCxnSpPr/>
                <p:nvPr/>
              </p:nvCxnSpPr>
              <p:spPr>
                <a:xfrm rot="10800000">
                  <a:off x="377242" y="987574"/>
                  <a:ext cx="374714" cy="0"/>
                </a:xfrm>
                <a:prstGeom prst="line">
                  <a:avLst/>
                </a:prstGeom>
                <a:ln w="15875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0" name="Přímá spojnice 59"/>
                <p:cNvCxnSpPr/>
                <p:nvPr/>
              </p:nvCxnSpPr>
              <p:spPr>
                <a:xfrm flipH="1" flipV="1">
                  <a:off x="357264" y="2732827"/>
                  <a:ext cx="374715" cy="9758"/>
                </a:xfrm>
                <a:prstGeom prst="line">
                  <a:avLst/>
                </a:prstGeom>
                <a:ln w="15875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1" name="Přímá spojnice 60"/>
                <p:cNvCxnSpPr/>
                <p:nvPr/>
              </p:nvCxnSpPr>
              <p:spPr>
                <a:xfrm>
                  <a:off x="377241" y="987575"/>
                  <a:ext cx="0" cy="1755010"/>
                </a:xfrm>
                <a:prstGeom prst="line">
                  <a:avLst/>
                </a:prstGeom>
                <a:ln w="15875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2" name="Ovál 61"/>
                <p:cNvSpPr/>
                <p:nvPr/>
              </p:nvSpPr>
              <p:spPr>
                <a:xfrm rot="16200000">
                  <a:off x="-252012" y="1639162"/>
                  <a:ext cx="1258506" cy="483888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rgbClr val="FFFF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cs-CZ" sz="1600" dirty="0" smtClean="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manželé</a:t>
                  </a:r>
                  <a:endParaRPr lang="cs-CZ" sz="160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p:grpSp>
          <p:grpSp>
            <p:nvGrpSpPr>
              <p:cNvPr id="2070" name="Skupina 2069"/>
              <p:cNvGrpSpPr/>
              <p:nvPr/>
            </p:nvGrpSpPr>
            <p:grpSpPr>
              <a:xfrm>
                <a:off x="134265" y="3241609"/>
                <a:ext cx="616659" cy="1755011"/>
                <a:chOff x="65729" y="3225583"/>
                <a:chExt cx="616659" cy="1755011"/>
              </a:xfrm>
            </p:grpSpPr>
            <p:cxnSp>
              <p:nvCxnSpPr>
                <p:cNvPr id="75" name="Přímá spojnice 74"/>
                <p:cNvCxnSpPr/>
                <p:nvPr/>
              </p:nvCxnSpPr>
              <p:spPr>
                <a:xfrm rot="10800000">
                  <a:off x="307674" y="3225583"/>
                  <a:ext cx="374714" cy="0"/>
                </a:xfrm>
                <a:prstGeom prst="line">
                  <a:avLst/>
                </a:prstGeom>
                <a:ln w="15875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6" name="Přímá spojnice 75"/>
                <p:cNvCxnSpPr/>
                <p:nvPr/>
              </p:nvCxnSpPr>
              <p:spPr>
                <a:xfrm flipH="1" flipV="1">
                  <a:off x="287696" y="4970836"/>
                  <a:ext cx="374715" cy="9758"/>
                </a:xfrm>
                <a:prstGeom prst="line">
                  <a:avLst/>
                </a:prstGeom>
                <a:ln w="15875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7" name="Přímá spojnice 76"/>
                <p:cNvCxnSpPr/>
                <p:nvPr/>
              </p:nvCxnSpPr>
              <p:spPr>
                <a:xfrm>
                  <a:off x="307673" y="3225584"/>
                  <a:ext cx="0" cy="1755010"/>
                </a:xfrm>
                <a:prstGeom prst="line">
                  <a:avLst/>
                </a:prstGeom>
                <a:ln w="15875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8" name="Ovál 77"/>
                <p:cNvSpPr/>
                <p:nvPr/>
              </p:nvSpPr>
              <p:spPr>
                <a:xfrm rot="16200000">
                  <a:off x="-321580" y="3877171"/>
                  <a:ext cx="1258506" cy="483888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rgbClr val="FFFF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cs-CZ" sz="1600" dirty="0" smtClean="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manželé</a:t>
                  </a:r>
                  <a:endParaRPr lang="cs-CZ" sz="160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p:grpSp>
          <p:grpSp>
            <p:nvGrpSpPr>
              <p:cNvPr id="2074" name="Skupina 2073"/>
              <p:cNvGrpSpPr/>
              <p:nvPr/>
            </p:nvGrpSpPr>
            <p:grpSpPr>
              <a:xfrm>
                <a:off x="1537872" y="3629589"/>
                <a:ext cx="407607" cy="1025937"/>
                <a:chOff x="1537872" y="3629589"/>
                <a:chExt cx="407607" cy="1025937"/>
              </a:xfrm>
            </p:grpSpPr>
            <p:cxnSp>
              <p:nvCxnSpPr>
                <p:cNvPr id="81" name="Přímá spojnice 80"/>
                <p:cNvCxnSpPr/>
                <p:nvPr/>
              </p:nvCxnSpPr>
              <p:spPr>
                <a:xfrm rot="10800000">
                  <a:off x="1557848" y="3641783"/>
                  <a:ext cx="374714" cy="0"/>
                </a:xfrm>
                <a:prstGeom prst="line">
                  <a:avLst/>
                </a:prstGeom>
                <a:ln w="15875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2" name="Přímá spojnice 81"/>
                <p:cNvCxnSpPr/>
                <p:nvPr/>
              </p:nvCxnSpPr>
              <p:spPr>
                <a:xfrm rot="10800000">
                  <a:off x="1537872" y="4655526"/>
                  <a:ext cx="374714" cy="0"/>
                </a:xfrm>
                <a:prstGeom prst="line">
                  <a:avLst/>
                </a:prstGeom>
                <a:ln w="15875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3" name="Přímá spojnice 82"/>
                <p:cNvCxnSpPr/>
                <p:nvPr/>
              </p:nvCxnSpPr>
              <p:spPr>
                <a:xfrm flipH="1">
                  <a:off x="1912586" y="3629589"/>
                  <a:ext cx="32893" cy="1025937"/>
                </a:xfrm>
                <a:prstGeom prst="line">
                  <a:avLst/>
                </a:prstGeom>
                <a:ln w="15875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075" name="Skupina 2074"/>
              <p:cNvGrpSpPr/>
              <p:nvPr/>
            </p:nvGrpSpPr>
            <p:grpSpPr>
              <a:xfrm>
                <a:off x="1570765" y="1352111"/>
                <a:ext cx="407607" cy="1025937"/>
                <a:chOff x="1570765" y="1352111"/>
                <a:chExt cx="407607" cy="1025937"/>
              </a:xfrm>
            </p:grpSpPr>
            <p:cxnSp>
              <p:nvCxnSpPr>
                <p:cNvPr id="86" name="Přímá spojnice 85"/>
                <p:cNvCxnSpPr/>
                <p:nvPr/>
              </p:nvCxnSpPr>
              <p:spPr>
                <a:xfrm rot="10800000">
                  <a:off x="1590741" y="1364305"/>
                  <a:ext cx="374714" cy="0"/>
                </a:xfrm>
                <a:prstGeom prst="line">
                  <a:avLst/>
                </a:prstGeom>
                <a:ln w="15875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7" name="Přímá spojnice 86"/>
                <p:cNvCxnSpPr/>
                <p:nvPr/>
              </p:nvCxnSpPr>
              <p:spPr>
                <a:xfrm rot="10800000">
                  <a:off x="1570765" y="2378048"/>
                  <a:ext cx="374714" cy="0"/>
                </a:xfrm>
                <a:prstGeom prst="line">
                  <a:avLst/>
                </a:prstGeom>
                <a:ln w="15875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8" name="Přímá spojnice 87"/>
                <p:cNvCxnSpPr/>
                <p:nvPr/>
              </p:nvCxnSpPr>
              <p:spPr>
                <a:xfrm flipH="1">
                  <a:off x="1945479" y="1352111"/>
                  <a:ext cx="32893" cy="1025937"/>
                </a:xfrm>
                <a:prstGeom prst="line">
                  <a:avLst/>
                </a:prstGeom>
                <a:ln w="15875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98" name="Přímá spojnice se šipkou 97"/>
              <p:cNvCxnSpPr>
                <a:endCxn id="39" idx="1"/>
              </p:cNvCxnSpPr>
              <p:nvPr/>
            </p:nvCxnSpPr>
            <p:spPr>
              <a:xfrm flipV="1">
                <a:off x="1965455" y="1843039"/>
                <a:ext cx="1242453" cy="19415"/>
              </a:xfrm>
              <a:prstGeom prst="straightConnector1">
                <a:avLst/>
              </a:prstGeom>
              <a:ln w="15875">
                <a:solidFill>
                  <a:srgbClr val="FFFF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" name="Přímá spojnice se šipkou 99"/>
              <p:cNvCxnSpPr/>
              <p:nvPr/>
            </p:nvCxnSpPr>
            <p:spPr>
              <a:xfrm flipV="1">
                <a:off x="1912586" y="4144848"/>
                <a:ext cx="1284156" cy="1"/>
              </a:xfrm>
              <a:prstGeom prst="straightConnector1">
                <a:avLst/>
              </a:prstGeom>
              <a:ln w="15875">
                <a:solidFill>
                  <a:srgbClr val="FFFF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2" name="Ovál 101"/>
              <p:cNvSpPr/>
              <p:nvPr/>
            </p:nvSpPr>
            <p:spPr>
              <a:xfrm>
                <a:off x="2123938" y="1605700"/>
                <a:ext cx="861452" cy="483888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16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syn</a:t>
                </a:r>
                <a:endParaRPr lang="cs-CZ" sz="16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3" name="Ovál 102"/>
              <p:cNvSpPr/>
              <p:nvPr/>
            </p:nvSpPr>
            <p:spPr>
              <a:xfrm>
                <a:off x="1978372" y="3902905"/>
                <a:ext cx="1039035" cy="483888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1600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dcera</a:t>
                </a:r>
                <a:endParaRPr lang="cs-CZ" sz="16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grpSp>
            <p:nvGrpSpPr>
              <p:cNvPr id="43" name="Skupina 42"/>
              <p:cNvGrpSpPr/>
              <p:nvPr/>
            </p:nvGrpSpPr>
            <p:grpSpPr>
              <a:xfrm>
                <a:off x="661394" y="821781"/>
                <a:ext cx="1056569" cy="4341131"/>
                <a:chOff x="661394" y="821781"/>
                <a:chExt cx="1056569" cy="4341131"/>
              </a:xfrm>
            </p:grpSpPr>
            <p:grpSp>
              <p:nvGrpSpPr>
                <p:cNvPr id="41" name="Skupina 40"/>
                <p:cNvGrpSpPr/>
                <p:nvPr/>
              </p:nvGrpSpPr>
              <p:grpSpPr>
                <a:xfrm>
                  <a:off x="731979" y="821781"/>
                  <a:ext cx="825869" cy="4270427"/>
                  <a:chOff x="731979" y="821781"/>
                  <a:chExt cx="825869" cy="4270427"/>
                </a:xfrm>
              </p:grpSpPr>
              <p:pic>
                <p:nvPicPr>
                  <p:cNvPr id="1028" name="Picture 4" descr="http://upload.wikimedia.org/wikipedia/commons/thumb/a/ae/Guta_Habsburg.jpg/180px-Guta_Habsburg.jpg">
                    <a:hlinkClick r:id="rId14"/>
                  </p:cNvPr>
                  <p:cNvPicPr>
                    <a:picLocks noChangeAspect="1" noChangeArrowheads="1"/>
                  </p:cNvPicPr>
                  <p:nvPr/>
                </p:nvPicPr>
                <p:blipFill rotWithShape="1">
                  <a:blip r:embed="rId1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l="4850" t="4968" r="7270" b="25065"/>
                  <a:stretch/>
                </p:blipFill>
                <p:spPr bwMode="auto">
                  <a:xfrm>
                    <a:off x="750924" y="3149016"/>
                    <a:ext cx="805893" cy="914493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pic>
                <p:nvPicPr>
                  <p:cNvPr id="1030" name="Picture 6" descr="http://upload.wikimedia.org/wikipedia/commons/c/c1/Vaclav2Zbraslkron.jpg"/>
                  <p:cNvPicPr>
                    <a:picLocks noChangeAspect="1" noChangeArrowheads="1"/>
                  </p:cNvPicPr>
                  <p:nvPr/>
                </p:nvPicPr>
                <p:blipFill rotWithShape="1">
                  <a:blip r:embed="rId1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l="23833" t="9463" r="36069" b="50000"/>
                  <a:stretch/>
                </p:blipFill>
                <p:spPr bwMode="auto">
                  <a:xfrm>
                    <a:off x="731979" y="4215842"/>
                    <a:ext cx="805893" cy="876366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pic>
                <p:nvPicPr>
                  <p:cNvPr id="1032" name="Picture 8" descr="Henry Lux head.jpg">
                    <a:hlinkClick r:id="rId17"/>
                  </p:cNvPr>
                  <p:cNvPicPr>
                    <a:picLocks noChangeAspect="1" noChangeArrowheads="1"/>
                  </p:cNvPicPr>
                  <p:nvPr/>
                </p:nvPicPr>
                <p:blipFill rotWithShape="1">
                  <a:blip r:embed="rId1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l="6614" t="20283" r="23439" b="17538"/>
                  <a:stretch/>
                </p:blipFill>
                <p:spPr bwMode="auto">
                  <a:xfrm>
                    <a:off x="751956" y="821781"/>
                    <a:ext cx="805892" cy="913062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pic>
                <p:nvPicPr>
                  <p:cNvPr id="1034" name="Picture 10" descr="Margaret of Brabant.jpg">
                    <a:hlinkClick r:id="rId19"/>
                  </p:cNvPr>
                  <p:cNvPicPr>
                    <a:picLocks noChangeAspect="1" noChangeArrowheads="1"/>
                  </p:cNvPicPr>
                  <p:nvPr/>
                </p:nvPicPr>
                <p:blipFill rotWithShape="1">
                  <a:blip r:embed="rId20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l="7271" t="3699" r="10547" b="57938"/>
                  <a:stretch/>
                </p:blipFill>
                <p:spPr bwMode="auto">
                  <a:xfrm>
                    <a:off x="751956" y="1940084"/>
                    <a:ext cx="805892" cy="913062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</p:grpSp>
            <p:sp>
              <p:nvSpPr>
                <p:cNvPr id="106" name="Podnadpis 2"/>
                <p:cNvSpPr txBox="1">
                  <a:spLocks/>
                </p:cNvSpPr>
                <p:nvPr/>
              </p:nvSpPr>
              <p:spPr>
                <a:xfrm>
                  <a:off x="730947" y="1466592"/>
                  <a:ext cx="987016" cy="342342"/>
                </a:xfrm>
                <a:prstGeom prst="rect">
                  <a:avLst/>
                </a:prstGeom>
              </p:spPr>
              <p:txBody>
                <a:bodyPr vert="horz" lIns="91440" tIns="45720" rIns="91440" bIns="45720" rtlCol="0">
                  <a:noAutofit/>
                </a:bodyPr>
                <a:lstStyle>
                  <a:lvl1pPr marL="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32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8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4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l"/>
                  <a:r>
                    <a:rPr lang="cs-CZ" sz="1200" dirty="0" smtClean="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(</a:t>
                  </a:r>
                  <a:r>
                    <a:rPr lang="cs-CZ" sz="1200" dirty="0" smtClean="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1276-1313)</a:t>
                  </a:r>
                  <a:endParaRPr lang="cs-CZ" sz="120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  <p:sp>
              <p:nvSpPr>
                <p:cNvPr id="107" name="Podnadpis 2"/>
                <p:cNvSpPr txBox="1">
                  <a:spLocks/>
                </p:cNvSpPr>
                <p:nvPr/>
              </p:nvSpPr>
              <p:spPr>
                <a:xfrm>
                  <a:off x="661394" y="2561656"/>
                  <a:ext cx="987016" cy="342342"/>
                </a:xfrm>
                <a:prstGeom prst="rect">
                  <a:avLst/>
                </a:prstGeom>
              </p:spPr>
              <p:txBody>
                <a:bodyPr vert="horz" lIns="91440" tIns="45720" rIns="91440" bIns="45720" rtlCol="0">
                  <a:noAutofit/>
                </a:bodyPr>
                <a:lstStyle>
                  <a:lvl1pPr marL="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32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8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4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l"/>
                  <a:r>
                    <a:rPr lang="cs-CZ" sz="1200" dirty="0" smtClean="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(</a:t>
                  </a:r>
                  <a:r>
                    <a:rPr lang="cs-CZ" sz="1200" dirty="0" smtClean="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1276-1311)</a:t>
                  </a:r>
                  <a:endParaRPr lang="cs-CZ" sz="120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  <p:sp>
              <p:nvSpPr>
                <p:cNvPr id="108" name="Podnadpis 2"/>
                <p:cNvSpPr txBox="1">
                  <a:spLocks/>
                </p:cNvSpPr>
                <p:nvPr/>
              </p:nvSpPr>
              <p:spPr>
                <a:xfrm>
                  <a:off x="676302" y="3733132"/>
                  <a:ext cx="987016" cy="342342"/>
                </a:xfrm>
                <a:prstGeom prst="rect">
                  <a:avLst/>
                </a:prstGeom>
              </p:spPr>
              <p:txBody>
                <a:bodyPr vert="horz" lIns="91440" tIns="45720" rIns="91440" bIns="45720" rtlCol="0">
                  <a:noAutofit/>
                </a:bodyPr>
                <a:lstStyle>
                  <a:lvl1pPr marL="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32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8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4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l"/>
                  <a:r>
                    <a:rPr lang="cs-CZ" sz="1200" dirty="0" smtClean="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(</a:t>
                  </a:r>
                  <a:r>
                    <a:rPr lang="cs-CZ" sz="1200" dirty="0" smtClean="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1271-1297)</a:t>
                  </a:r>
                  <a:endParaRPr lang="cs-CZ" sz="120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  <p:sp>
              <p:nvSpPr>
                <p:cNvPr id="109" name="Podnadpis 2"/>
                <p:cNvSpPr txBox="1">
                  <a:spLocks/>
                </p:cNvSpPr>
                <p:nvPr/>
              </p:nvSpPr>
              <p:spPr>
                <a:xfrm>
                  <a:off x="682948" y="4820570"/>
                  <a:ext cx="987016" cy="342342"/>
                </a:xfrm>
                <a:prstGeom prst="rect">
                  <a:avLst/>
                </a:prstGeom>
              </p:spPr>
              <p:txBody>
                <a:bodyPr vert="horz" lIns="91440" tIns="45720" rIns="91440" bIns="45720" rtlCol="0">
                  <a:noAutofit/>
                </a:bodyPr>
                <a:lstStyle>
                  <a:lvl1pPr marL="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32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8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4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 algn="ctr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None/>
                    <a:defRPr sz="2000" kern="1200">
                      <a:solidFill>
                        <a:schemeClr val="tx1">
                          <a:tint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l"/>
                  <a:r>
                    <a:rPr lang="cs-CZ" sz="1200" dirty="0" smtClean="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(</a:t>
                  </a:r>
                  <a:r>
                    <a:rPr lang="cs-CZ" sz="1200" dirty="0" smtClean="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1271-1305)</a:t>
                  </a:r>
                  <a:endParaRPr lang="cs-CZ" sz="120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p:grpSp>
        </p:grpSp>
        <p:sp>
          <p:nvSpPr>
            <p:cNvPr id="110" name="Podnadpis 2"/>
            <p:cNvSpPr txBox="1">
              <a:spLocks/>
            </p:cNvSpPr>
            <p:nvPr/>
          </p:nvSpPr>
          <p:spPr>
            <a:xfrm>
              <a:off x="1669964" y="916452"/>
              <a:ext cx="986268" cy="361860"/>
            </a:xfrm>
            <a:prstGeom prst="rect">
              <a:avLst/>
            </a:prstGeom>
            <a:solidFill>
              <a:srgbClr val="FF0000"/>
            </a:solidFill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cs-CZ" sz="1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Jindřich VII.</a:t>
              </a:r>
              <a:endParaRPr lang="cs-CZ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11" name="Podnadpis 2"/>
            <p:cNvSpPr txBox="1">
              <a:spLocks/>
            </p:cNvSpPr>
            <p:nvPr/>
          </p:nvSpPr>
          <p:spPr>
            <a:xfrm>
              <a:off x="1658073" y="2580884"/>
              <a:ext cx="986268" cy="358075"/>
            </a:xfrm>
            <a:prstGeom prst="rect">
              <a:avLst/>
            </a:prstGeom>
            <a:solidFill>
              <a:srgbClr val="FF0000"/>
            </a:solidFill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cs-CZ" sz="11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Markéta Brabantská</a:t>
              </a:r>
              <a:endParaRPr lang="cs-CZ" sz="1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12" name="Podnadpis 2"/>
            <p:cNvSpPr txBox="1">
              <a:spLocks/>
            </p:cNvSpPr>
            <p:nvPr/>
          </p:nvSpPr>
          <p:spPr>
            <a:xfrm>
              <a:off x="1648410" y="3187531"/>
              <a:ext cx="986268" cy="418731"/>
            </a:xfrm>
            <a:prstGeom prst="rect">
              <a:avLst/>
            </a:prstGeom>
            <a:solidFill>
              <a:srgbClr val="FF0000"/>
            </a:solidFill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cs-CZ" sz="10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Gu</a:t>
              </a:r>
              <a:r>
                <a:rPr lang="cs-CZ" sz="10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ta Habsburská</a:t>
              </a:r>
              <a:endParaRPr lang="cs-CZ" sz="1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13" name="Podnadpis 2"/>
            <p:cNvSpPr txBox="1">
              <a:spLocks/>
            </p:cNvSpPr>
            <p:nvPr/>
          </p:nvSpPr>
          <p:spPr>
            <a:xfrm>
              <a:off x="1600413" y="4724769"/>
              <a:ext cx="986268" cy="418731"/>
            </a:xfrm>
            <a:prstGeom prst="rect">
              <a:avLst/>
            </a:prstGeom>
            <a:solidFill>
              <a:srgbClr val="FF0000"/>
            </a:solidFill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cs-CZ" sz="1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Václav II.</a:t>
              </a:r>
              <a:endParaRPr lang="cs-CZ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98585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nzik vit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"/>
            <a:ext cx="9144000" cy="523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23478"/>
            <a:ext cx="7772400" cy="90819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JAN LUCEMBURSKÝ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NÁSLEDNÍCI NA ČESKÉM TRŮNU</a:t>
            </a:r>
            <a:endParaRPr lang="cs-CZ" dirty="0">
              <a:solidFill>
                <a:srgbClr val="002060"/>
              </a:solidFill>
            </a:endParaRPr>
          </a:p>
        </p:txBody>
      </p:sp>
      <p:grpSp>
        <p:nvGrpSpPr>
          <p:cNvPr id="79" name="Skupina 78"/>
          <p:cNvGrpSpPr/>
          <p:nvPr/>
        </p:nvGrpSpPr>
        <p:grpSpPr>
          <a:xfrm>
            <a:off x="86457" y="1086336"/>
            <a:ext cx="8983914" cy="3388692"/>
            <a:chOff x="86457" y="1086336"/>
            <a:chExt cx="8983914" cy="3388692"/>
          </a:xfrm>
        </p:grpSpPr>
        <p:grpSp>
          <p:nvGrpSpPr>
            <p:cNvPr id="80" name="Skupina 79"/>
            <p:cNvGrpSpPr/>
            <p:nvPr/>
          </p:nvGrpSpPr>
          <p:grpSpPr>
            <a:xfrm>
              <a:off x="86457" y="1086336"/>
              <a:ext cx="8983914" cy="3388692"/>
              <a:chOff x="86457" y="1086336"/>
              <a:chExt cx="8983914" cy="3388692"/>
            </a:xfrm>
          </p:grpSpPr>
          <p:grpSp>
            <p:nvGrpSpPr>
              <p:cNvPr id="90" name="Skupina 89"/>
              <p:cNvGrpSpPr/>
              <p:nvPr/>
            </p:nvGrpSpPr>
            <p:grpSpPr>
              <a:xfrm>
                <a:off x="86457" y="1086336"/>
                <a:ext cx="8983914" cy="3388692"/>
                <a:chOff x="76728" y="1453059"/>
                <a:chExt cx="8983914" cy="3388692"/>
              </a:xfrm>
            </p:grpSpPr>
            <p:grpSp>
              <p:nvGrpSpPr>
                <p:cNvPr id="93" name="Skupina 92"/>
                <p:cNvGrpSpPr/>
                <p:nvPr/>
              </p:nvGrpSpPr>
              <p:grpSpPr>
                <a:xfrm>
                  <a:off x="76728" y="1453059"/>
                  <a:ext cx="8983914" cy="2267603"/>
                  <a:chOff x="76728" y="1038164"/>
                  <a:chExt cx="8983914" cy="2267603"/>
                </a:xfrm>
              </p:grpSpPr>
              <p:grpSp>
                <p:nvGrpSpPr>
                  <p:cNvPr id="101" name="Skupina 100"/>
                  <p:cNvGrpSpPr/>
                  <p:nvPr/>
                </p:nvGrpSpPr>
                <p:grpSpPr>
                  <a:xfrm>
                    <a:off x="76728" y="1174663"/>
                    <a:ext cx="8983914" cy="2131104"/>
                    <a:chOff x="75093" y="961350"/>
                    <a:chExt cx="8983914" cy="2131104"/>
                  </a:xfrm>
                </p:grpSpPr>
                <p:grpSp>
                  <p:nvGrpSpPr>
                    <p:cNvPr id="105" name="Skupina 104"/>
                    <p:cNvGrpSpPr/>
                    <p:nvPr/>
                  </p:nvGrpSpPr>
                  <p:grpSpPr>
                    <a:xfrm>
                      <a:off x="75093" y="961350"/>
                      <a:ext cx="8983914" cy="1524558"/>
                      <a:chOff x="176532" y="1338035"/>
                      <a:chExt cx="8983914" cy="1524558"/>
                    </a:xfrm>
                  </p:grpSpPr>
                  <p:grpSp>
                    <p:nvGrpSpPr>
                      <p:cNvPr id="119" name="Skupina 118"/>
                      <p:cNvGrpSpPr/>
                      <p:nvPr/>
                    </p:nvGrpSpPr>
                    <p:grpSpPr>
                      <a:xfrm>
                        <a:off x="7247687" y="1350741"/>
                        <a:ext cx="1912759" cy="1511852"/>
                        <a:chOff x="7255863" y="1381687"/>
                        <a:chExt cx="1912759" cy="1511852"/>
                      </a:xfrm>
                    </p:grpSpPr>
                    <p:grpSp>
                      <p:nvGrpSpPr>
                        <p:cNvPr id="130" name="Skupina 129"/>
                        <p:cNvGrpSpPr/>
                        <p:nvPr/>
                      </p:nvGrpSpPr>
                      <p:grpSpPr>
                        <a:xfrm>
                          <a:off x="7267638" y="2429630"/>
                          <a:ext cx="1900984" cy="463909"/>
                          <a:chOff x="5427561" y="2655521"/>
                          <a:chExt cx="2761570" cy="673923"/>
                        </a:xfrm>
                      </p:grpSpPr>
                      <p:sp>
                        <p:nvSpPr>
                          <p:cNvPr id="137" name="Obdélník 136"/>
                          <p:cNvSpPr/>
                          <p:nvPr/>
                        </p:nvSpPr>
                        <p:spPr>
                          <a:xfrm>
                            <a:off x="5427561" y="2678597"/>
                            <a:ext cx="2156210" cy="627768"/>
                          </a:xfrm>
                          <a:prstGeom prst="rect">
                            <a:avLst/>
                          </a:prstGeom>
                          <a:solidFill>
                            <a:srgbClr val="0066FF"/>
                          </a:solidFill>
                          <a:ln w="41275">
                            <a:solidFill>
                              <a:schemeClr val="bg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r>
                              <a:rPr lang="cs-CZ" sz="1000" b="1" dirty="0" smtClean="0"/>
                              <a:t>JIŘÍ Z PODĚBRAD        21</a:t>
                            </a:r>
                            <a:endParaRPr lang="cs-CZ" sz="1200" b="1" dirty="0"/>
                          </a:p>
                        </p:txBody>
                      </p:sp>
                      <p:sp>
                        <p:nvSpPr>
                          <p:cNvPr id="138" name="Rovnoramenný trojúhelník 137"/>
                          <p:cNvSpPr/>
                          <p:nvPr/>
                        </p:nvSpPr>
                        <p:spPr>
                          <a:xfrm rot="5400000">
                            <a:off x="7552447" y="2692760"/>
                            <a:ext cx="673923" cy="599445"/>
                          </a:xfrm>
                          <a:prstGeom prst="triangle">
                            <a:avLst/>
                          </a:prstGeom>
                          <a:solidFill>
                            <a:schemeClr val="bg1"/>
                          </a:solidFill>
                          <a:ln>
                            <a:noFill/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endParaRPr lang="cs-CZ"/>
                          </a:p>
                        </p:txBody>
                      </p:sp>
                    </p:grpSp>
                    <p:grpSp>
                      <p:nvGrpSpPr>
                        <p:cNvPr id="131" name="Skupina 130"/>
                        <p:cNvGrpSpPr/>
                        <p:nvPr/>
                      </p:nvGrpSpPr>
                      <p:grpSpPr>
                        <a:xfrm>
                          <a:off x="7267637" y="1902808"/>
                          <a:ext cx="1896912" cy="463909"/>
                          <a:chOff x="5427561" y="2632442"/>
                          <a:chExt cx="2755655" cy="673923"/>
                        </a:xfrm>
                      </p:grpSpPr>
                      <p:sp>
                        <p:nvSpPr>
                          <p:cNvPr id="135" name="Obdélník 134"/>
                          <p:cNvSpPr/>
                          <p:nvPr/>
                        </p:nvSpPr>
                        <p:spPr>
                          <a:xfrm>
                            <a:off x="5427561" y="2678597"/>
                            <a:ext cx="2156210" cy="627768"/>
                          </a:xfrm>
                          <a:prstGeom prst="rect">
                            <a:avLst/>
                          </a:prstGeom>
                          <a:solidFill>
                            <a:srgbClr val="0066FF"/>
                          </a:solidFill>
                          <a:ln w="41275">
                            <a:solidFill>
                              <a:schemeClr val="bg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r>
                              <a:rPr lang="cs-CZ" sz="1200" b="1" dirty="0" smtClean="0"/>
                              <a:t>ZEMAN                </a:t>
                            </a:r>
                            <a:r>
                              <a:rPr lang="cs-CZ" sz="1200" b="1" dirty="0"/>
                              <a:t>5</a:t>
                            </a:r>
                            <a:r>
                              <a:rPr lang="cs-CZ" sz="1200" b="1" dirty="0" smtClean="0"/>
                              <a:t>96</a:t>
                            </a:r>
                            <a:endParaRPr lang="cs-CZ" sz="1200" b="1" dirty="0"/>
                          </a:p>
                        </p:txBody>
                      </p:sp>
                      <p:sp>
                        <p:nvSpPr>
                          <p:cNvPr id="136" name="Rovnoramenný trojúhelník 135"/>
                          <p:cNvSpPr/>
                          <p:nvPr/>
                        </p:nvSpPr>
                        <p:spPr>
                          <a:xfrm rot="5400000">
                            <a:off x="7546532" y="2669681"/>
                            <a:ext cx="673923" cy="599445"/>
                          </a:xfrm>
                          <a:prstGeom prst="triangle">
                            <a:avLst/>
                          </a:prstGeom>
                          <a:solidFill>
                            <a:schemeClr val="bg1"/>
                          </a:solidFill>
                          <a:ln>
                            <a:noFill/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endParaRPr lang="cs-CZ"/>
                          </a:p>
                        </p:txBody>
                      </p:sp>
                    </p:grpSp>
                    <p:grpSp>
                      <p:nvGrpSpPr>
                        <p:cNvPr id="132" name="Skupina 131"/>
                        <p:cNvGrpSpPr/>
                        <p:nvPr/>
                      </p:nvGrpSpPr>
                      <p:grpSpPr>
                        <a:xfrm>
                          <a:off x="7255863" y="1381687"/>
                          <a:ext cx="1896912" cy="501992"/>
                          <a:chOff x="5427561" y="2618652"/>
                          <a:chExt cx="2755654" cy="729246"/>
                        </a:xfrm>
                      </p:grpSpPr>
                      <p:sp>
                        <p:nvSpPr>
                          <p:cNvPr id="133" name="Obdélník 132"/>
                          <p:cNvSpPr/>
                          <p:nvPr/>
                        </p:nvSpPr>
                        <p:spPr>
                          <a:xfrm>
                            <a:off x="5427561" y="2678597"/>
                            <a:ext cx="2156210" cy="627768"/>
                          </a:xfrm>
                          <a:prstGeom prst="rect">
                            <a:avLst/>
                          </a:prstGeom>
                          <a:solidFill>
                            <a:srgbClr val="0066FF"/>
                          </a:solidFill>
                          <a:ln w="41275">
                            <a:solidFill>
                              <a:schemeClr val="bg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r>
                              <a:rPr lang="cs-CZ" sz="1200" b="1" dirty="0" smtClean="0"/>
                              <a:t>KRÁČMAR           601</a:t>
                            </a:r>
                            <a:endParaRPr lang="cs-CZ" sz="1200" b="1" dirty="0"/>
                          </a:p>
                        </p:txBody>
                      </p:sp>
                      <p:sp>
                        <p:nvSpPr>
                          <p:cNvPr id="134" name="Rovnoramenný trojúhelník 133"/>
                          <p:cNvSpPr/>
                          <p:nvPr/>
                        </p:nvSpPr>
                        <p:spPr>
                          <a:xfrm rot="5400000">
                            <a:off x="7518870" y="2683553"/>
                            <a:ext cx="729246" cy="599444"/>
                          </a:xfrm>
                          <a:prstGeom prst="triangle">
                            <a:avLst/>
                          </a:prstGeom>
                          <a:solidFill>
                            <a:schemeClr val="bg1"/>
                          </a:solidFill>
                          <a:ln>
                            <a:noFill/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endParaRPr lang="cs-CZ"/>
                          </a:p>
                        </p:txBody>
                      </p:sp>
                    </p:grpSp>
                  </p:grpSp>
                  <p:grpSp>
                    <p:nvGrpSpPr>
                      <p:cNvPr id="120" name="Skupina 119"/>
                      <p:cNvGrpSpPr/>
                      <p:nvPr/>
                    </p:nvGrpSpPr>
                    <p:grpSpPr>
                      <a:xfrm>
                        <a:off x="176532" y="1338035"/>
                        <a:ext cx="1923861" cy="1477532"/>
                        <a:chOff x="176532" y="1338035"/>
                        <a:chExt cx="1923861" cy="1477532"/>
                      </a:xfrm>
                    </p:grpSpPr>
                    <p:grpSp>
                      <p:nvGrpSpPr>
                        <p:cNvPr id="121" name="Skupina 120"/>
                        <p:cNvGrpSpPr/>
                        <p:nvPr/>
                      </p:nvGrpSpPr>
                      <p:grpSpPr>
                        <a:xfrm flipH="1">
                          <a:off x="194362" y="2351658"/>
                          <a:ext cx="1896912" cy="463909"/>
                          <a:chOff x="5364088" y="2655519"/>
                          <a:chExt cx="2755655" cy="673923"/>
                        </a:xfrm>
                      </p:grpSpPr>
                      <p:sp>
                        <p:nvSpPr>
                          <p:cNvPr id="128" name="Obdélník 127"/>
                          <p:cNvSpPr/>
                          <p:nvPr/>
                        </p:nvSpPr>
                        <p:spPr>
                          <a:xfrm>
                            <a:off x="5364088" y="2678597"/>
                            <a:ext cx="2156211" cy="627768"/>
                          </a:xfrm>
                          <a:prstGeom prst="rect">
                            <a:avLst/>
                          </a:prstGeom>
                          <a:solidFill>
                            <a:srgbClr val="0066FF"/>
                          </a:solidFill>
                          <a:ln w="41275">
                            <a:solidFill>
                              <a:schemeClr val="bg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r>
                              <a:rPr lang="cs-CZ" sz="1200" b="1" dirty="0" smtClean="0"/>
                              <a:t>375?        SV. VÁCLAV</a:t>
                            </a:r>
                            <a:endParaRPr lang="cs-CZ" sz="1200" b="1" dirty="0"/>
                          </a:p>
                        </p:txBody>
                      </p:sp>
                      <p:sp>
                        <p:nvSpPr>
                          <p:cNvPr id="129" name="Rovnoramenný trojúhelník 128"/>
                          <p:cNvSpPr/>
                          <p:nvPr/>
                        </p:nvSpPr>
                        <p:spPr>
                          <a:xfrm rot="5400000">
                            <a:off x="7483059" y="2692759"/>
                            <a:ext cx="673923" cy="599444"/>
                          </a:xfrm>
                          <a:prstGeom prst="triangle">
                            <a:avLst/>
                          </a:prstGeom>
                          <a:solidFill>
                            <a:schemeClr val="bg1"/>
                          </a:solidFill>
                          <a:ln>
                            <a:noFill/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endParaRPr lang="cs-CZ"/>
                          </a:p>
                        </p:txBody>
                      </p:sp>
                    </p:grpSp>
                    <p:grpSp>
                      <p:nvGrpSpPr>
                        <p:cNvPr id="122" name="Skupina 121"/>
                        <p:cNvGrpSpPr/>
                        <p:nvPr/>
                      </p:nvGrpSpPr>
                      <p:grpSpPr>
                        <a:xfrm flipH="1">
                          <a:off x="176532" y="1840029"/>
                          <a:ext cx="1896912" cy="463909"/>
                          <a:chOff x="5364088" y="2655519"/>
                          <a:chExt cx="2755655" cy="673923"/>
                        </a:xfrm>
                      </p:grpSpPr>
                      <p:sp>
                        <p:nvSpPr>
                          <p:cNvPr id="126" name="Obdélník 125"/>
                          <p:cNvSpPr/>
                          <p:nvPr/>
                        </p:nvSpPr>
                        <p:spPr>
                          <a:xfrm>
                            <a:off x="5364088" y="2678597"/>
                            <a:ext cx="2156211" cy="627768"/>
                          </a:xfrm>
                          <a:prstGeom prst="rect">
                            <a:avLst/>
                          </a:prstGeom>
                          <a:solidFill>
                            <a:srgbClr val="0066FF"/>
                          </a:solidFill>
                          <a:ln w="41275">
                            <a:solidFill>
                              <a:schemeClr val="bg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r>
                              <a:rPr lang="cs-CZ" sz="1200" b="1" dirty="0" smtClean="0"/>
                              <a:t>420?            BOŘIVOJ</a:t>
                            </a:r>
                            <a:endParaRPr lang="cs-CZ" sz="1200" b="1" dirty="0"/>
                          </a:p>
                        </p:txBody>
                      </p:sp>
                      <p:sp>
                        <p:nvSpPr>
                          <p:cNvPr id="127" name="Rovnoramenný trojúhelník 126"/>
                          <p:cNvSpPr/>
                          <p:nvPr/>
                        </p:nvSpPr>
                        <p:spPr>
                          <a:xfrm rot="5400000">
                            <a:off x="7483059" y="2692759"/>
                            <a:ext cx="673923" cy="599444"/>
                          </a:xfrm>
                          <a:prstGeom prst="triangle">
                            <a:avLst/>
                          </a:prstGeom>
                          <a:solidFill>
                            <a:schemeClr val="bg1"/>
                          </a:solidFill>
                          <a:ln>
                            <a:noFill/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endParaRPr lang="cs-CZ"/>
                          </a:p>
                        </p:txBody>
                      </p:sp>
                    </p:grpSp>
                    <p:grpSp>
                      <p:nvGrpSpPr>
                        <p:cNvPr id="123" name="Skupina 122"/>
                        <p:cNvGrpSpPr/>
                        <p:nvPr/>
                      </p:nvGrpSpPr>
                      <p:grpSpPr>
                        <a:xfrm flipH="1">
                          <a:off x="203481" y="1338035"/>
                          <a:ext cx="1896912" cy="463909"/>
                          <a:chOff x="5364088" y="2655519"/>
                          <a:chExt cx="2755655" cy="673923"/>
                        </a:xfrm>
                      </p:grpSpPr>
                      <p:sp>
                        <p:nvSpPr>
                          <p:cNvPr id="124" name="Obdélník 123"/>
                          <p:cNvSpPr/>
                          <p:nvPr/>
                        </p:nvSpPr>
                        <p:spPr>
                          <a:xfrm>
                            <a:off x="5364088" y="2678597"/>
                            <a:ext cx="2156211" cy="627768"/>
                          </a:xfrm>
                          <a:prstGeom prst="rect">
                            <a:avLst/>
                          </a:prstGeom>
                          <a:solidFill>
                            <a:srgbClr val="0066FF"/>
                          </a:solidFill>
                          <a:ln w="41275">
                            <a:solidFill>
                              <a:schemeClr val="bg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r>
                              <a:rPr lang="cs-CZ" sz="1200" b="1" dirty="0" smtClean="0"/>
                              <a:t>???   PŘEMYSL ORÁČ</a:t>
                            </a:r>
                            <a:endParaRPr lang="cs-CZ" sz="1200" b="1" dirty="0"/>
                          </a:p>
                        </p:txBody>
                      </p:sp>
                      <p:sp>
                        <p:nvSpPr>
                          <p:cNvPr id="125" name="Rovnoramenný trojúhelník 124"/>
                          <p:cNvSpPr/>
                          <p:nvPr/>
                        </p:nvSpPr>
                        <p:spPr>
                          <a:xfrm rot="5400000">
                            <a:off x="7483059" y="2692759"/>
                            <a:ext cx="673923" cy="599444"/>
                          </a:xfrm>
                          <a:prstGeom prst="triangle">
                            <a:avLst/>
                          </a:prstGeom>
                          <a:solidFill>
                            <a:schemeClr val="bg1"/>
                          </a:solidFill>
                          <a:ln>
                            <a:noFill/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endParaRPr lang="cs-CZ"/>
                          </a:p>
                        </p:txBody>
                      </p:sp>
                    </p:grpSp>
                  </p:grpSp>
                </p:grpSp>
                <p:grpSp>
                  <p:nvGrpSpPr>
                    <p:cNvPr id="114" name="Skupina 113"/>
                    <p:cNvGrpSpPr/>
                    <p:nvPr/>
                  </p:nvGrpSpPr>
                  <p:grpSpPr>
                    <a:xfrm>
                      <a:off x="2047002" y="2590093"/>
                      <a:ext cx="4539587" cy="502361"/>
                      <a:chOff x="2108243" y="2915865"/>
                      <a:chExt cx="4539587" cy="502361"/>
                    </a:xfrm>
                  </p:grpSpPr>
                  <p:sp>
                    <p:nvSpPr>
                      <p:cNvPr id="115" name="Obdélník 114"/>
                      <p:cNvSpPr/>
                      <p:nvPr/>
                    </p:nvSpPr>
                    <p:spPr>
                      <a:xfrm>
                        <a:off x="2108243" y="2915865"/>
                        <a:ext cx="1299227" cy="501994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r>
                          <a:rPr lang="cs-CZ" sz="1600" dirty="0" smtClean="0">
                            <a:solidFill>
                              <a:schemeClr val="tx1"/>
                            </a:solidFill>
                          </a:rPr>
                          <a:t>Jan Lucemburský</a:t>
                        </a:r>
                        <a:endParaRPr lang="cs-CZ" sz="1600" dirty="0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  <p:sp>
                    <p:nvSpPr>
                      <p:cNvPr id="116" name="Obdélník 115"/>
                      <p:cNvSpPr/>
                      <p:nvPr/>
                    </p:nvSpPr>
                    <p:spPr>
                      <a:xfrm>
                        <a:off x="3407469" y="2915865"/>
                        <a:ext cx="1080121" cy="501994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r>
                          <a:rPr lang="cs-CZ" sz="1600" dirty="0" smtClean="0">
                            <a:solidFill>
                              <a:schemeClr val="tx1"/>
                            </a:solidFill>
                          </a:rPr>
                          <a:t>Karel IV.</a:t>
                        </a:r>
                        <a:endParaRPr lang="cs-CZ" sz="1600" dirty="0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  <p:sp>
                    <p:nvSpPr>
                      <p:cNvPr id="117" name="Obdélník 116"/>
                      <p:cNvSpPr/>
                      <p:nvPr/>
                    </p:nvSpPr>
                    <p:spPr>
                      <a:xfrm>
                        <a:off x="6031318" y="2915865"/>
                        <a:ext cx="616512" cy="501994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r>
                          <a:rPr lang="cs-CZ" sz="900" dirty="0" smtClean="0">
                            <a:solidFill>
                              <a:schemeClr val="tx1"/>
                            </a:solidFill>
                          </a:rPr>
                          <a:t>Zikmund</a:t>
                        </a:r>
                        <a:endParaRPr lang="cs-CZ" sz="900" dirty="0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  <p:sp>
                    <p:nvSpPr>
                      <p:cNvPr id="118" name="Obdélník 117"/>
                      <p:cNvSpPr/>
                      <p:nvPr/>
                    </p:nvSpPr>
                    <p:spPr>
                      <a:xfrm>
                        <a:off x="4494552" y="2916232"/>
                        <a:ext cx="1536766" cy="501994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r>
                          <a:rPr lang="cs-CZ" sz="1600" dirty="0" smtClean="0">
                            <a:solidFill>
                              <a:schemeClr val="tx1"/>
                            </a:solidFill>
                          </a:rPr>
                          <a:t>Václav IV.</a:t>
                        </a:r>
                        <a:endParaRPr lang="cs-CZ" sz="1600" dirty="0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</p:grpSp>
              </p:grpSp>
              <p:sp>
                <p:nvSpPr>
                  <p:cNvPr id="104" name="Podnadpis 2"/>
                  <p:cNvSpPr txBox="1">
                    <a:spLocks/>
                  </p:cNvSpPr>
                  <p:nvPr/>
                </p:nvSpPr>
                <p:spPr>
                  <a:xfrm>
                    <a:off x="2267744" y="1038164"/>
                    <a:ext cx="4680520" cy="600441"/>
                  </a:xfrm>
                  <a:prstGeom prst="rect">
                    <a:avLst/>
                  </a:prstGeom>
                </p:spPr>
                <p:txBody>
                  <a:bodyPr vert="horz" lIns="91440" tIns="45720" rIns="91440" bIns="45720" rtlCol="0">
                    <a:noAutofit/>
                  </a:bodyPr>
                  <a:lstStyle>
                    <a:lvl1pPr marL="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32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28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24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20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20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20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20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20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indent="0" algn="ctr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None/>
                      <a:defRPr sz="2000" kern="1200">
                        <a:solidFill>
                          <a:schemeClr val="tx1">
                            <a:tint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cs-CZ" sz="2800" dirty="0">
                      <a:solidFill>
                        <a:srgbClr val="FF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endParaRPr>
                  </a:p>
                </p:txBody>
              </p:sp>
            </p:grpSp>
            <p:pic>
              <p:nvPicPr>
                <p:cNvPr id="94" name="Obrázek 93" descr="Výřez obrazovky"/>
                <p:cNvPicPr>
                  <a:picLocks noChangeAspect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688731" y="3898644"/>
                  <a:ext cx="5811061" cy="943107"/>
                </a:xfrm>
                <a:prstGeom prst="rect">
                  <a:avLst/>
                </a:prstGeom>
              </p:spPr>
            </p:pic>
            <p:pic>
              <p:nvPicPr>
                <p:cNvPr id="95" name="Picture 8" descr="File:Honzik vit.jpg">
                  <a:hlinkClick r:id="rId7"/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10280" b="11568"/>
                <a:stretch/>
              </p:blipFill>
              <p:spPr bwMode="auto">
                <a:xfrm>
                  <a:off x="2286721" y="2044856"/>
                  <a:ext cx="823058" cy="90014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96" name="Picture 2" descr="http://upload.wikimedia.org/wikipedia/commons/thumb/1/16/Charles_IV-John_Ocko_votive_picture-fragment.jpg/200px-Charles_IV-John_Ocko_votive_picture-fragment.jpg">
                  <a:hlinkClick r:id="rId9"/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3901" r="11553" b="34700"/>
                <a:stretch/>
              </p:blipFill>
              <p:spPr bwMode="auto">
                <a:xfrm>
                  <a:off x="3470502" y="2048033"/>
                  <a:ext cx="834842" cy="909164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97" name="Picture 4" descr="http://upload.wikimedia.org/wikipedia/commons/9/9b/VaclavnaVotobraze.jpg">
                  <a:hlinkClick r:id="rId11"/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b="63745"/>
                <a:stretch/>
              </p:blipFill>
              <p:spPr bwMode="auto">
                <a:xfrm>
                  <a:off x="4785240" y="2017291"/>
                  <a:ext cx="836177" cy="932246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99" name="Picture 4" descr="File:Zikmund Zhořelecka radnice.jpg">
                  <a:hlinkClick r:id="rId13"/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1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b="9564"/>
                <a:stretch/>
              </p:blipFill>
              <p:spPr bwMode="auto">
                <a:xfrm>
                  <a:off x="5861879" y="2030887"/>
                  <a:ext cx="836177" cy="92631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cxnSp>
            <p:nvCxnSpPr>
              <p:cNvPr id="91" name="Přímá spojnice se šipkou 90"/>
              <p:cNvCxnSpPr>
                <a:stCxn id="117" idx="3"/>
              </p:cNvCxnSpPr>
              <p:nvPr/>
            </p:nvCxnSpPr>
            <p:spPr>
              <a:xfrm>
                <a:off x="6597953" y="3102575"/>
                <a:ext cx="1934487" cy="367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Přímá spojnice se šipkou 91"/>
              <p:cNvCxnSpPr/>
              <p:nvPr/>
            </p:nvCxnSpPr>
            <p:spPr>
              <a:xfrm flipH="1">
                <a:off x="113406" y="3093489"/>
                <a:ext cx="1944961" cy="9453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4" name="Skupina 83"/>
            <p:cNvGrpSpPr/>
            <p:nvPr/>
          </p:nvGrpSpPr>
          <p:grpSpPr>
            <a:xfrm>
              <a:off x="310607" y="2922318"/>
              <a:ext cx="8040221" cy="363969"/>
              <a:chOff x="310607" y="2922318"/>
              <a:chExt cx="8040221" cy="363969"/>
            </a:xfrm>
          </p:grpSpPr>
          <p:sp>
            <p:nvSpPr>
              <p:cNvPr id="85" name="Podnadpis 2"/>
              <p:cNvSpPr txBox="1">
                <a:spLocks/>
              </p:cNvSpPr>
              <p:nvPr/>
            </p:nvSpPr>
            <p:spPr>
              <a:xfrm>
                <a:off x="6779564" y="2922318"/>
                <a:ext cx="1571264" cy="342342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vert="horz" lIns="91440" tIns="45720" rIns="91440" bIns="45720" rtlCol="0">
                <a:noAutofit/>
              </a:bodyPr>
              <a:lstStyle>
                <a:lvl1pPr marL="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4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cs-CZ" sz="18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Habsburkové</a:t>
                </a:r>
                <a:endParaRPr lang="cs-CZ" sz="1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9" name="Podnadpis 2"/>
              <p:cNvSpPr txBox="1">
                <a:spLocks/>
              </p:cNvSpPr>
              <p:nvPr/>
            </p:nvSpPr>
            <p:spPr>
              <a:xfrm>
                <a:off x="310607" y="2943945"/>
                <a:ext cx="1571264" cy="342342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vert="horz" lIns="91440" tIns="45720" rIns="91440" bIns="45720" rtlCol="0">
                <a:noAutofit/>
              </a:bodyPr>
              <a:lstStyle>
                <a:lvl1pPr marL="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3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4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 algn="ctr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0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cs-CZ" sz="18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Přemyslovci</a:t>
                </a:r>
                <a:endParaRPr lang="cs-CZ" sz="1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  <p:sp>
        <p:nvSpPr>
          <p:cNvPr id="139" name="Podnadpis 2"/>
          <p:cNvSpPr txBox="1">
            <a:spLocks/>
          </p:cNvSpPr>
          <p:nvPr/>
        </p:nvSpPr>
        <p:spPr>
          <a:xfrm>
            <a:off x="2254002" y="1092065"/>
            <a:ext cx="4680520" cy="6004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LUCEMBURKOVÉ NA TRŮNU</a:t>
            </a:r>
            <a:endParaRPr lang="cs-CZ" sz="28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0" name="Podnadpis 2"/>
          <p:cNvSpPr txBox="1">
            <a:spLocks/>
          </p:cNvSpPr>
          <p:nvPr/>
        </p:nvSpPr>
        <p:spPr>
          <a:xfrm>
            <a:off x="0" y="4458945"/>
            <a:ext cx="9143999" cy="6004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časová osa doby vlády Lucemburků  – „silniční“ ukazatelé počítají léta od konce panování či do začátku panování významných osob historie (počítáno od prvního či posledního Lucemburka)</a:t>
            </a:r>
            <a:r>
              <a:rPr lang="cs-CZ" sz="18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</a:t>
            </a:r>
            <a:endParaRPr lang="cs-CZ" sz="1800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10580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nzik vit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"/>
            <a:ext cx="9144000" cy="523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23478"/>
            <a:ext cx="7772400" cy="90819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JAN LUCEMBURSKÝ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LÉTA VLÁDY – VZTAHY SE ŠLECHTOU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1203598"/>
            <a:ext cx="8856984" cy="3939902"/>
          </a:xfrm>
        </p:spPr>
        <p:txBody>
          <a:bodyPr>
            <a:normAutofit/>
          </a:bodyPr>
          <a:lstStyle/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cs-CZ" sz="2000" dirty="0">
                <a:solidFill>
                  <a:schemeClr val="bg1"/>
                </a:solidFill>
              </a:rPr>
              <a:t>n</a:t>
            </a:r>
            <a:r>
              <a:rPr lang="cs-CZ" sz="2000" dirty="0" smtClean="0">
                <a:solidFill>
                  <a:schemeClr val="bg1"/>
                </a:solidFill>
              </a:rPr>
              <a:t>ástup na trůn nebyl pro mladičkého Jana jednoduchý – </a:t>
            </a:r>
            <a:r>
              <a:rPr lang="cs-CZ" sz="2000" dirty="0" smtClean="0">
                <a:solidFill>
                  <a:srgbClr val="FFFF00"/>
                </a:solidFill>
              </a:rPr>
              <a:t>domácí šlechta </a:t>
            </a:r>
            <a:r>
              <a:rPr lang="cs-CZ" sz="2000" dirty="0" smtClean="0">
                <a:solidFill>
                  <a:schemeClr val="bg1"/>
                </a:solidFill>
              </a:rPr>
              <a:t>odmítala přijmout cizáckého krále a představovala </a:t>
            </a:r>
            <a:r>
              <a:rPr lang="cs-CZ" sz="2000" dirty="0" smtClean="0">
                <a:solidFill>
                  <a:srgbClr val="FFFF00"/>
                </a:solidFill>
              </a:rPr>
              <a:t>velmi silnou opozici </a:t>
            </a:r>
            <a:r>
              <a:rPr lang="cs-CZ" sz="2000" dirty="0" smtClean="0">
                <a:solidFill>
                  <a:schemeClr val="bg1"/>
                </a:solidFill>
              </a:rPr>
              <a:t>vedenou </a:t>
            </a:r>
            <a:r>
              <a:rPr lang="cs-CZ" sz="2000" dirty="0" smtClean="0">
                <a:solidFill>
                  <a:srgbClr val="FFFF00"/>
                </a:solidFill>
              </a:rPr>
              <a:t>Jindřichem z Lipé</a:t>
            </a:r>
          </a:p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cs-CZ" sz="2000" dirty="0" smtClean="0">
                <a:solidFill>
                  <a:schemeClr val="bg1"/>
                </a:solidFill>
              </a:rPr>
              <a:t>t</a:t>
            </a:r>
            <a:r>
              <a:rPr lang="cs-CZ" sz="2000" dirty="0" smtClean="0">
                <a:solidFill>
                  <a:schemeClr val="bg1"/>
                </a:solidFill>
              </a:rPr>
              <a:t>ento odpor se králi nepodařilo zcela zlomit  - v roce 1318 musel přistoupit na kompromis, který v důsledku znamenal posílení moci šlechty</a:t>
            </a:r>
          </a:p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cs-CZ" sz="2000" dirty="0">
                <a:solidFill>
                  <a:schemeClr val="bg1"/>
                </a:solidFill>
              </a:rPr>
              <a:t>v</a:t>
            </a:r>
            <a:r>
              <a:rPr lang="cs-CZ" sz="2000" dirty="0" smtClean="0">
                <a:solidFill>
                  <a:schemeClr val="bg1"/>
                </a:solidFill>
              </a:rPr>
              <a:t> té době už měl dvouletého syna , budoucího „otce vlasti“ Karla IV. (pokřtěného ovšem jako Václav), jehož v sedmi letech poslal na výchovu do Francie ke královskému dvoru</a:t>
            </a:r>
          </a:p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cs-CZ" sz="2000" dirty="0">
                <a:solidFill>
                  <a:schemeClr val="bg1"/>
                </a:solidFill>
              </a:rPr>
              <a:t>k</a:t>
            </a:r>
            <a:r>
              <a:rPr lang="cs-CZ" sz="2000" dirty="0" smtClean="0">
                <a:solidFill>
                  <a:schemeClr val="bg1"/>
                </a:solidFill>
              </a:rPr>
              <a:t>vůli svým takřka permanentním pobytům mimo České země (viz úvod prezentace) </a:t>
            </a:r>
            <a:r>
              <a:rPr lang="cs-CZ" sz="2000" dirty="0" smtClean="0">
                <a:solidFill>
                  <a:srgbClr val="FFFF00"/>
                </a:solidFill>
              </a:rPr>
              <a:t>zesílil opět odpor české šlechty</a:t>
            </a:r>
            <a:r>
              <a:rPr lang="cs-CZ" sz="2000" dirty="0" smtClean="0">
                <a:solidFill>
                  <a:schemeClr val="bg1"/>
                </a:solidFill>
              </a:rPr>
              <a:t>, jež si v roce </a:t>
            </a:r>
            <a:r>
              <a:rPr lang="cs-CZ" sz="2000" dirty="0" smtClean="0">
                <a:solidFill>
                  <a:srgbClr val="FFFF00"/>
                </a:solidFill>
              </a:rPr>
              <a:t>1333 vymohla návrat Karla do rodné země, </a:t>
            </a:r>
            <a:r>
              <a:rPr lang="cs-CZ" sz="2000" dirty="0" smtClean="0">
                <a:solidFill>
                  <a:schemeClr val="bg1"/>
                </a:solidFill>
              </a:rPr>
              <a:t>neboť ta byla díky králově nepřítomnosti zcela rozvrácena</a:t>
            </a:r>
            <a:r>
              <a:rPr lang="cs-CZ" sz="2000" dirty="0" smtClean="0">
                <a:solidFill>
                  <a:srgbClr val="FFFF00"/>
                </a:solidFill>
              </a:rPr>
              <a:t>      </a:t>
            </a:r>
            <a:endParaRPr lang="cs-CZ" sz="2000" dirty="0" smtClean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460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nzik vit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"/>
            <a:ext cx="9144000" cy="523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21376"/>
            <a:ext cx="7772400" cy="90819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JAN LUCEMBURSKÝ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LÉTA VLÁDY – VZTAHY SE ŠLECHTOU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07504" y="1131590"/>
            <a:ext cx="7272808" cy="401191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>
                <a:solidFill>
                  <a:srgbClr val="002060"/>
                </a:solidFill>
              </a:rPr>
              <a:t>Když jsme přišli do Čech, nenalezli jsme ani otce ani matku, ani bratra, ani sestru, aniž </a:t>
            </a:r>
            <a:r>
              <a:rPr lang="cs-CZ" dirty="0" smtClean="0">
                <a:solidFill>
                  <a:srgbClr val="002060"/>
                </a:solidFill>
              </a:rPr>
              <a:t>koho známého.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(…)</a:t>
            </a:r>
          </a:p>
          <a:p>
            <a:r>
              <a:rPr lang="cs-CZ" dirty="0">
                <a:solidFill>
                  <a:srgbClr val="002060"/>
                </a:solidFill>
              </a:rPr>
              <a:t>Toto království jsme nalezli tak zpustošené, že jsme nenašli jediný svobodný hrad, který </a:t>
            </a:r>
            <a:r>
              <a:rPr lang="cs-CZ" dirty="0" smtClean="0">
                <a:solidFill>
                  <a:srgbClr val="002060"/>
                </a:solidFill>
              </a:rPr>
              <a:t>by nebyl </a:t>
            </a:r>
            <a:r>
              <a:rPr lang="cs-CZ" dirty="0">
                <a:solidFill>
                  <a:srgbClr val="002060"/>
                </a:solidFill>
              </a:rPr>
              <a:t>zastaven se všemi královskými statky, takže jsme neměli, kde bychom přebývali, leč </a:t>
            </a:r>
            <a:r>
              <a:rPr lang="cs-CZ" dirty="0" smtClean="0">
                <a:solidFill>
                  <a:srgbClr val="002060"/>
                </a:solidFill>
              </a:rPr>
              <a:t>v měšťanských </a:t>
            </a:r>
            <a:r>
              <a:rPr lang="cs-CZ" dirty="0">
                <a:solidFill>
                  <a:srgbClr val="002060"/>
                </a:solidFill>
              </a:rPr>
              <a:t>domech jako jiní měšťané. Pražský hrad byl zcela opuštěn, pobořen a zničen, </a:t>
            </a:r>
            <a:r>
              <a:rPr lang="cs-CZ" dirty="0" smtClean="0">
                <a:solidFill>
                  <a:srgbClr val="002060"/>
                </a:solidFill>
              </a:rPr>
              <a:t>neboť od </a:t>
            </a:r>
            <a:r>
              <a:rPr lang="cs-CZ" dirty="0">
                <a:solidFill>
                  <a:srgbClr val="002060"/>
                </a:solidFill>
              </a:rPr>
              <a:t>časů krále Otakara II. byl celý ztroskotán až k zemi</a:t>
            </a:r>
            <a:r>
              <a:rPr lang="cs-CZ" dirty="0" smtClean="0">
                <a:solidFill>
                  <a:srgbClr val="002060"/>
                </a:solidFill>
              </a:rPr>
              <a:t>.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(…)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Páni se stali většinou tyrany a nebáli se krále, jak se slušelo, protože si byli království mezi sebe rozdělili.</a:t>
            </a:r>
            <a:endParaRPr lang="cs-CZ" dirty="0">
              <a:solidFill>
                <a:srgbClr val="002060"/>
              </a:solidFill>
            </a:endParaRPr>
          </a:p>
          <a:p>
            <a:pPr algn="r"/>
            <a:r>
              <a:rPr lang="cs-CZ" dirty="0" smtClean="0">
                <a:solidFill>
                  <a:srgbClr val="002060"/>
                </a:solidFill>
              </a:rPr>
              <a:t>(Vita Caroli - ukázka)</a:t>
            </a:r>
            <a:endParaRPr lang="cs-CZ" dirty="0">
              <a:solidFill>
                <a:srgbClr val="002060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7236296" y="3008640"/>
            <a:ext cx="2016224" cy="1518620"/>
            <a:chOff x="7236296" y="3008640"/>
            <a:chExt cx="2016224" cy="1518620"/>
          </a:xfrm>
        </p:grpSpPr>
        <p:sp>
          <p:nvSpPr>
            <p:cNvPr id="7" name="Podnadpis 2"/>
            <p:cNvSpPr txBox="1">
              <a:spLocks/>
            </p:cNvSpPr>
            <p:nvPr/>
          </p:nvSpPr>
          <p:spPr>
            <a:xfrm>
              <a:off x="7236296" y="4184918"/>
              <a:ext cx="2016224" cy="34234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cs-CZ" sz="18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Karel IV. popisuje situaci v zemi za vlády otce …</a:t>
              </a:r>
              <a:endParaRPr lang="cs-CZ" sz="1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pic>
          <p:nvPicPr>
            <p:cNvPr id="8" name="Picture 2" descr="http://upload.wikimedia.org/wikipedia/commons/thumb/1/16/Charles_IV-John_Ocko_votive_picture-fragment.jpg/200px-Charles_IV-John_Ocko_votive_picture-fragment.jpg">
              <a:hlinkClick r:id="rId5"/>
            </p:cNvPr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01" r="11553" b="34700"/>
            <a:stretch/>
          </p:blipFill>
          <p:spPr bwMode="auto">
            <a:xfrm>
              <a:off x="7704348" y="3008640"/>
              <a:ext cx="1080120" cy="11762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30466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nzik vit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"/>
            <a:ext cx="9144000" cy="523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411510"/>
            <a:ext cx="9144000" cy="90819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JAN LUCEMBURSKÝ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LÉTA VLÁDY – VZTAH SE SYNEM KARLEM	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1203598"/>
            <a:ext cx="8856984" cy="3939902"/>
          </a:xfrm>
        </p:spPr>
        <p:txBody>
          <a:bodyPr>
            <a:normAutofit/>
          </a:bodyPr>
          <a:lstStyle/>
          <a:p>
            <a:pPr marL="457200" indent="-457200" algn="l">
              <a:buClr>
                <a:schemeClr val="bg1"/>
              </a:buClr>
              <a:buFont typeface="Wingdings" panose="05000000000000000000" pitchFamily="2" charset="2"/>
              <a:buChar char="§"/>
            </a:pPr>
            <a:r>
              <a:rPr lang="cs-CZ" sz="2000" dirty="0">
                <a:solidFill>
                  <a:srgbClr val="FFFF00"/>
                </a:solidFill>
              </a:rPr>
              <a:t>s</a:t>
            </a:r>
            <a:r>
              <a:rPr lang="cs-CZ" sz="2000" dirty="0" smtClean="0">
                <a:solidFill>
                  <a:srgbClr val="FFFF00"/>
                </a:solidFill>
              </a:rPr>
              <a:t>ynův návrat otce příliš nepotěšil </a:t>
            </a:r>
            <a:r>
              <a:rPr lang="cs-CZ" sz="2000" dirty="0" smtClean="0">
                <a:solidFill>
                  <a:schemeClr val="bg1"/>
                </a:solidFill>
              </a:rPr>
              <a:t>– jeho pobyt nakonec legalizoval tím, že jej jmenoval moravským markrabětem, ve skutečnosti se však mladý Karel ujal faktick</a:t>
            </a:r>
            <a:r>
              <a:rPr lang="cs-CZ" sz="2000" dirty="0" smtClean="0">
                <a:solidFill>
                  <a:schemeClr val="bg1"/>
                </a:solidFill>
              </a:rPr>
              <a:t>é správy celé země</a:t>
            </a:r>
          </a:p>
          <a:p>
            <a:pPr marL="457200" indent="-457200" algn="l">
              <a:buClr>
                <a:schemeClr val="bg1"/>
              </a:buClr>
              <a:buFont typeface="Wingdings" panose="05000000000000000000" pitchFamily="2" charset="2"/>
              <a:buChar char="§"/>
            </a:pPr>
            <a:r>
              <a:rPr lang="cs-CZ" sz="2000" dirty="0">
                <a:solidFill>
                  <a:srgbClr val="FFFF00"/>
                </a:solidFill>
              </a:rPr>
              <a:t>v</a:t>
            </a:r>
            <a:r>
              <a:rPr lang="cs-CZ" sz="2000" dirty="0" smtClean="0">
                <a:solidFill>
                  <a:srgbClr val="FFFF00"/>
                </a:solidFill>
              </a:rPr>
              <a:t>zájemný v</a:t>
            </a:r>
            <a:r>
              <a:rPr lang="cs-CZ" sz="2000" dirty="0" smtClean="0">
                <a:solidFill>
                  <a:srgbClr val="FFFF00"/>
                </a:solidFill>
              </a:rPr>
              <a:t>ztah mezi oběma vladaři nebyl ideální </a:t>
            </a:r>
            <a:r>
              <a:rPr lang="cs-CZ" sz="2000" dirty="0" smtClean="0">
                <a:solidFill>
                  <a:schemeClr val="bg1"/>
                </a:solidFill>
              </a:rPr>
              <a:t>– neustálé spory Jana a Karla navíc podněcovala domácí česká šlechta, která jednoznačně sázela na Karla</a:t>
            </a:r>
          </a:p>
          <a:p>
            <a:pPr marL="457200" indent="-457200" algn="l">
              <a:buClr>
                <a:schemeClr val="bg1"/>
              </a:buClr>
              <a:buFont typeface="Wingdings" panose="05000000000000000000" pitchFamily="2" charset="2"/>
              <a:buChar char="§"/>
            </a:pPr>
            <a:r>
              <a:rPr lang="cs-CZ" sz="2000" dirty="0" smtClean="0">
                <a:solidFill>
                  <a:schemeClr val="bg1"/>
                </a:solidFill>
              </a:rPr>
              <a:t>Jan Lucemburský si byl však dobře vědom toho, že </a:t>
            </a:r>
            <a:r>
              <a:rPr lang="cs-CZ" sz="2000" dirty="0" smtClean="0">
                <a:solidFill>
                  <a:srgbClr val="FFFF00"/>
                </a:solidFill>
              </a:rPr>
              <a:t>nemůže nejstaršího syna ignorovat</a:t>
            </a:r>
            <a:r>
              <a:rPr lang="cs-CZ" sz="2000" dirty="0" smtClean="0">
                <a:solidFill>
                  <a:schemeClr val="bg1"/>
                </a:solidFill>
              </a:rPr>
              <a:t> (Eliškou pak měl ještě Jana Jindřicha a po její smrti se svou druhou ženou ještě dalšího syna) – z taktických důvodů jej v roce </a:t>
            </a:r>
            <a:r>
              <a:rPr lang="cs-CZ" sz="2000" dirty="0" smtClean="0">
                <a:solidFill>
                  <a:srgbClr val="FFFF00"/>
                </a:solidFill>
              </a:rPr>
              <a:t>1341 učinil svým následníkem na českém trůnu </a:t>
            </a:r>
            <a:r>
              <a:rPr lang="cs-CZ" sz="2000" dirty="0" smtClean="0">
                <a:solidFill>
                  <a:schemeClr val="bg1"/>
                </a:solidFill>
              </a:rPr>
              <a:t>a Karel tak získal v Českých zemích ještě větší vliv</a:t>
            </a:r>
          </a:p>
          <a:p>
            <a:pPr marL="457200" indent="-457200" algn="l">
              <a:buClr>
                <a:schemeClr val="bg1"/>
              </a:buClr>
              <a:buFont typeface="Wingdings" panose="05000000000000000000" pitchFamily="2" charset="2"/>
              <a:buChar char="§"/>
            </a:pPr>
            <a:r>
              <a:rPr lang="cs-CZ" sz="2000" dirty="0">
                <a:solidFill>
                  <a:schemeClr val="bg1"/>
                </a:solidFill>
              </a:rPr>
              <a:t>v</a:t>
            </a:r>
            <a:r>
              <a:rPr lang="cs-CZ" sz="2000" dirty="0" smtClean="0">
                <a:solidFill>
                  <a:schemeClr val="bg1"/>
                </a:solidFill>
              </a:rPr>
              <a:t>elký diplomatický úspěch – </a:t>
            </a:r>
            <a:r>
              <a:rPr lang="cs-CZ" sz="2000" dirty="0" smtClean="0">
                <a:solidFill>
                  <a:srgbClr val="FFFF00"/>
                </a:solidFill>
              </a:rPr>
              <a:t>povýšení pražského biskupství na arcibiskupství roku 1344</a:t>
            </a:r>
            <a:r>
              <a:rPr lang="cs-CZ" sz="2000" dirty="0" smtClean="0">
                <a:solidFill>
                  <a:schemeClr val="bg1"/>
                </a:solidFill>
              </a:rPr>
              <a:t> je pak už spíše dílem Karla než Jana   </a:t>
            </a:r>
            <a:r>
              <a:rPr lang="cs-CZ" sz="2000" dirty="0" smtClean="0">
                <a:solidFill>
                  <a:srgbClr val="FFFF00"/>
                </a:solidFill>
              </a:rPr>
              <a:t>      </a:t>
            </a:r>
            <a:endParaRPr lang="cs-CZ" sz="2000" dirty="0" smtClean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4769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nzik vit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"/>
            <a:ext cx="9144000" cy="523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411510"/>
            <a:ext cx="9144000" cy="90819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JAN LUCEMBURSKÝ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LÉTA VLÁDY – VZTAH SE SYNEM KARLEM	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1203598"/>
            <a:ext cx="8856984" cy="3939902"/>
          </a:xfrm>
        </p:spPr>
        <p:txBody>
          <a:bodyPr>
            <a:normAutofit/>
          </a:bodyPr>
          <a:lstStyle/>
          <a:p>
            <a:pPr marL="457200" indent="-457200" algn="l">
              <a:buClr>
                <a:schemeClr val="bg1"/>
              </a:buClr>
              <a:buFont typeface="Wingdings" panose="05000000000000000000" pitchFamily="2" charset="2"/>
              <a:buChar char="§"/>
            </a:pPr>
            <a:r>
              <a:rPr lang="cs-CZ" sz="2400" dirty="0" smtClean="0">
                <a:solidFill>
                  <a:schemeClr val="bg1"/>
                </a:solidFill>
              </a:rPr>
              <a:t>Janovu osobnost a složitý vztah otce a syna pak charakterizuje                 i událost </a:t>
            </a:r>
            <a:r>
              <a:rPr lang="cs-CZ" sz="2400" dirty="0" smtClean="0">
                <a:solidFill>
                  <a:srgbClr val="FFFF00"/>
                </a:solidFill>
              </a:rPr>
              <a:t>z bitvy u Kresčaku v roce 1346</a:t>
            </a:r>
            <a:r>
              <a:rPr lang="cs-CZ" sz="2400" dirty="0" smtClean="0">
                <a:solidFill>
                  <a:schemeClr val="bg1"/>
                </a:solidFill>
              </a:rPr>
              <a:t> (jedna z nejznámějších bitev stoleté války mezi Francií a Anglií), v níž </a:t>
            </a:r>
            <a:r>
              <a:rPr lang="cs-CZ" sz="2400" dirty="0" smtClean="0">
                <a:solidFill>
                  <a:srgbClr val="FFFF00"/>
                </a:solidFill>
              </a:rPr>
              <a:t>Jan Lucemburský zahynul</a:t>
            </a:r>
          </a:p>
          <a:p>
            <a:pPr marL="457200" indent="-457200" algn="l">
              <a:buClr>
                <a:schemeClr val="bg1"/>
              </a:buClr>
              <a:buFont typeface="Wingdings" panose="05000000000000000000" pitchFamily="2" charset="2"/>
              <a:buChar char="§"/>
            </a:pPr>
            <a:r>
              <a:rPr lang="cs-CZ" sz="2400" dirty="0">
                <a:solidFill>
                  <a:schemeClr val="bg1"/>
                </a:solidFill>
              </a:rPr>
              <a:t>b</a:t>
            </a:r>
            <a:r>
              <a:rPr lang="cs-CZ" sz="2400" dirty="0" smtClean="0">
                <a:solidFill>
                  <a:schemeClr val="bg1"/>
                </a:solidFill>
              </a:rPr>
              <a:t>itvy se na francouzské straně zúčastnili oba, otec (už osleplý)                 i syn – Jan však ve chvíli, kdy věděl, že bitva je prohraná, </a:t>
            </a:r>
            <a:r>
              <a:rPr lang="cs-CZ" sz="2400" dirty="0" smtClean="0">
                <a:solidFill>
                  <a:srgbClr val="FFFF00"/>
                </a:solidFill>
              </a:rPr>
              <a:t>nechal násilím vyvést zraněného Karla z bojiště, sám se nechal přivázat ke koni a vyrazil slepě </a:t>
            </a:r>
            <a:r>
              <a:rPr lang="cs-CZ" sz="2400" dirty="0" smtClean="0">
                <a:solidFill>
                  <a:srgbClr val="FFFF00"/>
                </a:solidFill>
                <a:sym typeface="Wingdings" panose="05000000000000000000" pitchFamily="2" charset="2"/>
              </a:rPr>
              <a:t> proti nepříteli…</a:t>
            </a:r>
          </a:p>
          <a:p>
            <a:pPr marL="457200" indent="-457200" algn="l">
              <a:buClr>
                <a:schemeClr val="bg1"/>
              </a:buClr>
              <a:buFont typeface="Wingdings" panose="05000000000000000000" pitchFamily="2" charset="2"/>
              <a:buChar char="§"/>
            </a:pPr>
            <a:r>
              <a:rPr lang="cs-CZ" sz="2400" dirty="0" smtClean="0">
                <a:solidFill>
                  <a:schemeClr val="bg1"/>
                </a:solidFill>
                <a:sym typeface="Wingdings" panose="05000000000000000000" pitchFamily="2" charset="2"/>
              </a:rPr>
              <a:t>díky Janovu činu tak zůstal naživu panovník, jehož dnes nazýváme „otec vlasti“… </a:t>
            </a:r>
            <a:endParaRPr lang="cs-CZ" sz="24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5281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nzik vit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"/>
            <a:ext cx="9144000" cy="523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411510"/>
            <a:ext cx="9144000" cy="90819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JAN LUCEMBURSKÝ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LÉTA VLÁDY – VZTAH SE SYNEM KARLEM	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4925679" y="2859782"/>
            <a:ext cx="3888431" cy="214498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rgbClr val="002060"/>
                </a:solidFill>
              </a:rPr>
              <a:t>„No, nemysli si! To není jen tak. Ale </a:t>
            </a:r>
            <a:r>
              <a:rPr lang="cs-CZ" dirty="0" err="1" smtClean="0">
                <a:solidFill>
                  <a:srgbClr val="002060"/>
                </a:solidFill>
              </a:rPr>
              <a:t>vem</a:t>
            </a:r>
            <a:r>
              <a:rPr lang="cs-CZ" dirty="0" smtClean="0">
                <a:solidFill>
                  <a:srgbClr val="002060"/>
                </a:solidFill>
              </a:rPr>
              <a:t> si to! Stejně nejsem pro sedavá zaměstnání! Mě baví rozhrabávat cizí ohně… Železnou rukou!“</a:t>
            </a:r>
          </a:p>
          <a:p>
            <a:endParaRPr lang="cs-CZ" dirty="0">
              <a:solidFill>
                <a:srgbClr val="002060"/>
              </a:solidFill>
            </a:endParaRPr>
          </a:p>
          <a:p>
            <a:r>
              <a:rPr lang="cs-CZ" dirty="0" smtClean="0">
                <a:solidFill>
                  <a:srgbClr val="002060"/>
                </a:solidFill>
              </a:rPr>
              <a:t>(Jan Lucemburský předává vládu synu Karlovi ve filmu Slasti otce vlasti)</a:t>
            </a:r>
            <a:endParaRPr lang="cs-CZ" dirty="0">
              <a:solidFill>
                <a:srgbClr val="002060"/>
              </a:solidFill>
            </a:endParaRPr>
          </a:p>
        </p:txBody>
      </p:sp>
      <p:grpSp>
        <p:nvGrpSpPr>
          <p:cNvPr id="11" name="Skupina 10"/>
          <p:cNvGrpSpPr/>
          <p:nvPr/>
        </p:nvGrpSpPr>
        <p:grpSpPr>
          <a:xfrm>
            <a:off x="436906" y="1656890"/>
            <a:ext cx="3713908" cy="3057475"/>
            <a:chOff x="436906" y="1776117"/>
            <a:chExt cx="3713908" cy="3057475"/>
          </a:xfrm>
        </p:grpSpPr>
        <p:pic>
          <p:nvPicPr>
            <p:cNvPr id="2050" name="Picture 2" descr="http://upload.wikimedia.org/wikipedia/commons/thumb/c/c4/Viktor_Barvitius_Bitva_u_Kres%C4%8Daku.jpg/280px-Viktor_Barvitius_Bitva_u_Kres%C4%8Daku.jpg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544" y="1776117"/>
              <a:ext cx="3683270" cy="27098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Podnadpis 2"/>
            <p:cNvSpPr txBox="1">
              <a:spLocks/>
            </p:cNvSpPr>
            <p:nvPr/>
          </p:nvSpPr>
          <p:spPr>
            <a:xfrm>
              <a:off x="436906" y="4491250"/>
              <a:ext cx="3693079" cy="34234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cs-CZ" sz="18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Viktor Barvatius</a:t>
              </a:r>
              <a:r>
                <a:rPr lang="cs-CZ" sz="18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: Poslední jízda Jana Lucemburského</a:t>
              </a:r>
              <a:endParaRPr lang="cs-CZ" sz="1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5148064" y="1337410"/>
            <a:ext cx="3291633" cy="1181279"/>
            <a:chOff x="5096791" y="1342613"/>
            <a:chExt cx="3291633" cy="1181279"/>
          </a:xfrm>
        </p:grpSpPr>
        <p:pic>
          <p:nvPicPr>
            <p:cNvPr id="6" name="Picture 8" descr="File:Honzik vit.jpg">
              <a:hlinkClick r:id="rId7"/>
            </p:cNvPr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0280" b="11568"/>
            <a:stretch/>
          </p:blipFill>
          <p:spPr bwMode="auto">
            <a:xfrm>
              <a:off x="5096791" y="1342613"/>
              <a:ext cx="1080120" cy="11812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http://upload.wikimedia.org/wikipedia/commons/thumb/1/16/Charles_IV-John_Ocko_votive_picture-fragment.jpg/200px-Charles_IV-John_Ocko_votive_picture-fragment.jpg">
              <a:hlinkClick r:id="rId9"/>
            </p:cNvPr>
            <p:cNvPicPr>
              <a:picLocks noChangeAspect="1" noChangeArrowheads="1"/>
            </p:cNvPicPr>
            <p:nvPr/>
          </p:nvPicPr>
          <p:blipFill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01" r="11553" b="34700"/>
            <a:stretch/>
          </p:blipFill>
          <p:spPr bwMode="auto">
            <a:xfrm>
              <a:off x="7308304" y="1347614"/>
              <a:ext cx="1080120" cy="11762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Podnadpis 2"/>
            <p:cNvSpPr txBox="1">
              <a:spLocks/>
            </p:cNvSpPr>
            <p:nvPr/>
          </p:nvSpPr>
          <p:spPr>
            <a:xfrm>
              <a:off x="6012160" y="1455658"/>
              <a:ext cx="1481566" cy="34234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cs-CZ" sz="48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X</a:t>
              </a:r>
              <a:endParaRPr lang="cs-CZ" sz="4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18328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nzik vit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"/>
            <a:ext cx="9144000" cy="523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123478"/>
            <a:ext cx="9144000" cy="90819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JAN LUCEMBURSKÝ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LÉTA VLÁDY – ÚZEMNÍ EXPANZE	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1203598"/>
            <a:ext cx="8856984" cy="3939902"/>
          </a:xfrm>
        </p:spPr>
        <p:txBody>
          <a:bodyPr>
            <a:normAutofit fontScale="85000" lnSpcReduction="10000"/>
          </a:bodyPr>
          <a:lstStyle/>
          <a:p>
            <a:pPr marL="457200" indent="-457200" algn="l">
              <a:buClr>
                <a:schemeClr val="bg1"/>
              </a:buClr>
              <a:buFont typeface="Wingdings" panose="05000000000000000000" pitchFamily="2" charset="2"/>
              <a:buChar char="§"/>
            </a:pPr>
            <a:r>
              <a:rPr lang="cs-CZ" sz="2000" dirty="0">
                <a:solidFill>
                  <a:schemeClr val="bg1"/>
                </a:solidFill>
              </a:rPr>
              <a:t>j</a:t>
            </a:r>
            <a:r>
              <a:rPr lang="cs-CZ" sz="2000" dirty="0" smtClean="0">
                <a:solidFill>
                  <a:schemeClr val="bg1"/>
                </a:solidFill>
              </a:rPr>
              <a:t>ak již bylo v charakteristice Janovy osobnosti zmíněno, dokázal první Lucemburk na trůnu rozšířit území Českého státu díky </a:t>
            </a:r>
            <a:r>
              <a:rPr lang="cs-CZ" sz="2000" dirty="0" smtClean="0">
                <a:solidFill>
                  <a:srgbClr val="FFFF00"/>
                </a:solidFill>
              </a:rPr>
              <a:t>dobré diplomacii</a:t>
            </a:r>
          </a:p>
          <a:p>
            <a:pPr marL="914400" lvl="1" indent="-457200" algn="l"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000" dirty="0">
                <a:solidFill>
                  <a:schemeClr val="bg1"/>
                </a:solidFill>
              </a:rPr>
              <a:t>u</a:t>
            </a:r>
            <a:r>
              <a:rPr lang="cs-CZ" sz="2000" dirty="0" smtClean="0">
                <a:solidFill>
                  <a:schemeClr val="bg1"/>
                </a:solidFill>
              </a:rPr>
              <a:t>držoval nadstandartní styky s papežem i s francouzským královským dvorem</a:t>
            </a:r>
          </a:p>
          <a:p>
            <a:pPr marL="914400" lvl="1" indent="-457200" algn="l"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000" dirty="0">
                <a:solidFill>
                  <a:schemeClr val="bg1"/>
                </a:solidFill>
              </a:rPr>
              <a:t>n</a:t>
            </a:r>
            <a:r>
              <a:rPr lang="cs-CZ" sz="2000" dirty="0" smtClean="0">
                <a:solidFill>
                  <a:schemeClr val="bg1"/>
                </a:solidFill>
              </a:rPr>
              <a:t>emálo území získal díky dobré sňatkové politice</a:t>
            </a:r>
          </a:p>
          <a:p>
            <a:pPr marL="914400" lvl="1" indent="-457200" algn="l"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000" dirty="0" smtClean="0">
                <a:solidFill>
                  <a:schemeClr val="bg1"/>
                </a:solidFill>
              </a:rPr>
              <a:t>další územní zisky pak tvořily odměny za Janovu pomoc evropským panovníkům na bitevním poli</a:t>
            </a:r>
          </a:p>
          <a:p>
            <a:pPr marL="457200" indent="-457200" algn="l">
              <a:buClr>
                <a:schemeClr val="bg1"/>
              </a:buClr>
              <a:buFont typeface="Wingdings" panose="05000000000000000000" pitchFamily="2" charset="2"/>
              <a:buChar char="§"/>
            </a:pPr>
            <a:r>
              <a:rPr lang="cs-CZ" sz="2000" dirty="0" smtClean="0">
                <a:solidFill>
                  <a:schemeClr val="bg1"/>
                </a:solidFill>
              </a:rPr>
              <a:t>těmito způsoby Jan Lucemburský postupně rozšířil území českého království o oblast </a:t>
            </a:r>
            <a:r>
              <a:rPr lang="cs-CZ" sz="2000" dirty="0" smtClean="0">
                <a:solidFill>
                  <a:srgbClr val="FFFF00"/>
                </a:solidFill>
              </a:rPr>
              <a:t>Chebska, Horní Lužice a Slezska s Vratislaví (Wroclaw)</a:t>
            </a:r>
          </a:p>
          <a:p>
            <a:pPr marL="457200" indent="-457200" algn="l">
              <a:buClr>
                <a:schemeClr val="bg1"/>
              </a:buClr>
              <a:buFont typeface="Wingdings" panose="05000000000000000000" pitchFamily="2" charset="2"/>
              <a:buChar char="§"/>
            </a:pPr>
            <a:r>
              <a:rPr lang="cs-CZ" sz="2000" dirty="0">
                <a:solidFill>
                  <a:schemeClr val="bg1"/>
                </a:solidFill>
              </a:rPr>
              <a:t>m</a:t>
            </a:r>
            <a:r>
              <a:rPr lang="cs-CZ" sz="2000" dirty="0" smtClean="0">
                <a:solidFill>
                  <a:schemeClr val="bg1"/>
                </a:solidFill>
              </a:rPr>
              <a:t>ocné državy získal Jan Lucemburský od papeže v </a:t>
            </a:r>
            <a:r>
              <a:rPr lang="cs-CZ" sz="2000" dirty="0" smtClean="0">
                <a:solidFill>
                  <a:srgbClr val="FFFF00"/>
                </a:solidFill>
              </a:rPr>
              <a:t>severní </a:t>
            </a:r>
            <a:r>
              <a:rPr lang="cs-CZ" sz="2000" dirty="0">
                <a:solidFill>
                  <a:srgbClr val="FFFF00"/>
                </a:solidFill>
              </a:rPr>
              <a:t>I</a:t>
            </a:r>
            <a:r>
              <a:rPr lang="cs-CZ" sz="2000" dirty="0" smtClean="0">
                <a:solidFill>
                  <a:srgbClr val="FFFF00"/>
                </a:solidFill>
              </a:rPr>
              <a:t>tálii </a:t>
            </a:r>
            <a:r>
              <a:rPr lang="cs-CZ" sz="2000" dirty="0" smtClean="0">
                <a:solidFill>
                  <a:schemeClr val="bg1"/>
                </a:solidFill>
              </a:rPr>
              <a:t>(</a:t>
            </a:r>
            <a:r>
              <a:rPr lang="cs-CZ" sz="2000" dirty="0">
                <a:solidFill>
                  <a:schemeClr val="bg1"/>
                </a:solidFill>
              </a:rPr>
              <a:t>M</a:t>
            </a:r>
            <a:r>
              <a:rPr lang="cs-CZ" sz="2000" dirty="0" smtClean="0">
                <a:solidFill>
                  <a:schemeClr val="bg1"/>
                </a:solidFill>
              </a:rPr>
              <a:t>ilán, </a:t>
            </a:r>
            <a:r>
              <a:rPr lang="cs-CZ" sz="2000" dirty="0">
                <a:solidFill>
                  <a:schemeClr val="bg1"/>
                </a:solidFill>
              </a:rPr>
              <a:t>B</a:t>
            </a:r>
            <a:r>
              <a:rPr lang="cs-CZ" sz="2000" dirty="0" smtClean="0">
                <a:solidFill>
                  <a:schemeClr val="bg1"/>
                </a:solidFill>
              </a:rPr>
              <a:t>rescia atd.) </a:t>
            </a:r>
          </a:p>
          <a:p>
            <a:pPr marL="457200" indent="-457200" algn="l">
              <a:buClr>
                <a:schemeClr val="bg1"/>
              </a:buClr>
              <a:buFont typeface="Wingdings" panose="05000000000000000000" pitchFamily="2" charset="2"/>
              <a:buChar char="§"/>
            </a:pPr>
            <a:r>
              <a:rPr lang="cs-CZ" sz="2000" dirty="0">
                <a:solidFill>
                  <a:schemeClr val="bg1"/>
                </a:solidFill>
              </a:rPr>
              <a:t>j</a:t>
            </a:r>
            <a:r>
              <a:rPr lang="cs-CZ" sz="2000" dirty="0" smtClean="0">
                <a:solidFill>
                  <a:schemeClr val="bg1"/>
                </a:solidFill>
              </a:rPr>
              <a:t>ako následník Přemyslovců, činil si Jan Lucemburský rovněž </a:t>
            </a:r>
            <a:r>
              <a:rPr lang="cs-CZ" sz="2000" dirty="0" smtClean="0">
                <a:solidFill>
                  <a:srgbClr val="FFFF00"/>
                </a:solidFill>
              </a:rPr>
              <a:t>nároky na polský trůn - </a:t>
            </a:r>
            <a:r>
              <a:rPr lang="cs-CZ" sz="2000" dirty="0" smtClean="0">
                <a:solidFill>
                  <a:schemeClr val="bg1"/>
                </a:solidFill>
              </a:rPr>
              <a:t>když se jich roku 1335 v tzv. Trenčínské smlouvě vzdal (ve prospěch Kazimíra III. z rodu Piastovců), učinil tak za vysoké finanční odstupné a nemalé územní zisky (Slezsko)</a:t>
            </a:r>
          </a:p>
          <a:p>
            <a:pPr marL="457200" indent="-457200" algn="l">
              <a:buClr>
                <a:schemeClr val="bg1"/>
              </a:buClr>
              <a:buFont typeface="Wingdings" panose="05000000000000000000" pitchFamily="2" charset="2"/>
              <a:buChar char="§"/>
            </a:pPr>
            <a:r>
              <a:rPr lang="cs-CZ" sz="2000" dirty="0" smtClean="0">
                <a:solidFill>
                  <a:schemeClr val="bg1"/>
                </a:solidFill>
              </a:rPr>
              <a:t>pro svého syna Karla pak připravil korunovaci králem Svaté říše římské, měsíc po ní však ve zmiňované bitvě u Kresčaku zemřel…  </a:t>
            </a:r>
          </a:p>
        </p:txBody>
      </p:sp>
    </p:spTree>
    <p:extLst>
      <p:ext uri="{BB962C8B-B14F-4D97-AF65-F5344CB8AC3E}">
        <p14:creationId xmlns:p14="http://schemas.microsoft.com/office/powerpoint/2010/main" val="3138427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nzik vit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"/>
            <a:ext cx="9144000" cy="523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123478"/>
            <a:ext cx="9144000" cy="90819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JAN LUCEMBURSKÝ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LÉTA VLÁDY – ÚZEMNÍ EXPANZE	</a:t>
            </a:r>
            <a:endParaRPr lang="cs-CZ" dirty="0">
              <a:solidFill>
                <a:srgbClr val="002060"/>
              </a:solidFill>
            </a:endParaRPr>
          </a:p>
        </p:txBody>
      </p:sp>
      <p:grpSp>
        <p:nvGrpSpPr>
          <p:cNvPr id="7" name="Skupina 6"/>
          <p:cNvGrpSpPr/>
          <p:nvPr/>
        </p:nvGrpSpPr>
        <p:grpSpPr>
          <a:xfrm>
            <a:off x="827584" y="1148510"/>
            <a:ext cx="4608512" cy="3932342"/>
            <a:chOff x="827584" y="1148510"/>
            <a:chExt cx="4608512" cy="3932342"/>
          </a:xfrm>
        </p:grpSpPr>
        <p:pic>
          <p:nvPicPr>
            <p:cNvPr id="4098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25000" contrast="-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103"/>
            <a:stretch/>
          </p:blipFill>
          <p:spPr bwMode="auto">
            <a:xfrm>
              <a:off x="827584" y="1148510"/>
              <a:ext cx="4608512" cy="3932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Ovál 4"/>
            <p:cNvSpPr/>
            <p:nvPr/>
          </p:nvSpPr>
          <p:spPr>
            <a:xfrm>
              <a:off x="2483768" y="2618606"/>
              <a:ext cx="720080" cy="72008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Ovál 8"/>
            <p:cNvSpPr/>
            <p:nvPr/>
          </p:nvSpPr>
          <p:spPr>
            <a:xfrm>
              <a:off x="1619672" y="3291830"/>
              <a:ext cx="504056" cy="504056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Ovál 5"/>
            <p:cNvSpPr/>
            <p:nvPr/>
          </p:nvSpPr>
          <p:spPr>
            <a:xfrm rot="2444768">
              <a:off x="2467606" y="2706641"/>
              <a:ext cx="2666528" cy="72008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1" name="Podnadpis 2"/>
          <p:cNvSpPr txBox="1">
            <a:spLocks/>
          </p:cNvSpPr>
          <p:nvPr/>
        </p:nvSpPr>
        <p:spPr>
          <a:xfrm>
            <a:off x="5673762" y="3624715"/>
            <a:ext cx="3491880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1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</a:t>
            </a:r>
            <a:r>
              <a:rPr lang="cs-CZ" sz="1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zemní zisky českého státu v době Lucemburské jsou zachyceny zelenou barvou, červenými kruhy či oválem jsou pak znázorně</a:t>
            </a:r>
            <a:r>
              <a:rPr lang="cs-CZ" sz="1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ny zisky Jana Lucemburského</a:t>
            </a:r>
            <a:endParaRPr lang="cs-CZ" sz="1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05317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nzik vit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"/>
            <a:ext cx="9144000" cy="523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123478"/>
            <a:ext cx="9144000" cy="90819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JAN LUCEMBURSKÝ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ZÁVĚR</a:t>
            </a:r>
            <a:r>
              <a:rPr lang="cs-CZ" dirty="0" smtClean="0">
                <a:solidFill>
                  <a:srgbClr val="002060"/>
                </a:solidFill>
              </a:rPr>
              <a:t>	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1203598"/>
            <a:ext cx="8856984" cy="3939902"/>
          </a:xfrm>
        </p:spPr>
        <p:txBody>
          <a:bodyPr>
            <a:normAutofit/>
          </a:bodyPr>
          <a:lstStyle/>
          <a:p>
            <a:pPr marL="457200" indent="-457200" algn="l">
              <a:buClr>
                <a:schemeClr val="bg1"/>
              </a:buClr>
              <a:buFont typeface="Wingdings" panose="05000000000000000000" pitchFamily="2" charset="2"/>
              <a:buChar char="§"/>
            </a:pPr>
            <a:r>
              <a:rPr lang="cs-CZ" sz="1800" dirty="0" smtClean="0">
                <a:solidFill>
                  <a:schemeClr val="bg1"/>
                </a:solidFill>
              </a:rPr>
              <a:t>třebaže období vlády Jana Lucemburského bývá zastíněno následnou vládou jeho syna Karla, podařilo se mu nejen rozšířit území českého království, ale i vrátit titulu českého krále lesk doby přemyslovské</a:t>
            </a:r>
          </a:p>
          <a:p>
            <a:pPr marL="457200" indent="-457200" algn="l">
              <a:buClr>
                <a:schemeClr val="bg1"/>
              </a:buClr>
              <a:buFont typeface="Wingdings" panose="05000000000000000000" pitchFamily="2" charset="2"/>
              <a:buChar char="§"/>
            </a:pPr>
            <a:r>
              <a:rPr lang="cs-CZ" sz="1800" dirty="0">
                <a:solidFill>
                  <a:schemeClr val="bg1"/>
                </a:solidFill>
              </a:rPr>
              <a:t>p</a:t>
            </a:r>
            <a:r>
              <a:rPr lang="cs-CZ" sz="1800" dirty="0" smtClean="0">
                <a:solidFill>
                  <a:schemeClr val="bg1"/>
                </a:solidFill>
              </a:rPr>
              <a:t>řes několikrát zmíněný rozporuplný vztah se synem mu dokázal připravit výbornou pozici pro samostatný nástup na trůn</a:t>
            </a:r>
          </a:p>
          <a:p>
            <a:pPr marL="457200" indent="-457200" algn="l">
              <a:buClr>
                <a:schemeClr val="bg1"/>
              </a:buClr>
              <a:buFont typeface="Wingdings" panose="05000000000000000000" pitchFamily="2" charset="2"/>
              <a:buChar char="§"/>
            </a:pPr>
            <a:r>
              <a:rPr lang="cs-CZ" sz="1800" dirty="0" smtClean="0">
                <a:solidFill>
                  <a:schemeClr val="bg1"/>
                </a:solidFill>
              </a:rPr>
              <a:t>přestože se Janovy ostatky v 80. letech 20. století nakrátko dostaly za vědeckým účelem do Čech, „cizinec“ je nakonec pohřben „u sebe doma“ </a:t>
            </a:r>
            <a:r>
              <a:rPr lang="cs-CZ" sz="1800" dirty="0" smtClean="0">
                <a:solidFill>
                  <a:schemeClr val="bg1"/>
                </a:solidFill>
                <a:sym typeface="Wingdings" panose="05000000000000000000" pitchFamily="2" charset="2"/>
              </a:rPr>
              <a:t> </a:t>
            </a:r>
            <a:r>
              <a:rPr lang="cs-CZ" sz="1800" dirty="0" smtClean="0">
                <a:solidFill>
                  <a:schemeClr val="bg1"/>
                </a:solidFill>
              </a:rPr>
              <a:t>- v katedrále Panny Marie v Lucemburku…       </a:t>
            </a:r>
          </a:p>
        </p:txBody>
      </p:sp>
      <p:pic>
        <p:nvPicPr>
          <p:cNvPr id="5122" name="Picture 2" descr="File:Honzikovatumba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404427"/>
            <a:ext cx="2520280" cy="168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odnadpis 2"/>
          <p:cNvSpPr txBox="1">
            <a:spLocks/>
          </p:cNvSpPr>
          <p:nvPr/>
        </p:nvSpPr>
        <p:spPr>
          <a:xfrm>
            <a:off x="5796136" y="4687137"/>
            <a:ext cx="2880320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cs-CZ" sz="1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robka Jana Lucemburského</a:t>
            </a:r>
            <a:endParaRPr lang="cs-CZ" sz="1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11098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nzik vit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"/>
            <a:ext cx="9144000" cy="523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267494"/>
            <a:ext cx="9144000" cy="90819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JAN LUCEMBURSKÝ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	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051720" y="2499742"/>
            <a:ext cx="5760640" cy="432048"/>
          </a:xfrm>
        </p:spPr>
        <p:txBody>
          <a:bodyPr>
            <a:noAutofit/>
          </a:bodyPr>
          <a:lstStyle/>
          <a:p>
            <a:pPr algn="l">
              <a:buClr>
                <a:schemeClr val="bg1"/>
              </a:buClr>
            </a:pPr>
            <a:r>
              <a:rPr lang="cs-CZ" sz="4400" dirty="0" smtClean="0">
                <a:solidFill>
                  <a:schemeClr val="bg1"/>
                </a:solidFill>
              </a:rPr>
              <a:t>DĚKUJI ZA POZORNOST.</a:t>
            </a:r>
          </a:p>
        </p:txBody>
      </p:sp>
    </p:spTree>
    <p:extLst>
      <p:ext uri="{BB962C8B-B14F-4D97-AF65-F5344CB8AC3E}">
        <p14:creationId xmlns:p14="http://schemas.microsoft.com/office/powerpoint/2010/main" val="1224976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nzik vit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"/>
            <a:ext cx="9144000" cy="523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23478"/>
            <a:ext cx="7772400" cy="90819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JAN LUCEMBURSKÝ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ZDROJE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203598"/>
            <a:ext cx="9144000" cy="3816424"/>
          </a:xfrm>
        </p:spPr>
        <p:txBody>
          <a:bodyPr>
            <a:normAutofit/>
          </a:bodyPr>
          <a:lstStyle/>
          <a:p>
            <a:pPr algn="l"/>
            <a:r>
              <a:rPr lang="cs-CZ" sz="1100" dirty="0" smtClean="0">
                <a:solidFill>
                  <a:schemeClr val="bg1"/>
                </a:solidFill>
              </a:rPr>
              <a:t>ČORNEJ P.;ČORNEJOVÁ I.; PARKAN F.; KUDRYS M.. </a:t>
            </a:r>
            <a:r>
              <a:rPr lang="cs-CZ" sz="1100" i="1" dirty="0" smtClean="0">
                <a:solidFill>
                  <a:schemeClr val="bg1"/>
                </a:solidFill>
              </a:rPr>
              <a:t>Dějepis pro střední odborné školy</a:t>
            </a:r>
            <a:r>
              <a:rPr lang="cs-CZ" sz="1100" dirty="0" smtClean="0">
                <a:solidFill>
                  <a:schemeClr val="bg1"/>
                </a:solidFill>
              </a:rPr>
              <a:t>. Praha: SPN, 2010, ISBN 978-80-7275-382-8</a:t>
            </a:r>
          </a:p>
          <a:p>
            <a:pPr algn="l"/>
            <a:r>
              <a:rPr lang="cs-CZ" sz="1100" dirty="0" smtClean="0">
                <a:solidFill>
                  <a:schemeClr val="bg1"/>
                </a:solidFill>
              </a:rPr>
              <a:t>KOLEKTIV AUTORŮ. </a:t>
            </a:r>
            <a:r>
              <a:rPr lang="cs-CZ" sz="1100" i="1" dirty="0" smtClean="0">
                <a:solidFill>
                  <a:schemeClr val="bg1"/>
                </a:solidFill>
              </a:rPr>
              <a:t>Dějiny zemí Koruny české</a:t>
            </a:r>
            <a:r>
              <a:rPr lang="cs-CZ" sz="1100" dirty="0" smtClean="0">
                <a:solidFill>
                  <a:schemeClr val="bg1"/>
                </a:solidFill>
              </a:rPr>
              <a:t>. Praha: Paseka, 1992, ISBN 80-85192-29-2</a:t>
            </a:r>
          </a:p>
          <a:p>
            <a:pPr algn="l"/>
            <a:r>
              <a:rPr lang="nl-NL" sz="1100" dirty="0" smtClean="0">
                <a:solidFill>
                  <a:schemeClr val="bg1"/>
                </a:solidFill>
                <a:effectLst/>
              </a:rPr>
              <a:t>AUTOR </a:t>
            </a:r>
            <a:r>
              <a:rPr lang="nl-NL" sz="1100" dirty="0" smtClean="0">
                <a:solidFill>
                  <a:schemeClr val="bg1"/>
                </a:solidFill>
                <a:effectLst/>
              </a:rPr>
              <a:t>NEUVDEN. </a:t>
            </a:r>
            <a:r>
              <a:rPr lang="nl-NL" sz="1100" i="1" dirty="0" smtClean="0">
                <a:solidFill>
                  <a:schemeClr val="bg1"/>
                </a:solidFill>
                <a:effectLst/>
              </a:rPr>
              <a:t>Jan Lucemburský</a:t>
            </a:r>
            <a:r>
              <a:rPr lang="nl-NL" sz="1100" dirty="0" smtClean="0">
                <a:solidFill>
                  <a:schemeClr val="bg1"/>
                </a:solidFill>
                <a:effectLst/>
              </a:rPr>
              <a:t> [online]. [cit. </a:t>
            </a:r>
            <a:r>
              <a:rPr lang="cs-CZ" sz="1100" dirty="0" smtClean="0">
                <a:solidFill>
                  <a:schemeClr val="bg1"/>
                </a:solidFill>
                <a:effectLst/>
              </a:rPr>
              <a:t>21</a:t>
            </a:r>
            <a:r>
              <a:rPr lang="nl-NL" sz="1100" dirty="0" smtClean="0">
                <a:solidFill>
                  <a:schemeClr val="bg1"/>
                </a:solidFill>
                <a:effectLst/>
              </a:rPr>
              <a:t>.</a:t>
            </a:r>
            <a:r>
              <a:rPr lang="cs-CZ" sz="1100" dirty="0" smtClean="0">
                <a:solidFill>
                  <a:schemeClr val="bg1"/>
                </a:solidFill>
                <a:effectLst/>
              </a:rPr>
              <a:t>12</a:t>
            </a:r>
            <a:r>
              <a:rPr lang="nl-NL" sz="1100" dirty="0" smtClean="0">
                <a:solidFill>
                  <a:schemeClr val="bg1"/>
                </a:solidFill>
                <a:effectLst/>
              </a:rPr>
              <a:t>.201</a:t>
            </a:r>
            <a:r>
              <a:rPr lang="cs-CZ" sz="1100" dirty="0">
                <a:solidFill>
                  <a:schemeClr val="bg1"/>
                </a:solidFill>
              </a:rPr>
              <a:t>2</a:t>
            </a:r>
            <a:r>
              <a:rPr lang="nl-NL" sz="1100" dirty="0" smtClean="0">
                <a:solidFill>
                  <a:schemeClr val="bg1"/>
                </a:solidFill>
                <a:effectLst/>
              </a:rPr>
              <a:t>]. Dostupný na WWW: http://cs.wikipedia.org/wiki/Jan_Lucembursk%C3%BD</a:t>
            </a:r>
            <a:endParaRPr lang="cs-CZ" sz="1100" dirty="0" smtClean="0">
              <a:solidFill>
                <a:schemeClr val="bg1"/>
              </a:solidFill>
              <a:effectLst/>
            </a:endParaRPr>
          </a:p>
          <a:p>
            <a:pPr algn="l"/>
            <a:r>
              <a:rPr lang="en-US" sz="1100" dirty="0" smtClean="0">
                <a:solidFill>
                  <a:schemeClr val="bg1"/>
                </a:solidFill>
              </a:rPr>
              <a:t>UNKNOWN. </a:t>
            </a:r>
            <a:r>
              <a:rPr lang="en-US" sz="1100" i="1" dirty="0" smtClean="0">
                <a:solidFill>
                  <a:schemeClr val="bg1"/>
                </a:solidFill>
              </a:rPr>
              <a:t>Wikimedia Commons</a:t>
            </a:r>
            <a:r>
              <a:rPr lang="en-US" sz="1100" dirty="0" smtClean="0">
                <a:solidFill>
                  <a:schemeClr val="bg1"/>
                </a:solidFill>
              </a:rPr>
              <a:t> [online]. [cit. </a:t>
            </a:r>
            <a:r>
              <a:rPr lang="cs-CZ" sz="1100" dirty="0" smtClean="0">
                <a:solidFill>
                  <a:schemeClr val="bg1"/>
                </a:solidFill>
              </a:rPr>
              <a:t>21</a:t>
            </a:r>
            <a:r>
              <a:rPr lang="en-US" sz="1100" dirty="0" smtClean="0">
                <a:solidFill>
                  <a:schemeClr val="bg1"/>
                </a:solidFill>
              </a:rPr>
              <a:t>.</a:t>
            </a:r>
            <a:r>
              <a:rPr lang="cs-CZ" sz="1100" dirty="0" smtClean="0">
                <a:solidFill>
                  <a:schemeClr val="bg1"/>
                </a:solidFill>
              </a:rPr>
              <a:t>12</a:t>
            </a:r>
            <a:r>
              <a:rPr lang="en-US" sz="1100" dirty="0" smtClean="0">
                <a:solidFill>
                  <a:schemeClr val="bg1"/>
                </a:solidFill>
              </a:rPr>
              <a:t>.201</a:t>
            </a:r>
            <a:r>
              <a:rPr lang="cs-CZ" sz="1100" dirty="0" smtClean="0">
                <a:solidFill>
                  <a:schemeClr val="bg1"/>
                </a:solidFill>
              </a:rPr>
              <a:t>2</a:t>
            </a:r>
            <a:r>
              <a:rPr lang="en-US" sz="1100" dirty="0" smtClean="0">
                <a:solidFill>
                  <a:schemeClr val="bg1"/>
                </a:solidFill>
              </a:rPr>
              <a:t>]. </a:t>
            </a:r>
            <a:r>
              <a:rPr lang="en-US" sz="1100" dirty="0" err="1" smtClean="0">
                <a:solidFill>
                  <a:schemeClr val="bg1"/>
                </a:solidFill>
              </a:rPr>
              <a:t>Dostupný</a:t>
            </a:r>
            <a:r>
              <a:rPr lang="en-US" sz="1100" dirty="0" smtClean="0">
                <a:solidFill>
                  <a:schemeClr val="bg1"/>
                </a:solidFill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</a:rPr>
              <a:t>na</a:t>
            </a:r>
            <a:r>
              <a:rPr lang="en-US" sz="1100" dirty="0" smtClean="0">
                <a:solidFill>
                  <a:schemeClr val="bg1"/>
                </a:solidFill>
              </a:rPr>
              <a:t> WWW: http://commons.wikimedia.org/wiki/File:Jo%C5%A1t_Lucembursk%C3%BD.jpg</a:t>
            </a:r>
            <a:endParaRPr lang="cs-CZ" sz="1100" dirty="0" smtClean="0">
              <a:solidFill>
                <a:schemeClr val="bg1"/>
              </a:solidFill>
            </a:endParaRPr>
          </a:p>
          <a:p>
            <a:pPr algn="l"/>
            <a:r>
              <a:rPr lang="cs-CZ" sz="1100" dirty="0" smtClean="0">
                <a:solidFill>
                  <a:schemeClr val="bg1"/>
                </a:solidFill>
                <a:effectLst/>
              </a:rPr>
              <a:t>ANONYMOUS. </a:t>
            </a:r>
            <a:r>
              <a:rPr lang="cs-CZ" sz="1100" i="1" dirty="0" err="1" smtClean="0">
                <a:solidFill>
                  <a:schemeClr val="bg1"/>
                </a:solidFill>
                <a:effectLst/>
              </a:rPr>
              <a:t>Wikimedia</a:t>
            </a:r>
            <a:r>
              <a:rPr lang="cs-CZ" sz="1100" i="1" dirty="0" smtClean="0">
                <a:solidFill>
                  <a:schemeClr val="bg1"/>
                </a:solidFill>
                <a:effectLst/>
              </a:rPr>
              <a:t> </a:t>
            </a:r>
            <a:r>
              <a:rPr lang="cs-CZ" sz="1100" i="1" dirty="0" err="1" smtClean="0">
                <a:solidFill>
                  <a:schemeClr val="bg1"/>
                </a:solidFill>
                <a:effectLst/>
              </a:rPr>
              <a:t>Commons</a:t>
            </a:r>
            <a:r>
              <a:rPr lang="cs-CZ" sz="1100" dirty="0" smtClean="0">
                <a:solidFill>
                  <a:schemeClr val="bg1"/>
                </a:solidFill>
                <a:effectLst/>
              </a:rPr>
              <a:t> [online]. [cit. 21.12.2012]. Dostupný na WWW: http://commons.wikimedia.org/wiki/File:Honzik_hlava.jpg </a:t>
            </a:r>
            <a:endParaRPr lang="cs-CZ" sz="1100" dirty="0" smtClean="0">
              <a:solidFill>
                <a:schemeClr val="bg1"/>
              </a:solidFill>
              <a:effectLst/>
            </a:endParaRPr>
          </a:p>
          <a:p>
            <a:pPr algn="l"/>
            <a:r>
              <a:rPr lang="cs-CZ" sz="1100" dirty="0">
                <a:solidFill>
                  <a:schemeClr val="bg1"/>
                </a:solidFill>
              </a:rPr>
              <a:t>PARLÉŘOVA HUŤ. </a:t>
            </a:r>
            <a:r>
              <a:rPr lang="cs-CZ" sz="1100" i="1" dirty="0" err="1">
                <a:solidFill>
                  <a:schemeClr val="bg1"/>
                </a:solidFill>
              </a:rPr>
              <a:t>Wikimedia</a:t>
            </a:r>
            <a:r>
              <a:rPr lang="cs-CZ" sz="1100" i="1" dirty="0">
                <a:solidFill>
                  <a:schemeClr val="bg1"/>
                </a:solidFill>
              </a:rPr>
              <a:t> </a:t>
            </a:r>
            <a:r>
              <a:rPr lang="cs-CZ" sz="1100" i="1" dirty="0" err="1">
                <a:solidFill>
                  <a:schemeClr val="bg1"/>
                </a:solidFill>
              </a:rPr>
              <a:t>Commons</a:t>
            </a:r>
            <a:r>
              <a:rPr lang="cs-CZ" sz="1100" dirty="0">
                <a:solidFill>
                  <a:schemeClr val="bg1"/>
                </a:solidFill>
              </a:rPr>
              <a:t> [online]. [cit. </a:t>
            </a:r>
            <a:r>
              <a:rPr lang="cs-CZ" sz="1100" dirty="0" smtClean="0">
                <a:solidFill>
                  <a:schemeClr val="bg1"/>
                </a:solidFill>
              </a:rPr>
              <a:t>21.12.2012]. </a:t>
            </a:r>
            <a:r>
              <a:rPr lang="cs-CZ" sz="1100" dirty="0">
                <a:solidFill>
                  <a:schemeClr val="bg1"/>
                </a:solidFill>
              </a:rPr>
              <a:t>Dostupný na WWW: http://</a:t>
            </a:r>
            <a:r>
              <a:rPr lang="cs-CZ" sz="1100" dirty="0" smtClean="0">
                <a:solidFill>
                  <a:schemeClr val="bg1"/>
                </a:solidFill>
              </a:rPr>
              <a:t>commons.wikimedia.org/wiki/File:JanJindra.jpg</a:t>
            </a:r>
          </a:p>
          <a:p>
            <a:pPr algn="l"/>
            <a:r>
              <a:rPr lang="pt-BR" sz="1100" dirty="0">
                <a:solidFill>
                  <a:schemeClr val="bg1"/>
                </a:solidFill>
              </a:rPr>
              <a:t>MISTR T</a:t>
            </a:r>
            <a:r>
              <a:rPr lang="cs-CZ" sz="1100" dirty="0">
                <a:solidFill>
                  <a:schemeClr val="bg1"/>
                </a:solidFill>
              </a:rPr>
              <a:t>H</a:t>
            </a:r>
            <a:r>
              <a:rPr lang="pt-BR" sz="1100" dirty="0">
                <a:solidFill>
                  <a:schemeClr val="bg1"/>
                </a:solidFill>
              </a:rPr>
              <a:t>EODORIK. </a:t>
            </a:r>
            <a:r>
              <a:rPr lang="pt-BR" sz="1100" i="1" dirty="0">
                <a:solidFill>
                  <a:schemeClr val="bg1"/>
                </a:solidFill>
              </a:rPr>
              <a:t>Wikimedia Commons</a:t>
            </a:r>
            <a:r>
              <a:rPr lang="pt-BR" sz="1100" dirty="0">
                <a:solidFill>
                  <a:schemeClr val="bg1"/>
                </a:solidFill>
              </a:rPr>
              <a:t> [online]. [cit. </a:t>
            </a:r>
            <a:r>
              <a:rPr lang="cs-CZ" sz="1100" dirty="0" smtClean="0">
                <a:solidFill>
                  <a:schemeClr val="bg1"/>
                </a:solidFill>
              </a:rPr>
              <a:t>21</a:t>
            </a:r>
            <a:r>
              <a:rPr lang="pt-BR" sz="1100" dirty="0" smtClean="0">
                <a:solidFill>
                  <a:schemeClr val="bg1"/>
                </a:solidFill>
              </a:rPr>
              <a:t>.</a:t>
            </a:r>
            <a:r>
              <a:rPr lang="cs-CZ" sz="1100" dirty="0" smtClean="0">
                <a:solidFill>
                  <a:schemeClr val="bg1"/>
                </a:solidFill>
              </a:rPr>
              <a:t>12</a:t>
            </a:r>
            <a:r>
              <a:rPr lang="pt-BR" sz="1100" dirty="0" smtClean="0">
                <a:solidFill>
                  <a:schemeClr val="bg1"/>
                </a:solidFill>
              </a:rPr>
              <a:t>.201</a:t>
            </a:r>
            <a:r>
              <a:rPr lang="cs-CZ" sz="1100" dirty="0" smtClean="0">
                <a:solidFill>
                  <a:schemeClr val="bg1"/>
                </a:solidFill>
              </a:rPr>
              <a:t>2</a:t>
            </a:r>
            <a:r>
              <a:rPr lang="pt-BR" sz="1100" dirty="0" smtClean="0">
                <a:solidFill>
                  <a:schemeClr val="bg1"/>
                </a:solidFill>
              </a:rPr>
              <a:t>]. </a:t>
            </a:r>
            <a:r>
              <a:rPr lang="pt-BR" sz="1100" dirty="0">
                <a:solidFill>
                  <a:schemeClr val="bg1"/>
                </a:solidFill>
              </a:rPr>
              <a:t>Dostupný na WWW: http://</a:t>
            </a:r>
            <a:r>
              <a:rPr lang="pt-BR" sz="1100" dirty="0" smtClean="0">
                <a:solidFill>
                  <a:schemeClr val="bg1"/>
                </a:solidFill>
              </a:rPr>
              <a:t>commons.wikimedia.org/wiki/File:Charles_IV-John_Ocko_votive_picture-fragment.jpg</a:t>
            </a:r>
            <a:endParaRPr lang="cs-CZ" sz="1100" dirty="0" smtClean="0">
              <a:solidFill>
                <a:schemeClr val="bg1"/>
              </a:solidFill>
            </a:endParaRPr>
          </a:p>
          <a:p>
            <a:pPr algn="l"/>
            <a:r>
              <a:rPr lang="cs-CZ" sz="1100" dirty="0">
                <a:solidFill>
                  <a:schemeClr val="bg1"/>
                </a:solidFill>
              </a:rPr>
              <a:t>ACOMA. </a:t>
            </a:r>
            <a:r>
              <a:rPr lang="cs-CZ" sz="1100" i="1" dirty="0" err="1">
                <a:solidFill>
                  <a:schemeClr val="bg1"/>
                </a:solidFill>
              </a:rPr>
              <a:t>Wikimedia</a:t>
            </a:r>
            <a:r>
              <a:rPr lang="cs-CZ" sz="1100" i="1" dirty="0">
                <a:solidFill>
                  <a:schemeClr val="bg1"/>
                </a:solidFill>
              </a:rPr>
              <a:t> </a:t>
            </a:r>
            <a:r>
              <a:rPr lang="cs-CZ" sz="1100" i="1" dirty="0" err="1">
                <a:solidFill>
                  <a:schemeClr val="bg1"/>
                </a:solidFill>
              </a:rPr>
              <a:t>Commons</a:t>
            </a:r>
            <a:r>
              <a:rPr lang="cs-CZ" sz="1100" dirty="0">
                <a:solidFill>
                  <a:schemeClr val="bg1"/>
                </a:solidFill>
              </a:rPr>
              <a:t> [online]. [cit. </a:t>
            </a:r>
            <a:r>
              <a:rPr lang="cs-CZ" sz="1100" dirty="0" smtClean="0">
                <a:solidFill>
                  <a:schemeClr val="bg1"/>
                </a:solidFill>
              </a:rPr>
              <a:t>21.12.2012]. </a:t>
            </a:r>
            <a:r>
              <a:rPr lang="cs-CZ" sz="1100" dirty="0">
                <a:solidFill>
                  <a:schemeClr val="bg1"/>
                </a:solidFill>
              </a:rPr>
              <a:t>Dostupný na WWW: http://commons.wikimedia.org/wiki/File:Eliska_Vit.jpg </a:t>
            </a:r>
            <a:endParaRPr lang="cs-CZ" sz="1100" dirty="0" smtClean="0">
              <a:solidFill>
                <a:schemeClr val="bg1"/>
              </a:solidFill>
            </a:endParaRPr>
          </a:p>
          <a:p>
            <a:pPr algn="l"/>
            <a:r>
              <a:rPr lang="cs-CZ" sz="1100" dirty="0">
                <a:solidFill>
                  <a:schemeClr val="bg1"/>
                </a:solidFill>
              </a:rPr>
              <a:t>ANONYMOUS. </a:t>
            </a:r>
            <a:r>
              <a:rPr lang="cs-CZ" sz="1100" i="1" dirty="0" err="1">
                <a:solidFill>
                  <a:schemeClr val="bg1"/>
                </a:solidFill>
              </a:rPr>
              <a:t>Wikimedia</a:t>
            </a:r>
            <a:r>
              <a:rPr lang="cs-CZ" sz="1100" i="1" dirty="0">
                <a:solidFill>
                  <a:schemeClr val="bg1"/>
                </a:solidFill>
              </a:rPr>
              <a:t> </a:t>
            </a:r>
            <a:r>
              <a:rPr lang="cs-CZ" sz="1100" i="1" dirty="0" err="1">
                <a:solidFill>
                  <a:schemeClr val="bg1"/>
                </a:solidFill>
              </a:rPr>
              <a:t>Commons</a:t>
            </a:r>
            <a:r>
              <a:rPr lang="cs-CZ" sz="1100" dirty="0">
                <a:solidFill>
                  <a:schemeClr val="bg1"/>
                </a:solidFill>
              </a:rPr>
              <a:t> [online]. [cit. </a:t>
            </a:r>
            <a:r>
              <a:rPr lang="cs-CZ" sz="1100" dirty="0" smtClean="0">
                <a:solidFill>
                  <a:schemeClr val="bg1"/>
                </a:solidFill>
              </a:rPr>
              <a:t>21.12.2012]. </a:t>
            </a:r>
            <a:r>
              <a:rPr lang="cs-CZ" sz="1100" dirty="0">
                <a:solidFill>
                  <a:schemeClr val="bg1"/>
                </a:solidFill>
              </a:rPr>
              <a:t>Dostupný na WWW: http://</a:t>
            </a:r>
            <a:r>
              <a:rPr lang="cs-CZ" sz="1100" dirty="0" smtClean="0">
                <a:solidFill>
                  <a:schemeClr val="bg1"/>
                </a:solidFill>
              </a:rPr>
              <a:t>commons.wikimedia.org/wiki/File:Guta_Habsburg.jpg</a:t>
            </a:r>
          </a:p>
          <a:p>
            <a:pPr algn="l"/>
            <a:r>
              <a:rPr lang="cs-CZ" sz="1100" dirty="0">
                <a:solidFill>
                  <a:schemeClr val="bg1"/>
                </a:solidFill>
              </a:rPr>
              <a:t>ANONYMOUS. </a:t>
            </a:r>
            <a:r>
              <a:rPr lang="cs-CZ" sz="1100" i="1" dirty="0" err="1">
                <a:solidFill>
                  <a:schemeClr val="bg1"/>
                </a:solidFill>
              </a:rPr>
              <a:t>Wikimedia</a:t>
            </a:r>
            <a:r>
              <a:rPr lang="cs-CZ" sz="1100" i="1" dirty="0">
                <a:solidFill>
                  <a:schemeClr val="bg1"/>
                </a:solidFill>
              </a:rPr>
              <a:t> </a:t>
            </a:r>
            <a:r>
              <a:rPr lang="cs-CZ" sz="1100" i="1" dirty="0" err="1">
                <a:solidFill>
                  <a:schemeClr val="bg1"/>
                </a:solidFill>
              </a:rPr>
              <a:t>Commons</a:t>
            </a:r>
            <a:r>
              <a:rPr lang="cs-CZ" sz="1100" dirty="0">
                <a:solidFill>
                  <a:schemeClr val="bg1"/>
                </a:solidFill>
              </a:rPr>
              <a:t> [online]. [cit. </a:t>
            </a:r>
            <a:r>
              <a:rPr lang="cs-CZ" sz="1100" dirty="0" smtClean="0">
                <a:solidFill>
                  <a:schemeClr val="bg1"/>
                </a:solidFill>
              </a:rPr>
              <a:t>21.12.2012]. </a:t>
            </a:r>
            <a:r>
              <a:rPr lang="cs-CZ" sz="1100" dirty="0">
                <a:solidFill>
                  <a:schemeClr val="bg1"/>
                </a:solidFill>
              </a:rPr>
              <a:t>Dostupný na WWW: http://</a:t>
            </a:r>
            <a:r>
              <a:rPr lang="cs-CZ" sz="1100" dirty="0" smtClean="0">
                <a:solidFill>
                  <a:schemeClr val="bg1"/>
                </a:solidFill>
              </a:rPr>
              <a:t>commons.wikimedia.org/wiki/File:Vaclav2Zbraslkron.jpg</a:t>
            </a:r>
          </a:p>
          <a:p>
            <a:pPr algn="l"/>
            <a:r>
              <a:rPr lang="en-US" sz="1100" dirty="0">
                <a:solidFill>
                  <a:schemeClr val="bg1"/>
                </a:solidFill>
              </a:rPr>
              <a:t>UKNOWN. </a:t>
            </a:r>
            <a:r>
              <a:rPr lang="en-US" sz="1100" i="1" dirty="0">
                <a:solidFill>
                  <a:schemeClr val="bg1"/>
                </a:solidFill>
              </a:rPr>
              <a:t>Wikimedia Commons</a:t>
            </a:r>
            <a:r>
              <a:rPr lang="en-US" sz="1100" dirty="0">
                <a:solidFill>
                  <a:schemeClr val="bg1"/>
                </a:solidFill>
              </a:rPr>
              <a:t> [online]. [cit. </a:t>
            </a:r>
            <a:r>
              <a:rPr lang="en-US" sz="1100" dirty="0" smtClean="0">
                <a:solidFill>
                  <a:schemeClr val="bg1"/>
                </a:solidFill>
              </a:rPr>
              <a:t>21.</a:t>
            </a:r>
            <a:r>
              <a:rPr lang="cs-CZ" sz="1100" dirty="0" smtClean="0">
                <a:solidFill>
                  <a:schemeClr val="bg1"/>
                </a:solidFill>
              </a:rPr>
              <a:t>12</a:t>
            </a:r>
            <a:r>
              <a:rPr lang="en-US" sz="1100" dirty="0" smtClean="0">
                <a:solidFill>
                  <a:schemeClr val="bg1"/>
                </a:solidFill>
              </a:rPr>
              <a:t>.201</a:t>
            </a:r>
            <a:r>
              <a:rPr lang="cs-CZ" sz="1100" dirty="0" smtClean="0">
                <a:solidFill>
                  <a:schemeClr val="bg1"/>
                </a:solidFill>
              </a:rPr>
              <a:t>2</a:t>
            </a:r>
            <a:r>
              <a:rPr lang="en-US" sz="1100" dirty="0" smtClean="0">
                <a:solidFill>
                  <a:schemeClr val="bg1"/>
                </a:solidFill>
              </a:rPr>
              <a:t>]. </a:t>
            </a:r>
            <a:r>
              <a:rPr lang="en-US" sz="1100" dirty="0" err="1">
                <a:solidFill>
                  <a:schemeClr val="bg1"/>
                </a:solidFill>
              </a:rPr>
              <a:t>Dostupný</a:t>
            </a:r>
            <a:r>
              <a:rPr lang="en-US" sz="1100" dirty="0">
                <a:solidFill>
                  <a:schemeClr val="bg1"/>
                </a:solidFill>
              </a:rPr>
              <a:t> </a:t>
            </a:r>
            <a:r>
              <a:rPr lang="en-US" sz="1100" dirty="0" err="1">
                <a:solidFill>
                  <a:schemeClr val="bg1"/>
                </a:solidFill>
              </a:rPr>
              <a:t>na</a:t>
            </a:r>
            <a:r>
              <a:rPr lang="en-US" sz="1100" dirty="0">
                <a:solidFill>
                  <a:schemeClr val="bg1"/>
                </a:solidFill>
              </a:rPr>
              <a:t> WWW: http://</a:t>
            </a:r>
            <a:r>
              <a:rPr lang="en-US" sz="1100" dirty="0" smtClean="0">
                <a:solidFill>
                  <a:schemeClr val="bg1"/>
                </a:solidFill>
              </a:rPr>
              <a:t>en.wikipedia.org/wiki/File:Henry_Lux_head.jpg</a:t>
            </a:r>
            <a:endParaRPr lang="cs-CZ" sz="1100" dirty="0" smtClean="0">
              <a:solidFill>
                <a:schemeClr val="bg1"/>
              </a:solidFill>
            </a:endParaRPr>
          </a:p>
          <a:p>
            <a:pPr algn="l"/>
            <a:r>
              <a:rPr lang="cs-CZ" sz="1100" dirty="0">
                <a:solidFill>
                  <a:schemeClr val="bg1"/>
                </a:solidFill>
              </a:rPr>
              <a:t>ANONYMOUS. </a:t>
            </a:r>
            <a:r>
              <a:rPr lang="cs-CZ" sz="1100" i="1" dirty="0" err="1">
                <a:solidFill>
                  <a:schemeClr val="bg1"/>
                </a:solidFill>
              </a:rPr>
              <a:t>Wikimedia</a:t>
            </a:r>
            <a:r>
              <a:rPr lang="cs-CZ" sz="1100" i="1" dirty="0">
                <a:solidFill>
                  <a:schemeClr val="bg1"/>
                </a:solidFill>
              </a:rPr>
              <a:t> </a:t>
            </a:r>
            <a:r>
              <a:rPr lang="cs-CZ" sz="1100" i="1" dirty="0" err="1">
                <a:solidFill>
                  <a:schemeClr val="bg1"/>
                </a:solidFill>
              </a:rPr>
              <a:t>Commons</a:t>
            </a:r>
            <a:r>
              <a:rPr lang="cs-CZ" sz="1100" dirty="0">
                <a:solidFill>
                  <a:schemeClr val="bg1"/>
                </a:solidFill>
              </a:rPr>
              <a:t> [online]. [cit. </a:t>
            </a:r>
            <a:r>
              <a:rPr lang="cs-CZ" sz="1100" dirty="0" smtClean="0">
                <a:solidFill>
                  <a:schemeClr val="bg1"/>
                </a:solidFill>
              </a:rPr>
              <a:t>21.12.2012]. </a:t>
            </a:r>
            <a:r>
              <a:rPr lang="cs-CZ" sz="1100" dirty="0">
                <a:solidFill>
                  <a:schemeClr val="bg1"/>
                </a:solidFill>
              </a:rPr>
              <a:t>Dostupný na WWW: http://</a:t>
            </a:r>
            <a:r>
              <a:rPr lang="cs-CZ" sz="1100" dirty="0" smtClean="0">
                <a:solidFill>
                  <a:schemeClr val="bg1"/>
                </a:solidFill>
              </a:rPr>
              <a:t>en.wikipedia.org/wiki/File:Margaret_of_Brabant.jpg</a:t>
            </a:r>
          </a:p>
          <a:p>
            <a:pPr algn="l"/>
            <a:r>
              <a:rPr lang="cs-CZ" sz="1100" dirty="0">
                <a:solidFill>
                  <a:schemeClr val="bg1"/>
                </a:solidFill>
              </a:rPr>
              <a:t>BARVATIUS, Viktor. </a:t>
            </a:r>
            <a:r>
              <a:rPr lang="cs-CZ" sz="1100" i="1" dirty="0" err="1">
                <a:solidFill>
                  <a:schemeClr val="bg1"/>
                </a:solidFill>
              </a:rPr>
              <a:t>Wikimedia</a:t>
            </a:r>
            <a:r>
              <a:rPr lang="cs-CZ" sz="1100" i="1" dirty="0">
                <a:solidFill>
                  <a:schemeClr val="bg1"/>
                </a:solidFill>
              </a:rPr>
              <a:t> </a:t>
            </a:r>
            <a:r>
              <a:rPr lang="cs-CZ" sz="1100" i="1" dirty="0" err="1">
                <a:solidFill>
                  <a:schemeClr val="bg1"/>
                </a:solidFill>
              </a:rPr>
              <a:t>Commons</a:t>
            </a:r>
            <a:r>
              <a:rPr lang="cs-CZ" sz="1100" dirty="0">
                <a:solidFill>
                  <a:schemeClr val="bg1"/>
                </a:solidFill>
              </a:rPr>
              <a:t> [online]. [cit. </a:t>
            </a:r>
            <a:r>
              <a:rPr lang="cs-CZ" sz="1100" dirty="0" smtClean="0">
                <a:solidFill>
                  <a:schemeClr val="bg1"/>
                </a:solidFill>
              </a:rPr>
              <a:t>21.12.2012]. </a:t>
            </a:r>
            <a:r>
              <a:rPr lang="cs-CZ" sz="1100" dirty="0">
                <a:solidFill>
                  <a:schemeClr val="bg1"/>
                </a:solidFill>
              </a:rPr>
              <a:t>Dostupný na WWW: http://commons.wikimedia.org/wiki/File:Viktor_Barvitius_Bitva_u_Kres%C4%8Daku.jpg </a:t>
            </a:r>
            <a:endParaRPr lang="cs-CZ" sz="1100" dirty="0" smtClean="0">
              <a:solidFill>
                <a:schemeClr val="bg1"/>
              </a:solidFill>
            </a:endParaRPr>
          </a:p>
          <a:p>
            <a:pPr algn="l"/>
            <a:r>
              <a:rPr lang="cs-CZ" sz="1100" dirty="0">
                <a:solidFill>
                  <a:schemeClr val="bg1"/>
                </a:solidFill>
              </a:rPr>
              <a:t>KOLEKTIV AUTORŮ. </a:t>
            </a:r>
            <a:r>
              <a:rPr lang="cs-CZ" sz="1100" i="1" dirty="0">
                <a:solidFill>
                  <a:schemeClr val="bg1"/>
                </a:solidFill>
              </a:rPr>
              <a:t>Školní atlas československých dějin</a:t>
            </a:r>
            <a:r>
              <a:rPr lang="cs-CZ" sz="1100" dirty="0">
                <a:solidFill>
                  <a:schemeClr val="bg1"/>
                </a:solidFill>
              </a:rPr>
              <a:t>. Praha: Ústřední zpráva geodézie a kartografie, 1964, ISBN NEUVEDENO.</a:t>
            </a:r>
            <a:r>
              <a:rPr lang="cs-CZ" sz="1100" dirty="0" smtClean="0">
                <a:solidFill>
                  <a:schemeClr val="bg1"/>
                </a:solidFill>
              </a:rPr>
              <a:t> </a:t>
            </a:r>
            <a:r>
              <a:rPr lang="en-US" sz="1100" dirty="0" smtClean="0">
                <a:solidFill>
                  <a:schemeClr val="bg1"/>
                </a:solidFill>
              </a:rPr>
              <a:t> </a:t>
            </a:r>
            <a:r>
              <a:rPr lang="cs-CZ" sz="1100" dirty="0" smtClean="0">
                <a:solidFill>
                  <a:schemeClr val="bg1"/>
                </a:solidFill>
              </a:rPr>
              <a:t>  </a:t>
            </a:r>
            <a:endParaRPr lang="cs-CZ" sz="1100" dirty="0">
              <a:solidFill>
                <a:schemeClr val="bg1"/>
              </a:solidFill>
            </a:endParaRPr>
          </a:p>
          <a:p>
            <a:pPr algn="l"/>
            <a:r>
              <a:rPr lang="cs-CZ" sz="1100" dirty="0" smtClean="0">
                <a:solidFill>
                  <a:schemeClr val="bg1"/>
                </a:solidFill>
              </a:rPr>
              <a:t> </a:t>
            </a:r>
            <a:r>
              <a:rPr lang="en-US" sz="1100" dirty="0" smtClean="0">
                <a:solidFill>
                  <a:schemeClr val="bg1"/>
                </a:solidFill>
              </a:rPr>
              <a:t> </a:t>
            </a:r>
            <a:endParaRPr lang="cs-CZ" sz="1100" dirty="0" smtClean="0">
              <a:solidFill>
                <a:schemeClr val="bg1"/>
              </a:solidFill>
            </a:endParaRPr>
          </a:p>
          <a:p>
            <a:pPr algn="l"/>
            <a:r>
              <a:rPr lang="nl-NL" sz="1100" dirty="0" smtClean="0">
                <a:solidFill>
                  <a:schemeClr val="bg1"/>
                </a:solidFill>
                <a:effectLst/>
              </a:rPr>
              <a:t> </a:t>
            </a:r>
            <a:endParaRPr lang="cs-CZ" sz="1100" dirty="0" smtClean="0">
              <a:solidFill>
                <a:schemeClr val="bg1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44320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564</TotalTime>
  <Words>1634</Words>
  <Application>Microsoft Office PowerPoint</Application>
  <PresentationFormat>Předvádění na obrazovce (16:9)</PresentationFormat>
  <Paragraphs>143</Paragraphs>
  <Slides>17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systému Office</vt:lpstr>
      <vt:lpstr>Prezentace aplikace PowerPoint</vt:lpstr>
      <vt:lpstr>JAN LUCEMBURSKÝ</vt:lpstr>
      <vt:lpstr>JAN LUCEMBURSKÝ PŘEDSTAVENÍ OSOBNOSTI</vt:lpstr>
      <vt:lpstr>JAN LUCEMBURSKÝ CHARAKTEROVÉ RYSY</vt:lpstr>
      <vt:lpstr>JAN LUCEMBURSKÝ NÁSTUP NA ČESKÝ TRŮN</vt:lpstr>
      <vt:lpstr>JAN LUCEMBURSKÝ RODOVÉ POMĚRY</vt:lpstr>
      <vt:lpstr>JAN LUCEMBURSKÝ NÁSLEDNÍCI NA ČESKÉM TRŮNU</vt:lpstr>
      <vt:lpstr>JAN LUCEMBURSKÝ LÉTA VLÁDY – VZTAHY SE ŠLECHTOU</vt:lpstr>
      <vt:lpstr>JAN LUCEMBURSKÝ LÉTA VLÁDY – VZTAHY SE ŠLECHTOU</vt:lpstr>
      <vt:lpstr>JAN LUCEMBURSKÝ LÉTA VLÁDY – VZTAH SE SYNEM KARLEM </vt:lpstr>
      <vt:lpstr>JAN LUCEMBURSKÝ LÉTA VLÁDY – VZTAH SE SYNEM KARLEM </vt:lpstr>
      <vt:lpstr>JAN LUCEMBURSKÝ LÉTA VLÁDY – VZTAH SE SYNEM KARLEM </vt:lpstr>
      <vt:lpstr>JAN LUCEMBURSKÝ LÉTA VLÁDY – ÚZEMNÍ EXPANZE </vt:lpstr>
      <vt:lpstr>JAN LUCEMBURSKÝ LÉTA VLÁDY – ÚZEMNÍ EXPANZE </vt:lpstr>
      <vt:lpstr>JAN LUCEMBURSKÝ ZÁVĚR </vt:lpstr>
      <vt:lpstr>JAN LUCEMBURSKÝ  </vt:lpstr>
      <vt:lpstr>JAN LUCEMBURSKÝ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JAN LUCEMBURSKÝ</dc:title>
  <dc:creator>Dušan</dc:creator>
  <cp:lastModifiedBy>Dušan</cp:lastModifiedBy>
  <cp:revision>83</cp:revision>
  <dcterms:created xsi:type="dcterms:W3CDTF">2014-04-19T14:05:14Z</dcterms:created>
  <dcterms:modified xsi:type="dcterms:W3CDTF">2014-04-21T13:33:45Z</dcterms:modified>
</cp:coreProperties>
</file>