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70" r:id="rId3"/>
    <p:sldId id="256" r:id="rId4"/>
    <p:sldId id="260" r:id="rId5"/>
    <p:sldId id="262" r:id="rId6"/>
    <p:sldId id="263" r:id="rId7"/>
    <p:sldId id="264" r:id="rId8"/>
    <p:sldId id="265" r:id="rId9"/>
    <p:sldId id="258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EE990"/>
    <a:srgbClr val="008000"/>
    <a:srgbClr val="F45A7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F39BF1E-BCDE-4179-AA15-B0D6FB2D5E27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67D5577-748E-47DB-B475-B204AB0E0B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2636912"/>
            <a:ext cx="822205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NÁZEV ŠKOLY: ZŠ Pardubice – </a:t>
            </a:r>
            <a:r>
              <a:rPr lang="cs-CZ" sz="2000" i="1" dirty="0" err="1">
                <a:solidFill>
                  <a:schemeClr val="accent6">
                    <a:lumMod val="75000"/>
                  </a:schemeClr>
                </a:solidFill>
              </a:rPr>
              <a:t>Spořilov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AUTOR: Věra Konířová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NÁZEV: VY_52_INOVACE_PŘÍRODOPIS 6. – 9._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21.KVĚT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TÉMA: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KVĚT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ČÍSLO PROJEKTU: CZ.1.07/1.4.00/21.2349 </a:t>
            </a:r>
          </a:p>
        </p:txBody>
      </p:sp>
      <p:pic>
        <p:nvPicPr>
          <p:cNvPr id="1026" name="Picture 2" descr="C:\Users\KonirovaV\Desktop\logo opvk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303" y="620688"/>
            <a:ext cx="5744095" cy="140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5233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1130"/>
            <a:ext cx="8892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chemeClr val="tx2"/>
                </a:solidFill>
              </a:rPr>
              <a:t>ANOTACE: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Prezentace  slouží  k rozšíření již dříve získaných znalostí žáků o květu  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– zabývá se jeho stavbou a také obecným významem květů.  Žáky celou 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prezentací   provází   jednoduché   úkoly   ve  formě  popisků  ve  tvaru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bubliny.  Nové  poznatky si mohou žáci ověřit při krátkém závěrečném 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opakování.</a:t>
            </a:r>
          </a:p>
          <a:p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K  prezentaci  je  potřebná učebna s interaktivní tabulí, aby žáci mohli 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aktivně  řešit  zadané  úkoly.  Prezentace  se  také opírá o samostatnou </a:t>
            </a:r>
          </a:p>
          <a:p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práci žáků s učebnicí, po které vždy následuje společná kontrola řešení 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na  tabuli.  Prezentaci  je  vhodné doplnit ukázkami a rozborem živých  </a:t>
            </a:r>
          </a:p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květů.  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i="1" smtClean="0">
                <a:solidFill>
                  <a:schemeClr val="accent6">
                    <a:lumMod val="75000"/>
                  </a:schemeClr>
                </a:solidFill>
              </a:rPr>
              <a:t>                      Prezentace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byla vytvořena dne 5. 3. 2012 a ověřena dne 20. 3. 2012.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0785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Květ</a:t>
            </a:r>
            <a:endParaRPr lang="cs-CZ" sz="72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Picture 9" descr="MP900422633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381642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MP90042263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3816423" cy="441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9630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květu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2068533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 z větší části tvořen </a:t>
            </a:r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přeměněnými listy</a:t>
            </a:r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, pouze malá část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 je </a:t>
            </a:r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stonkového původu </a:t>
            </a:r>
          </a:p>
        </p:txBody>
      </p:sp>
      <p:cxnSp>
        <p:nvCxnSpPr>
          <p:cNvPr id="14" name="Přímá spojnice 13"/>
          <p:cNvCxnSpPr/>
          <p:nvPr/>
        </p:nvCxnSpPr>
        <p:spPr>
          <a:xfrm>
            <a:off x="1115616" y="3106777"/>
            <a:ext cx="0" cy="382344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ál 16"/>
          <p:cNvSpPr/>
          <p:nvPr/>
        </p:nvSpPr>
        <p:spPr>
          <a:xfrm>
            <a:off x="935596" y="3485298"/>
            <a:ext cx="360040" cy="429491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33112" y="3022640"/>
            <a:ext cx="165007" cy="85193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louk 18"/>
          <p:cNvSpPr/>
          <p:nvPr/>
        </p:nvSpPr>
        <p:spPr>
          <a:xfrm rot="4061897">
            <a:off x="476299" y="3063592"/>
            <a:ext cx="914400" cy="914400"/>
          </a:xfrm>
          <a:prstGeom prst="arc">
            <a:avLst>
              <a:gd name="adj1" fmla="val 16200000"/>
              <a:gd name="adj2" fmla="val 20412812"/>
            </a:avLst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louk 19"/>
          <p:cNvSpPr/>
          <p:nvPr/>
        </p:nvSpPr>
        <p:spPr>
          <a:xfrm rot="13470370">
            <a:off x="835497" y="3004648"/>
            <a:ext cx="914400" cy="914400"/>
          </a:xfrm>
          <a:prstGeom prst="arc">
            <a:avLst>
              <a:gd name="adj1" fmla="val 16200000"/>
              <a:gd name="adj2" fmla="val 20412812"/>
            </a:avLst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334265" y="3282925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403859" y="3306236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846100" y="3255038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793698" y="3220767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za 25"/>
          <p:cNvSpPr/>
          <p:nvPr/>
        </p:nvSpPr>
        <p:spPr>
          <a:xfrm rot="8061642">
            <a:off x="911226" y="3978912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za 26"/>
          <p:cNvSpPr/>
          <p:nvPr/>
        </p:nvSpPr>
        <p:spPr>
          <a:xfrm>
            <a:off x="690974" y="4627726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za 27"/>
          <p:cNvSpPr/>
          <p:nvPr/>
        </p:nvSpPr>
        <p:spPr>
          <a:xfrm rot="12311943">
            <a:off x="1273695" y="4254279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za 28"/>
          <p:cNvSpPr/>
          <p:nvPr/>
        </p:nvSpPr>
        <p:spPr>
          <a:xfrm rot="3935698">
            <a:off x="550585" y="4255826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za 29"/>
          <p:cNvSpPr/>
          <p:nvPr/>
        </p:nvSpPr>
        <p:spPr>
          <a:xfrm rot="16200000">
            <a:off x="1168646" y="4627380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 rot="17481922">
            <a:off x="652328" y="4846152"/>
            <a:ext cx="207439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Rovnoramenný trojúhelník 31"/>
          <p:cNvSpPr/>
          <p:nvPr/>
        </p:nvSpPr>
        <p:spPr>
          <a:xfrm rot="10800000">
            <a:off x="1016997" y="5401783"/>
            <a:ext cx="215296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ovnoramenný trojúhelník 32"/>
          <p:cNvSpPr/>
          <p:nvPr/>
        </p:nvSpPr>
        <p:spPr>
          <a:xfrm rot="4123477">
            <a:off x="1359528" y="4848402"/>
            <a:ext cx="207134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Rovnoramenný trojúhelník 33"/>
          <p:cNvSpPr/>
          <p:nvPr/>
        </p:nvSpPr>
        <p:spPr>
          <a:xfrm rot="14453711">
            <a:off x="681318" y="5188351"/>
            <a:ext cx="221957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Rovnoramenný trojúhelník 34"/>
          <p:cNvSpPr/>
          <p:nvPr/>
        </p:nvSpPr>
        <p:spPr>
          <a:xfrm rot="6893236">
            <a:off x="1344566" y="5154747"/>
            <a:ext cx="224060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/>
          <p:cNvCxnSpPr/>
          <p:nvPr/>
        </p:nvCxnSpPr>
        <p:spPr>
          <a:xfrm>
            <a:off x="1115616" y="6325594"/>
            <a:ext cx="0" cy="298637"/>
          </a:xfrm>
          <a:prstGeom prst="line">
            <a:avLst/>
          </a:prstGeom>
          <a:ln w="127000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ál 44"/>
          <p:cNvSpPr/>
          <p:nvPr/>
        </p:nvSpPr>
        <p:spPr>
          <a:xfrm>
            <a:off x="1016997" y="6210789"/>
            <a:ext cx="216024" cy="144501"/>
          </a:xfrm>
          <a:prstGeom prst="ellips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6" name="Přímá spojnice 85"/>
          <p:cNvCxnSpPr/>
          <p:nvPr/>
        </p:nvCxnSpPr>
        <p:spPr>
          <a:xfrm>
            <a:off x="7776356" y="3204637"/>
            <a:ext cx="0" cy="382344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Ovál 86"/>
          <p:cNvSpPr/>
          <p:nvPr/>
        </p:nvSpPr>
        <p:spPr>
          <a:xfrm>
            <a:off x="7596336" y="3583158"/>
            <a:ext cx="360040" cy="429491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7693852" y="3120500"/>
            <a:ext cx="165007" cy="85193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louk 88"/>
          <p:cNvSpPr/>
          <p:nvPr/>
        </p:nvSpPr>
        <p:spPr>
          <a:xfrm rot="13470370">
            <a:off x="7496237" y="3102508"/>
            <a:ext cx="914400" cy="914400"/>
          </a:xfrm>
          <a:prstGeom prst="arc">
            <a:avLst>
              <a:gd name="adj1" fmla="val 16200000"/>
              <a:gd name="adj2" fmla="val 20412812"/>
            </a:avLst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vál 89"/>
          <p:cNvSpPr/>
          <p:nvPr/>
        </p:nvSpPr>
        <p:spPr>
          <a:xfrm>
            <a:off x="7995005" y="3380785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vál 90"/>
          <p:cNvSpPr/>
          <p:nvPr/>
        </p:nvSpPr>
        <p:spPr>
          <a:xfrm>
            <a:off x="8021683" y="3394967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vál 91"/>
          <p:cNvSpPr/>
          <p:nvPr/>
        </p:nvSpPr>
        <p:spPr>
          <a:xfrm>
            <a:off x="7506840" y="3352898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vál 92"/>
          <p:cNvSpPr/>
          <p:nvPr/>
        </p:nvSpPr>
        <p:spPr>
          <a:xfrm>
            <a:off x="7454438" y="3318627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Slza 93"/>
          <p:cNvSpPr/>
          <p:nvPr/>
        </p:nvSpPr>
        <p:spPr>
          <a:xfrm rot="8061642">
            <a:off x="7571966" y="4076772"/>
            <a:ext cx="457200" cy="457200"/>
          </a:xfrm>
          <a:prstGeom prst="teardrop">
            <a:avLst/>
          </a:prstGeom>
          <a:solidFill>
            <a:srgbClr val="F45A7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Slza 94"/>
          <p:cNvSpPr/>
          <p:nvPr/>
        </p:nvSpPr>
        <p:spPr>
          <a:xfrm>
            <a:off x="7351714" y="4725586"/>
            <a:ext cx="457200" cy="457200"/>
          </a:xfrm>
          <a:prstGeom prst="teardrop">
            <a:avLst/>
          </a:prstGeom>
          <a:solidFill>
            <a:srgbClr val="F45A7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Slza 95"/>
          <p:cNvSpPr/>
          <p:nvPr/>
        </p:nvSpPr>
        <p:spPr>
          <a:xfrm rot="12311943">
            <a:off x="7934435" y="4352139"/>
            <a:ext cx="457200" cy="457200"/>
          </a:xfrm>
          <a:prstGeom prst="teardrop">
            <a:avLst/>
          </a:prstGeom>
          <a:solidFill>
            <a:srgbClr val="F45A7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Slza 96"/>
          <p:cNvSpPr/>
          <p:nvPr/>
        </p:nvSpPr>
        <p:spPr>
          <a:xfrm rot="3935698">
            <a:off x="7211325" y="4353686"/>
            <a:ext cx="457200" cy="457200"/>
          </a:xfrm>
          <a:prstGeom prst="teardrop">
            <a:avLst/>
          </a:prstGeom>
          <a:solidFill>
            <a:srgbClr val="F45A7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Slza 97"/>
          <p:cNvSpPr/>
          <p:nvPr/>
        </p:nvSpPr>
        <p:spPr>
          <a:xfrm rot="16200000">
            <a:off x="7829386" y="4725240"/>
            <a:ext cx="457200" cy="457200"/>
          </a:xfrm>
          <a:prstGeom prst="teardrop">
            <a:avLst/>
          </a:prstGeom>
          <a:solidFill>
            <a:srgbClr val="F45A7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4" name="Přímá spojnice 103"/>
          <p:cNvCxnSpPr/>
          <p:nvPr/>
        </p:nvCxnSpPr>
        <p:spPr>
          <a:xfrm>
            <a:off x="7858860" y="5474033"/>
            <a:ext cx="0" cy="298637"/>
          </a:xfrm>
          <a:prstGeom prst="line">
            <a:avLst/>
          </a:prstGeom>
          <a:ln w="127000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Ovál 104"/>
          <p:cNvSpPr/>
          <p:nvPr/>
        </p:nvSpPr>
        <p:spPr>
          <a:xfrm>
            <a:off x="7750847" y="5329532"/>
            <a:ext cx="216024" cy="144501"/>
          </a:xfrm>
          <a:prstGeom prst="ellips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louk 105"/>
          <p:cNvSpPr/>
          <p:nvPr/>
        </p:nvSpPr>
        <p:spPr>
          <a:xfrm rot="2885959">
            <a:off x="7123113" y="3160221"/>
            <a:ext cx="914400" cy="914400"/>
          </a:xfrm>
          <a:prstGeom prst="arc">
            <a:avLst>
              <a:gd name="adj1" fmla="val 17982189"/>
              <a:gd name="adj2" fmla="val 0"/>
            </a:avLst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válný popisek 108"/>
          <p:cNvSpPr/>
          <p:nvPr/>
        </p:nvSpPr>
        <p:spPr>
          <a:xfrm>
            <a:off x="3751224" y="2544860"/>
            <a:ext cx="3829090" cy="987246"/>
          </a:xfrm>
          <a:prstGeom prst="wedgeEllipseCallout">
            <a:avLst>
              <a:gd name="adj1" fmla="val -19748"/>
              <a:gd name="adj2" fmla="val 52677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accent6">
                    <a:lumMod val="75000"/>
                  </a:schemeClr>
                </a:solidFill>
              </a:rPr>
              <a:t>S pomocí učebnice se pokus pojmenovat jednotlivé části květu.</a:t>
            </a:r>
            <a:endParaRPr lang="cs-CZ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1" name="Přímá spojnice 110"/>
          <p:cNvCxnSpPr/>
          <p:nvPr/>
        </p:nvCxnSpPr>
        <p:spPr>
          <a:xfrm flipV="1">
            <a:off x="1334265" y="3720773"/>
            <a:ext cx="1158530" cy="1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ovéPole 112"/>
          <p:cNvSpPr txBox="1"/>
          <p:nvPr/>
        </p:nvSpPr>
        <p:spPr>
          <a:xfrm>
            <a:off x="2514684" y="3396566"/>
            <a:ext cx="1247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tyčinka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6" name="Přímá spojnice 115"/>
          <p:cNvCxnSpPr/>
          <p:nvPr/>
        </p:nvCxnSpPr>
        <p:spPr>
          <a:xfrm flipH="1">
            <a:off x="3796631" y="3688399"/>
            <a:ext cx="3727776" cy="11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Přímá spojnice 118"/>
          <p:cNvCxnSpPr/>
          <p:nvPr/>
        </p:nvCxnSpPr>
        <p:spPr>
          <a:xfrm>
            <a:off x="1096010" y="3763783"/>
            <a:ext cx="1341381" cy="5415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nice 120"/>
          <p:cNvCxnSpPr/>
          <p:nvPr/>
        </p:nvCxnSpPr>
        <p:spPr>
          <a:xfrm flipH="1">
            <a:off x="6516216" y="3797903"/>
            <a:ext cx="1260139" cy="4651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nice 122"/>
          <p:cNvCxnSpPr/>
          <p:nvPr/>
        </p:nvCxnSpPr>
        <p:spPr>
          <a:xfrm>
            <a:off x="2437391" y="4305372"/>
            <a:ext cx="15585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/>
          <p:nvPr/>
        </p:nvCxnSpPr>
        <p:spPr>
          <a:xfrm flipH="1">
            <a:off x="5017368" y="4263054"/>
            <a:ext cx="1498848" cy="42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ovéPole 125"/>
          <p:cNvSpPr txBox="1"/>
          <p:nvPr/>
        </p:nvSpPr>
        <p:spPr>
          <a:xfrm>
            <a:off x="3995935" y="3968416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pestík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30" name="Přímá spojnice 129"/>
          <p:cNvCxnSpPr>
            <a:stCxn id="30" idx="1"/>
          </p:cNvCxnSpPr>
          <p:nvPr/>
        </p:nvCxnSpPr>
        <p:spPr>
          <a:xfrm>
            <a:off x="1558891" y="4694335"/>
            <a:ext cx="6368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ovéPole 131"/>
          <p:cNvSpPr txBox="1"/>
          <p:nvPr/>
        </p:nvSpPr>
        <p:spPr>
          <a:xfrm>
            <a:off x="2213217" y="4444349"/>
            <a:ext cx="1200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koruna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34" name="Přímá spojnice 133"/>
          <p:cNvCxnSpPr>
            <a:stCxn id="97" idx="1"/>
          </p:cNvCxnSpPr>
          <p:nvPr/>
        </p:nvCxnSpPr>
        <p:spPr>
          <a:xfrm flipH="1">
            <a:off x="6660232" y="4796277"/>
            <a:ext cx="699281" cy="10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ovéPole 135"/>
          <p:cNvSpPr txBox="1"/>
          <p:nvPr/>
        </p:nvSpPr>
        <p:spPr>
          <a:xfrm>
            <a:off x="5635754" y="4491654"/>
            <a:ext cx="1040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okvětí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38" name="Přímá spojnice 137"/>
          <p:cNvCxnSpPr/>
          <p:nvPr/>
        </p:nvCxnSpPr>
        <p:spPr>
          <a:xfrm>
            <a:off x="1292697" y="5329532"/>
            <a:ext cx="9030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ovéPole 138"/>
          <p:cNvSpPr txBox="1"/>
          <p:nvPr/>
        </p:nvSpPr>
        <p:spPr>
          <a:xfrm>
            <a:off x="2190420" y="4991627"/>
            <a:ext cx="1026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kalich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2" name="TextovéPole 141"/>
          <p:cNvSpPr txBox="1"/>
          <p:nvPr/>
        </p:nvSpPr>
        <p:spPr>
          <a:xfrm>
            <a:off x="3539078" y="4796277"/>
            <a:ext cx="193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větní obaly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57" name="Přímá spojnice 156"/>
          <p:cNvCxnSpPr/>
          <p:nvPr/>
        </p:nvCxnSpPr>
        <p:spPr>
          <a:xfrm>
            <a:off x="3395867" y="4803166"/>
            <a:ext cx="143211" cy="817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římá spojnice 159"/>
          <p:cNvCxnSpPr/>
          <p:nvPr/>
        </p:nvCxnSpPr>
        <p:spPr>
          <a:xfrm flipV="1">
            <a:off x="3216663" y="5124415"/>
            <a:ext cx="322415" cy="1485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Přímá spojnice 162"/>
          <p:cNvCxnSpPr/>
          <p:nvPr/>
        </p:nvCxnSpPr>
        <p:spPr>
          <a:xfrm flipH="1">
            <a:off x="5474223" y="4847732"/>
            <a:ext cx="171049" cy="1060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Přímá spojnice 165"/>
          <p:cNvCxnSpPr>
            <a:stCxn id="45" idx="7"/>
          </p:cNvCxnSpPr>
          <p:nvPr/>
        </p:nvCxnSpPr>
        <p:spPr>
          <a:xfrm flipV="1">
            <a:off x="1201385" y="5949280"/>
            <a:ext cx="1502156" cy="2826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Přímá spojnice 167"/>
          <p:cNvCxnSpPr/>
          <p:nvPr/>
        </p:nvCxnSpPr>
        <p:spPr>
          <a:xfrm flipH="1">
            <a:off x="5635754" y="5389415"/>
            <a:ext cx="2224984" cy="4955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Přímá spojnice 170"/>
          <p:cNvCxnSpPr/>
          <p:nvPr/>
        </p:nvCxnSpPr>
        <p:spPr>
          <a:xfrm flipH="1">
            <a:off x="5186692" y="5884961"/>
            <a:ext cx="449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ovéPole 177"/>
          <p:cNvSpPr txBox="1"/>
          <p:nvPr/>
        </p:nvSpPr>
        <p:spPr>
          <a:xfrm>
            <a:off x="3238723" y="5559071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větní lůžko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93" name="Přímá spojnice 192"/>
          <p:cNvCxnSpPr/>
          <p:nvPr/>
        </p:nvCxnSpPr>
        <p:spPr>
          <a:xfrm>
            <a:off x="2703541" y="5949280"/>
            <a:ext cx="43487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Přímá spojnice 196"/>
          <p:cNvCxnSpPr/>
          <p:nvPr/>
        </p:nvCxnSpPr>
        <p:spPr>
          <a:xfrm>
            <a:off x="1139826" y="6474912"/>
            <a:ext cx="1781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ovéPole 202"/>
          <p:cNvSpPr txBox="1"/>
          <p:nvPr/>
        </p:nvSpPr>
        <p:spPr>
          <a:xfrm>
            <a:off x="2952219" y="6088915"/>
            <a:ext cx="20874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větní stopka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6" name="Přímá spojnice 205"/>
          <p:cNvCxnSpPr/>
          <p:nvPr/>
        </p:nvCxnSpPr>
        <p:spPr>
          <a:xfrm flipH="1">
            <a:off x="5615154" y="5637188"/>
            <a:ext cx="2214232" cy="7181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Přímá spojnice 208"/>
          <p:cNvCxnSpPr/>
          <p:nvPr/>
        </p:nvCxnSpPr>
        <p:spPr>
          <a:xfrm flipH="1">
            <a:off x="5033747" y="6355290"/>
            <a:ext cx="575504" cy="47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83228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"/>
                            </p:stCondLst>
                            <p:childTnLst>
                              <p:par>
                                <p:cTn id="1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45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105" grpId="0" animBg="1"/>
      <p:bldP spid="106" grpId="0" animBg="1"/>
      <p:bldP spid="109" grpId="0" animBg="1"/>
      <p:bldP spid="113" grpId="0"/>
      <p:bldP spid="126" grpId="0"/>
      <p:bldP spid="132" grpId="0"/>
      <p:bldP spid="136" grpId="0"/>
      <p:bldP spid="139" grpId="0"/>
      <p:bldP spid="142" grpId="0"/>
      <p:bldP spid="178" grpId="0"/>
      <p:bldP spid="2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71809" y="526071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květní obaly mohou být: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1071900"/>
            <a:ext cx="47740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rozlišené = květy různoobalné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403648" y="1595120"/>
            <a:ext cx="288032" cy="177696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691680" y="1595120"/>
            <a:ext cx="360040" cy="1776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álný popisek 18"/>
          <p:cNvSpPr/>
          <p:nvPr/>
        </p:nvSpPr>
        <p:spPr>
          <a:xfrm>
            <a:off x="4211960" y="423828"/>
            <a:ext cx="4796715" cy="648072"/>
          </a:xfrm>
          <a:prstGeom prst="wedgeEllipseCallout">
            <a:avLst>
              <a:gd name="adj1" fmla="val -23839"/>
              <a:gd name="adj2" fmla="val 88154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Vzpomeneš si na jejich názvy?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6487" y="1772816"/>
            <a:ext cx="1184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75000"/>
                  </a:schemeClr>
                </a:solidFill>
              </a:rPr>
              <a:t>kalich</a:t>
            </a:r>
            <a:endParaRPr lang="cs-CZ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55266" y="1772816"/>
            <a:ext cx="1326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75000"/>
                  </a:schemeClr>
                </a:solidFill>
              </a:rPr>
              <a:t>koruna</a:t>
            </a:r>
            <a:endParaRPr lang="cs-CZ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6487" y="2905780"/>
            <a:ext cx="5113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nerozlišené = květy stejnoobalné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1802924"/>
            <a:ext cx="4934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 liší se např. barvou, velikostí, tvarem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3307758" y="2055248"/>
            <a:ext cx="468052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851517" y="2296036"/>
            <a:ext cx="2536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ř. prvosenka jarní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H="1">
            <a:off x="1187624" y="3429000"/>
            <a:ext cx="216024" cy="216024"/>
          </a:xfrm>
          <a:prstGeom prst="straightConnector1">
            <a:avLst/>
          </a:prstGeom>
          <a:ln w="127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71809" y="3645024"/>
            <a:ext cx="1204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75000"/>
                  </a:schemeClr>
                </a:solidFill>
              </a:rPr>
              <a:t>okvětí</a:t>
            </a:r>
            <a:endParaRPr lang="cs-CZ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>
            <a:off x="1595226" y="3906633"/>
            <a:ext cx="36004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51720" y="3675801"/>
            <a:ext cx="6418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květní obaly jsou stejné (barvou, velikostí, tvarem)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051720" y="4168244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ř. </a:t>
            </a: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ulipán zahradní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56487" y="4823574"/>
            <a:ext cx="4362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chybějící = květy bezobalné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71809" y="5540611"/>
            <a:ext cx="41553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lístky květních obalů jsou: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527114" y="5540611"/>
            <a:ext cx="3058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volné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(př. </a:t>
            </a:r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rušeň)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527114" y="6063831"/>
            <a:ext cx="3672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srostlé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(př. </a:t>
            </a:r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rvosenka)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Oválný popisek 27"/>
          <p:cNvSpPr/>
          <p:nvPr/>
        </p:nvSpPr>
        <p:spPr>
          <a:xfrm>
            <a:off x="515485" y="2410063"/>
            <a:ext cx="2712429" cy="454800"/>
          </a:xfrm>
          <a:prstGeom prst="wedgeEllipseCallout">
            <a:avLst>
              <a:gd name="adj1" fmla="val 54251"/>
              <a:gd name="adj2" fmla="val -89815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Čím se liší?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5703022" y="2757700"/>
            <a:ext cx="3284546" cy="671299"/>
          </a:xfrm>
          <a:prstGeom prst="wedgeEllipseCallout">
            <a:avLst>
              <a:gd name="adj1" fmla="val -56688"/>
              <a:gd name="adj2" fmla="val 16926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Víš, jak se jim říká?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3662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9" grpId="0" animBg="1"/>
      <p:bldP spid="4" grpId="0"/>
      <p:bldP spid="7" grpId="0"/>
      <p:bldP spid="8" grpId="0"/>
      <p:bldP spid="9" grpId="0"/>
      <p:bldP spid="13" grpId="0"/>
      <p:bldP spid="16" grpId="0"/>
      <p:bldP spid="21" grpId="0"/>
      <p:bldP spid="22" grpId="0"/>
      <p:bldP spid="24" grpId="0"/>
      <p:bldP spid="25" grpId="0"/>
      <p:bldP spid="26" grpId="0"/>
      <p:bldP spid="27" grpId="0"/>
      <p:bldP spid="28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60484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uvnitř květu najdeme </a:t>
            </a:r>
            <a:r>
              <a:rPr lang="cs-CZ" sz="2800" i="1" u="sng" dirty="0" smtClean="0">
                <a:solidFill>
                  <a:schemeClr val="accent6">
                    <a:lumMod val="75000"/>
                  </a:schemeClr>
                </a:solidFill>
              </a:rPr>
              <a:t>pohlavní orgány:</a:t>
            </a:r>
            <a:endParaRPr lang="cs-CZ" sz="28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2933" y="855876"/>
            <a:ext cx="2757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samčí = tyčinky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889074" y="1844824"/>
            <a:ext cx="360040" cy="889248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 rot="1156144">
            <a:off x="1096369" y="1650954"/>
            <a:ext cx="159830" cy="387739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 rot="1156144">
            <a:off x="1234434" y="1650954"/>
            <a:ext cx="159830" cy="387739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14"/>
          <p:cNvCxnSpPr/>
          <p:nvPr/>
        </p:nvCxnSpPr>
        <p:spPr>
          <a:xfrm>
            <a:off x="1354071" y="1844823"/>
            <a:ext cx="10219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412184" y="1487343"/>
            <a:ext cx="1260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prašník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" name="Přímá spojnice 19"/>
          <p:cNvCxnSpPr>
            <a:endCxn id="40" idx="1"/>
          </p:cNvCxnSpPr>
          <p:nvPr/>
        </p:nvCxnSpPr>
        <p:spPr>
          <a:xfrm>
            <a:off x="960091" y="2636912"/>
            <a:ext cx="13809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álný popisek 22"/>
          <p:cNvSpPr/>
          <p:nvPr/>
        </p:nvSpPr>
        <p:spPr>
          <a:xfrm>
            <a:off x="3466439" y="859762"/>
            <a:ext cx="5472061" cy="799396"/>
          </a:xfrm>
          <a:prstGeom prst="wedgeEllipseCallout">
            <a:avLst>
              <a:gd name="adj1" fmla="val -51975"/>
              <a:gd name="adj2" fmla="val -8488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S využitím učebnice zkus pojmenovat jednotlivé části tyčinky.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1395878" y="2010563"/>
            <a:ext cx="45719" cy="4571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1350159" y="2117516"/>
            <a:ext cx="45719" cy="4571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296676" y="2071797"/>
            <a:ext cx="45719" cy="4571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nice 28"/>
          <p:cNvCxnSpPr/>
          <p:nvPr/>
        </p:nvCxnSpPr>
        <p:spPr>
          <a:xfrm flipV="1">
            <a:off x="1418049" y="2163234"/>
            <a:ext cx="957995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2376044" y="1901625"/>
            <a:ext cx="2675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pylová zrna (pyl)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341020" y="2375302"/>
            <a:ext cx="92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nitka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46903" y="3383112"/>
            <a:ext cx="2789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samičí = pestíky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Oválný popisek 42"/>
          <p:cNvSpPr/>
          <p:nvPr/>
        </p:nvSpPr>
        <p:spPr>
          <a:xfrm>
            <a:off x="3491056" y="3106936"/>
            <a:ext cx="5472061" cy="799396"/>
          </a:xfrm>
          <a:prstGeom prst="wedgeEllipseCallout">
            <a:avLst>
              <a:gd name="adj1" fmla="val -50962"/>
              <a:gd name="adj2" fmla="val 24441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S využitím učebnice zkus pojmenovat jednotlivé části pestíku.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758383" y="5085184"/>
            <a:ext cx="610669" cy="792088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8" name="Přímá spojnice 47"/>
          <p:cNvCxnSpPr>
            <a:endCxn id="44" idx="0"/>
          </p:cNvCxnSpPr>
          <p:nvPr/>
        </p:nvCxnSpPr>
        <p:spPr>
          <a:xfrm flipH="1">
            <a:off x="1063718" y="4365104"/>
            <a:ext cx="5376" cy="720080"/>
          </a:xfrm>
          <a:prstGeom prst="line">
            <a:avLst/>
          </a:prstGeom>
          <a:ln w="1174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ál 49"/>
          <p:cNvSpPr/>
          <p:nvPr/>
        </p:nvSpPr>
        <p:spPr>
          <a:xfrm>
            <a:off x="969520" y="4293096"/>
            <a:ext cx="193772" cy="72008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nice 52"/>
          <p:cNvCxnSpPr>
            <a:stCxn id="50" idx="6"/>
          </p:cNvCxnSpPr>
          <p:nvPr/>
        </p:nvCxnSpPr>
        <p:spPr>
          <a:xfrm>
            <a:off x="1163292" y="4329100"/>
            <a:ext cx="11716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1104555" y="4869160"/>
            <a:ext cx="1268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2368528" y="4031486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blizna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2356660" y="4533373"/>
            <a:ext cx="108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čnělka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2341020" y="5039598"/>
            <a:ext cx="1340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semeník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62" name="Přímá spojnice 61"/>
          <p:cNvCxnSpPr/>
          <p:nvPr/>
        </p:nvCxnSpPr>
        <p:spPr>
          <a:xfrm>
            <a:off x="1342395" y="5301208"/>
            <a:ext cx="10336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ál 63"/>
          <p:cNvSpPr/>
          <p:nvPr/>
        </p:nvSpPr>
        <p:spPr>
          <a:xfrm>
            <a:off x="1020765" y="5587358"/>
            <a:ext cx="83789" cy="17043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/>
          <p:cNvSpPr/>
          <p:nvPr/>
        </p:nvSpPr>
        <p:spPr>
          <a:xfrm rot="19365247">
            <a:off x="903906" y="5640308"/>
            <a:ext cx="108875" cy="15559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vál 66"/>
          <p:cNvSpPr/>
          <p:nvPr/>
        </p:nvSpPr>
        <p:spPr>
          <a:xfrm rot="2840582">
            <a:off x="1125523" y="5631290"/>
            <a:ext cx="105014" cy="17057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9" name="Přímá spojnice 68"/>
          <p:cNvCxnSpPr/>
          <p:nvPr/>
        </p:nvCxnSpPr>
        <p:spPr>
          <a:xfrm>
            <a:off x="1174933" y="5713977"/>
            <a:ext cx="119359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2368528" y="5461849"/>
            <a:ext cx="1184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vajíčka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8282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2" grpId="0" animBg="1"/>
      <p:bldP spid="13" grpId="0" animBg="1"/>
      <p:bldP spid="18" grpId="0"/>
      <p:bldP spid="23" grpId="0" animBg="1"/>
      <p:bldP spid="24" grpId="0" animBg="1"/>
      <p:bldP spid="25" grpId="0" animBg="1"/>
      <p:bldP spid="26" grpId="0" animBg="1"/>
      <p:bldP spid="39" grpId="0"/>
      <p:bldP spid="40" grpId="0"/>
      <p:bldP spid="41" grpId="0"/>
      <p:bldP spid="43" grpId="0" animBg="1"/>
      <p:bldP spid="44" grpId="0" animBg="1"/>
      <p:bldP spid="50" grpId="0" animBg="1"/>
      <p:bldP spid="58" grpId="0"/>
      <p:bldP spid="59" grpId="0"/>
      <p:bldP spid="60" grpId="0"/>
      <p:bldP spid="64" grpId="0" animBg="1"/>
      <p:bldP spid="66" grpId="0" animBg="1"/>
      <p:bldP spid="67" grpId="0" animBg="1"/>
      <p:bldP spid="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18206" y="548680"/>
            <a:ext cx="36951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květy </a:t>
            </a:r>
            <a:r>
              <a:rPr lang="cs-CZ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oboupohlavné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18206" y="2095257"/>
            <a:ext cx="3834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květy </a:t>
            </a:r>
            <a:r>
              <a:rPr lang="cs-CZ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jednopohlavné </a:t>
            </a:r>
            <a:endParaRPr lang="cs-CZ" sz="2800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4132350" y="2086249"/>
            <a:ext cx="297410" cy="261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132350" y="2347859"/>
            <a:ext cx="297410" cy="261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454377" y="1833647"/>
            <a:ext cx="39629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samčí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– pouze s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tyčinkami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54377" y="2356867"/>
            <a:ext cx="253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samičí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– pouze s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21984" y="2356867"/>
            <a:ext cx="1200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pestíky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061829" y="548680"/>
            <a:ext cx="45307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= </a:t>
            </a:r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květy s </a:t>
            </a:r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tyčinkami + pestíky</a:t>
            </a:r>
          </a:p>
        </p:txBody>
      </p:sp>
      <p:sp>
        <p:nvSpPr>
          <p:cNvPr id="19" name="Oválný popisek 18"/>
          <p:cNvSpPr/>
          <p:nvPr/>
        </p:nvSpPr>
        <p:spPr>
          <a:xfrm>
            <a:off x="487650" y="1143681"/>
            <a:ext cx="3600400" cy="529322"/>
          </a:xfrm>
          <a:prstGeom prst="wedgeEllipseCallout">
            <a:avLst>
              <a:gd name="adj1" fmla="val 48433"/>
              <a:gd name="adj2" fmla="val -85968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Co budou obsahovat?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251520" y="2623924"/>
            <a:ext cx="4464496" cy="910585"/>
          </a:xfrm>
          <a:prstGeom prst="wedgeEllipseCallout">
            <a:avLst>
              <a:gd name="adj1" fmla="val 95821"/>
              <a:gd name="adj2" fmla="val -24474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Pamatuješ si název samičích pohlavních orgánů rostlin?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2265793" y="3605952"/>
            <a:ext cx="0" cy="36004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635491" y="3882786"/>
            <a:ext cx="81610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jednodomá rostlina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na  jedné  rostlině  květy  pouze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s  pestíky  společně  s  květy jen                      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s tyčinkami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(př. </a:t>
            </a: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l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íska turecká)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35489" y="5267781"/>
            <a:ext cx="81610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dvoudomá rostlina </a:t>
            </a:r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na  jedné  rostlině  pouze  květy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samčí, na druhé (stejného druhu)          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jen samičí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(př. kopřiva dvoudomá)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281055" y="1071900"/>
            <a:ext cx="2252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(př. </a:t>
            </a: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řešeň ptačí)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31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  <p:bldP spid="14" grpId="0"/>
      <p:bldP spid="16" grpId="0"/>
      <p:bldP spid="18" grpId="0"/>
      <p:bldP spid="19" grpId="0" animBg="1"/>
      <p:bldP spid="20" grpId="0" animBg="1"/>
      <p:bldP spid="24" grpId="0"/>
      <p:bldP spid="25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46378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mezi </a:t>
            </a:r>
            <a:r>
              <a:rPr lang="cs-CZ" sz="2800" i="1" u="sng" dirty="0" smtClean="0">
                <a:solidFill>
                  <a:schemeClr val="accent6">
                    <a:lumMod val="75000"/>
                  </a:schemeClr>
                </a:solidFill>
              </a:rPr>
              <a:t>další znaky květu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patří: 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1" y="927884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četnost květů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- počet  a  uspořádání  květních  částí 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dle  určitého  čísla  a  jeho  násobků       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(s </a:t>
            </a:r>
            <a:r>
              <a:rPr lang="cs-CZ" sz="2800" i="1" dirty="0" err="1" smtClean="0">
                <a:solidFill>
                  <a:schemeClr val="accent6">
                    <a:lumMod val="75000"/>
                  </a:schemeClr>
                </a:solidFill>
              </a:rPr>
              <a:t>vyjímkou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pestíku)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501008"/>
            <a:ext cx="84969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• </a:t>
            </a:r>
            <a:r>
              <a:rPr lang="cs-CZ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souměrnost květů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- možnost rozdělení květu na stejné 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části  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11529" y="2312879"/>
            <a:ext cx="8136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nejčastěji jsou květy -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trojčetné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(př. tulipán zahradní),  </a:t>
            </a:r>
          </a:p>
          <a:p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čtyřčetné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(brukev řepka olejka),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pětičetné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(př. </a:t>
            </a: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řešeň ptačí)</a:t>
            </a:r>
            <a:endParaRPr lang="cs-CZ" sz="2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2051720" y="4020587"/>
            <a:ext cx="288032" cy="1980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978078" y="4043850"/>
            <a:ext cx="72008" cy="243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912260" y="4020587"/>
            <a:ext cx="180020" cy="2662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za 15"/>
          <p:cNvSpPr/>
          <p:nvPr/>
        </p:nvSpPr>
        <p:spPr>
          <a:xfrm rot="13339190">
            <a:off x="4487416" y="5870673"/>
            <a:ext cx="457200" cy="457200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za 17"/>
          <p:cNvSpPr/>
          <p:nvPr/>
        </p:nvSpPr>
        <p:spPr>
          <a:xfrm rot="2386472">
            <a:off x="3816083" y="5870195"/>
            <a:ext cx="457200" cy="457200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za 18"/>
          <p:cNvSpPr/>
          <p:nvPr/>
        </p:nvSpPr>
        <p:spPr>
          <a:xfrm rot="8061642">
            <a:off x="977060" y="5200271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za 19"/>
          <p:cNvSpPr/>
          <p:nvPr/>
        </p:nvSpPr>
        <p:spPr>
          <a:xfrm rot="20985189">
            <a:off x="761338" y="5926521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za 20"/>
          <p:cNvSpPr/>
          <p:nvPr/>
        </p:nvSpPr>
        <p:spPr>
          <a:xfrm rot="12311943">
            <a:off x="1362822" y="5475638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za 21"/>
          <p:cNvSpPr/>
          <p:nvPr/>
        </p:nvSpPr>
        <p:spPr>
          <a:xfrm rot="3935698">
            <a:off x="616419" y="5477185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za 22"/>
          <p:cNvSpPr/>
          <p:nvPr/>
        </p:nvSpPr>
        <p:spPr>
          <a:xfrm rot="16939002">
            <a:off x="1234480" y="5917906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24"/>
          <p:cNvCxnSpPr/>
          <p:nvPr/>
        </p:nvCxnSpPr>
        <p:spPr>
          <a:xfrm>
            <a:off x="1205660" y="5013176"/>
            <a:ext cx="2882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24318" y="5229200"/>
            <a:ext cx="1010865" cy="1191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542391" y="5585326"/>
            <a:ext cx="1353206" cy="457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724318" y="5219684"/>
            <a:ext cx="914894" cy="12829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67544" y="5585326"/>
            <a:ext cx="1428053" cy="457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Slza 39"/>
          <p:cNvSpPr/>
          <p:nvPr/>
        </p:nvSpPr>
        <p:spPr>
          <a:xfrm rot="18902756">
            <a:off x="4220021" y="6142851"/>
            <a:ext cx="293214" cy="300108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za 41"/>
          <p:cNvSpPr/>
          <p:nvPr/>
        </p:nvSpPr>
        <p:spPr>
          <a:xfrm rot="8099410">
            <a:off x="4044769" y="5281297"/>
            <a:ext cx="677070" cy="677868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474262" y="4455115"/>
            <a:ext cx="2427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květ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pravidelný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228981" y="4489956"/>
            <a:ext cx="230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květ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souměrný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48" name="Přímá spojnice 47"/>
          <p:cNvCxnSpPr/>
          <p:nvPr/>
        </p:nvCxnSpPr>
        <p:spPr>
          <a:xfrm>
            <a:off x="4366628" y="5105601"/>
            <a:ext cx="0" cy="14917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5940152" y="4489956"/>
            <a:ext cx="2648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květ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nesouměrný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5972472" y="4933220"/>
            <a:ext cx="1377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vzácně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7" name="Oválný popisek 56"/>
          <p:cNvSpPr/>
          <p:nvPr/>
        </p:nvSpPr>
        <p:spPr>
          <a:xfrm>
            <a:off x="5980531" y="5456440"/>
            <a:ext cx="3044584" cy="712863"/>
          </a:xfrm>
          <a:prstGeom prst="wedgeEllipseCallout">
            <a:avLst>
              <a:gd name="adj1" fmla="val -86816"/>
              <a:gd name="adj2" fmla="val 308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Pojmenuj daný typ květu.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1895597" y="6155121"/>
            <a:ext cx="17315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př</a:t>
            </a:r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. třešeň 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ptačí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915005" y="6197242"/>
            <a:ext cx="15905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ř. </a:t>
            </a:r>
            <a:r>
              <a:rPr lang="cs-CZ" sz="2000" i="1" dirty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rách setý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9821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0" grpId="0" animBg="1"/>
      <p:bldP spid="42" grpId="0" animBg="1"/>
      <p:bldP spid="44" grpId="0"/>
      <p:bldP spid="46" grpId="0"/>
      <p:bldP spid="55" grpId="0"/>
      <p:bldP spid="56" grpId="0"/>
      <p:bldP spid="57" grpId="0" animBg="1"/>
      <p:bldP spid="58" grpId="0"/>
      <p:bldP spid="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květů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1" y="3018376"/>
            <a:ext cx="2775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rostlině slouží k </a:t>
            </a:r>
            <a:endParaRPr lang="cs-CZ" sz="2800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0" y="4588036"/>
            <a:ext cx="20024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pro člověka</a:t>
            </a:r>
            <a:endParaRPr lang="cs-CZ" sz="2800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42021" y="5111256"/>
            <a:ext cx="46185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květní nektar v podobě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medu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56309" y="5634476"/>
            <a:ext cx="4495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plody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(po opylení a oplození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56309" y="6157696"/>
            <a:ext cx="5408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farmacie, kosmetika, parfumerie …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42023" y="4588036"/>
            <a:ext cx="2797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okrasa</a:t>
            </a:r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 dekorace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552" y="3541596"/>
            <a:ext cx="230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pro živočichy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48197" y="3541596"/>
            <a:ext cx="1489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potrava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8197" y="4064816"/>
            <a:ext cx="1192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úkryt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136001" y="2153995"/>
            <a:ext cx="7100295" cy="770949"/>
          </a:xfrm>
          <a:prstGeom prst="wedgeEllipseCallout">
            <a:avLst>
              <a:gd name="adj1" fmla="val 45510"/>
              <a:gd name="adj2" fmla="val -57752"/>
            </a:avLst>
          </a:prstGeom>
          <a:solidFill>
            <a:srgbClr val="FEE99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6">
                    <a:lumMod val="75000"/>
                  </a:schemeClr>
                </a:solidFill>
              </a:rPr>
              <a:t>Pokus se uvést alespoň tři významy květů (pro člověka, živočichy nebo samotnou rostlinu).</a:t>
            </a:r>
            <a:endParaRPr lang="cs-CZ" sz="2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094411" y="3018376"/>
            <a:ext cx="49695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cs-CZ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pohlavnímu rozmnožování</a:t>
            </a:r>
            <a:endParaRPr lang="cs-CZ" sz="2800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9214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3" grpId="0"/>
      <p:bldP spid="7" grpId="0"/>
      <p:bldP spid="9" grpId="0"/>
      <p:bldP spid="10" grpId="0"/>
      <p:bldP spid="11" grpId="0"/>
      <p:bldP spid="8" grpId="0"/>
      <p:bldP spid="12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7544" y="2246436"/>
            <a:ext cx="4955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1) Pojmenuj vybrané části květu: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2" name="Přímá spojnice 21"/>
          <p:cNvCxnSpPr/>
          <p:nvPr/>
        </p:nvCxnSpPr>
        <p:spPr>
          <a:xfrm>
            <a:off x="1144436" y="2986318"/>
            <a:ext cx="0" cy="382344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ál 22"/>
          <p:cNvSpPr/>
          <p:nvPr/>
        </p:nvSpPr>
        <p:spPr>
          <a:xfrm>
            <a:off x="964416" y="3364839"/>
            <a:ext cx="360040" cy="429491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1061932" y="2902181"/>
            <a:ext cx="165007" cy="85193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louk 24"/>
          <p:cNvSpPr/>
          <p:nvPr/>
        </p:nvSpPr>
        <p:spPr>
          <a:xfrm rot="4061897">
            <a:off x="505119" y="2943133"/>
            <a:ext cx="914400" cy="914400"/>
          </a:xfrm>
          <a:prstGeom prst="arc">
            <a:avLst>
              <a:gd name="adj1" fmla="val 16200000"/>
              <a:gd name="adj2" fmla="val 20412812"/>
            </a:avLst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louk 25"/>
          <p:cNvSpPr/>
          <p:nvPr/>
        </p:nvSpPr>
        <p:spPr>
          <a:xfrm rot="13470370">
            <a:off x="864317" y="2884189"/>
            <a:ext cx="914400" cy="914400"/>
          </a:xfrm>
          <a:prstGeom prst="arc">
            <a:avLst>
              <a:gd name="adj1" fmla="val 16200000"/>
              <a:gd name="adj2" fmla="val 20412812"/>
            </a:avLst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363085" y="3162466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432679" y="3185777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874920" y="3134579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822518" y="3100308"/>
            <a:ext cx="45719" cy="180661"/>
          </a:xfrm>
          <a:prstGeom prst="ellips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za 30"/>
          <p:cNvSpPr/>
          <p:nvPr/>
        </p:nvSpPr>
        <p:spPr>
          <a:xfrm rot="8061642">
            <a:off x="940046" y="3858453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za 31"/>
          <p:cNvSpPr/>
          <p:nvPr/>
        </p:nvSpPr>
        <p:spPr>
          <a:xfrm>
            <a:off x="719794" y="4507267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za 32"/>
          <p:cNvSpPr/>
          <p:nvPr/>
        </p:nvSpPr>
        <p:spPr>
          <a:xfrm rot="12311943">
            <a:off x="1302515" y="4133820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za 33"/>
          <p:cNvSpPr/>
          <p:nvPr/>
        </p:nvSpPr>
        <p:spPr>
          <a:xfrm rot="3935698">
            <a:off x="579405" y="4135367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za 34"/>
          <p:cNvSpPr/>
          <p:nvPr/>
        </p:nvSpPr>
        <p:spPr>
          <a:xfrm rot="16200000">
            <a:off x="1197466" y="4506921"/>
            <a:ext cx="457200" cy="457200"/>
          </a:xfrm>
          <a:prstGeom prst="teardrop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Rovnoramenný trojúhelník 35"/>
          <p:cNvSpPr/>
          <p:nvPr/>
        </p:nvSpPr>
        <p:spPr>
          <a:xfrm rot="17481922">
            <a:off x="681148" y="4725693"/>
            <a:ext cx="207439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Rovnoramenný trojúhelník 36"/>
          <p:cNvSpPr/>
          <p:nvPr/>
        </p:nvSpPr>
        <p:spPr>
          <a:xfrm rot="10800000">
            <a:off x="1045817" y="5281324"/>
            <a:ext cx="215296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Rovnoramenný trojúhelník 37"/>
          <p:cNvSpPr/>
          <p:nvPr/>
        </p:nvSpPr>
        <p:spPr>
          <a:xfrm rot="4123477">
            <a:off x="1388348" y="4727943"/>
            <a:ext cx="207134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 rot="14453711">
            <a:off x="710138" y="5067892"/>
            <a:ext cx="221957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Rovnoramenný trojúhelník 39"/>
          <p:cNvSpPr/>
          <p:nvPr/>
        </p:nvSpPr>
        <p:spPr>
          <a:xfrm rot="6893236">
            <a:off x="1373386" y="5034288"/>
            <a:ext cx="224060" cy="691052"/>
          </a:xfrm>
          <a:prstGeom prst="triangl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nice 40"/>
          <p:cNvCxnSpPr/>
          <p:nvPr/>
        </p:nvCxnSpPr>
        <p:spPr>
          <a:xfrm>
            <a:off x="1144436" y="6205135"/>
            <a:ext cx="0" cy="298637"/>
          </a:xfrm>
          <a:prstGeom prst="line">
            <a:avLst/>
          </a:prstGeom>
          <a:ln w="127000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ál 41"/>
          <p:cNvSpPr/>
          <p:nvPr/>
        </p:nvSpPr>
        <p:spPr>
          <a:xfrm>
            <a:off x="1045817" y="6090330"/>
            <a:ext cx="216024" cy="144501"/>
          </a:xfrm>
          <a:prstGeom prst="ellips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/>
          <p:cNvCxnSpPr/>
          <p:nvPr/>
        </p:nvCxnSpPr>
        <p:spPr>
          <a:xfrm>
            <a:off x="1408804" y="3544406"/>
            <a:ext cx="13413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>
            <a:stCxn id="35" idx="1"/>
          </p:cNvCxnSpPr>
          <p:nvPr/>
        </p:nvCxnSpPr>
        <p:spPr>
          <a:xfrm>
            <a:off x="1587711" y="4573876"/>
            <a:ext cx="11624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1321517" y="5209073"/>
            <a:ext cx="14286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>
            <a:stCxn id="42" idx="6"/>
          </p:cNvCxnSpPr>
          <p:nvPr/>
        </p:nvCxnSpPr>
        <p:spPr>
          <a:xfrm flipV="1">
            <a:off x="1261841" y="6162580"/>
            <a:ext cx="148834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2750185" y="3113026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093549" y="3110051"/>
            <a:ext cx="1247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tyčinka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2750185" y="4148713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2773463" y="4809609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2773463" y="5748951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3110126" y="4143375"/>
            <a:ext cx="1200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koruna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3116827" y="4770471"/>
            <a:ext cx="1026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kalich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3093549" y="5748951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květní lůžko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0346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2" grpId="0" animBg="1"/>
      <p:bldP spid="54" grpId="0"/>
      <p:bldP spid="57" grpId="0"/>
      <p:bldP spid="58" grpId="0"/>
      <p:bldP spid="60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548680"/>
            <a:ext cx="6915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2) Jak se nazývá samčí pohlavní orgán rostlin?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36296" y="548680"/>
            <a:ext cx="1457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- tyčinka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071900"/>
            <a:ext cx="5194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3) Pojmenuj vybrané části pestíku.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5" y="3717032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4) Jak nazýváme květy obsahující samčí i samičí pohlavní  </a:t>
            </a:r>
          </a:p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 orgány (tyčinky + pestíky)?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5421" y="4145426"/>
            <a:ext cx="2374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- oboupohlavné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15430" y="2708920"/>
            <a:ext cx="610669" cy="792088"/>
          </a:xfrm>
          <a:prstGeom prst="ellipse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>
            <a:endCxn id="8" idx="0"/>
          </p:cNvCxnSpPr>
          <p:nvPr/>
        </p:nvCxnSpPr>
        <p:spPr>
          <a:xfrm flipH="1">
            <a:off x="1020765" y="1988840"/>
            <a:ext cx="5376" cy="720080"/>
          </a:xfrm>
          <a:prstGeom prst="line">
            <a:avLst/>
          </a:prstGeom>
          <a:ln w="1174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/>
          <p:cNvSpPr/>
          <p:nvPr/>
        </p:nvSpPr>
        <p:spPr>
          <a:xfrm>
            <a:off x="926567" y="1916832"/>
            <a:ext cx="193772" cy="72008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>
            <a:stCxn id="10" idx="6"/>
          </p:cNvCxnSpPr>
          <p:nvPr/>
        </p:nvCxnSpPr>
        <p:spPr>
          <a:xfrm>
            <a:off x="1120339" y="1952836"/>
            <a:ext cx="11716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299442" y="2924944"/>
            <a:ext cx="10336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977812" y="3211094"/>
            <a:ext cx="83789" cy="17043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 rot="19365247">
            <a:off x="860953" y="3264044"/>
            <a:ext cx="108875" cy="15559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 rot="2840582">
            <a:off x="1082570" y="3255026"/>
            <a:ext cx="105014" cy="17057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333091" y="1691226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676455" y="1655222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blizna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333091" y="2663334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76455" y="2566183"/>
            <a:ext cx="1340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semeník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7544" y="4671139"/>
            <a:ext cx="61494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5) Uveď alespoň 2 různé významy květů.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14033" y="5194359"/>
            <a:ext cx="79237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- např.  pohlavní   rozmnožování   rostlin,   potrava,  </a:t>
            </a:r>
          </a:p>
          <a:p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úkryt,   okrasa,   dekorace,   farmacie,   kosmetika, </a:t>
            </a:r>
          </a:p>
          <a:p>
            <a:r>
              <a:rPr lang="cs-CZ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parfumérie, med, plody …</a:t>
            </a:r>
            <a:endParaRPr lang="cs-CZ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9013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10" grpId="0" animBg="1"/>
      <p:bldP spid="14" grpId="0" animBg="1"/>
      <p:bldP spid="15" grpId="0" animBg="1"/>
      <p:bldP spid="16" grpId="0" animBg="1"/>
      <p:bldP spid="2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2492896"/>
            <a:ext cx="7560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- použité obrázky – kliparty galerie MS Office 2010</a:t>
            </a:r>
          </a:p>
        </p:txBody>
      </p:sp>
      <p:sp>
        <p:nvSpPr>
          <p:cNvPr id="4" name="Obdélník 3"/>
          <p:cNvSpPr/>
          <p:nvPr/>
        </p:nvSpPr>
        <p:spPr>
          <a:xfrm>
            <a:off x="467544" y="3212976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- použité  nákresy  květu a jeho částí pocházejí </a:t>
            </a:r>
            <a:r>
              <a:rPr lang="cs-CZ" sz="2800" i="1" dirty="0">
                <a:solidFill>
                  <a:schemeClr val="accent6">
                    <a:lumMod val="75000"/>
                  </a:schemeClr>
                </a:solidFill>
              </a:rPr>
              <a:t>z vlastní </a:t>
            </a:r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cs-CZ" sz="2800" i="1" dirty="0" smtClean="0">
                <a:solidFill>
                  <a:schemeClr val="accent6">
                    <a:lumMod val="75000"/>
                  </a:schemeClr>
                </a:solidFill>
              </a:rPr>
              <a:t>  tvorby</a:t>
            </a:r>
            <a:endParaRPr lang="cs-CZ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6595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891</TotalTime>
  <Words>681</Words>
  <Application>Microsoft Office PowerPoint</Application>
  <PresentationFormat>Předvádění na obrazovce (4:3)</PresentationFormat>
  <Paragraphs>129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Tvrdý obal</vt:lpstr>
      <vt:lpstr>Prezentace aplikace PowerPoint</vt:lpstr>
      <vt:lpstr>Prezentace aplikace PowerPoint</vt:lpstr>
      <vt:lpstr>Květ</vt:lpstr>
      <vt:lpstr>Stavba květu</vt:lpstr>
      <vt:lpstr>Prezentace aplikace PowerPoint</vt:lpstr>
      <vt:lpstr>Prezentace aplikace PowerPoint</vt:lpstr>
      <vt:lpstr>Prezentace aplikace PowerPoint</vt:lpstr>
      <vt:lpstr>Prezentace aplikace PowerPoint</vt:lpstr>
      <vt:lpstr>Význam květů</vt:lpstr>
      <vt:lpstr>Opakování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Květ</dc:title>
  <dc:creator>Věra Konířová</dc:creator>
  <cp:lastModifiedBy>Konířová Věra</cp:lastModifiedBy>
  <cp:revision>302</cp:revision>
  <dcterms:created xsi:type="dcterms:W3CDTF">2012-03-05T07:10:05Z</dcterms:created>
  <dcterms:modified xsi:type="dcterms:W3CDTF">2012-08-28T19:47:22Z</dcterms:modified>
</cp:coreProperties>
</file>