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7" r:id="rId3"/>
    <p:sldId id="256" r:id="rId4"/>
    <p:sldId id="266" r:id="rId5"/>
    <p:sldId id="258" r:id="rId6"/>
    <p:sldId id="259" r:id="rId7"/>
    <p:sldId id="260" r:id="rId8"/>
    <p:sldId id="261" r:id="rId9"/>
    <p:sldId id="262" r:id="rId10"/>
    <p:sldId id="264" r:id="rId11"/>
    <p:sldId id="263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38231"/>
    <a:srgbClr val="FFCC00"/>
    <a:srgbClr val="D6953E"/>
    <a:srgbClr val="D88E3C"/>
    <a:srgbClr val="E39B31"/>
    <a:srgbClr val="F36C21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94"/>
          <p:cNvGrpSpPr>
            <a:grpSpLocks/>
          </p:cNvGrpSpPr>
          <p:nvPr/>
        </p:nvGrpSpPr>
        <p:grpSpPr bwMode="auto">
          <a:xfrm>
            <a:off x="0" y="-30163"/>
            <a:ext cx="9067800" cy="6889751"/>
            <a:chOff x="0" y="-30477"/>
            <a:chExt cx="9067800" cy="6889273"/>
          </a:xfrm>
        </p:grpSpPr>
        <p:cxnSp>
          <p:nvCxnSpPr>
            <p:cNvPr id="5" name="Straight Connector 109"/>
            <p:cNvCxnSpPr/>
            <p:nvPr/>
          </p:nvCxnSpPr>
          <p:spPr>
            <a:xfrm rot="16200000" flipH="1">
              <a:off x="-14475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176"/>
            <p:cNvCxnSpPr/>
            <p:nvPr/>
          </p:nvCxnSpPr>
          <p:spPr>
            <a:xfrm rot="16200000" flipH="1">
              <a:off x="-1638062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77"/>
            <p:cNvCxnSpPr/>
            <p:nvPr/>
          </p:nvCxnSpPr>
          <p:spPr>
            <a:xfrm rot="5400000">
              <a:off x="-1485662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80"/>
            <p:cNvCxnSpPr/>
            <p:nvPr/>
          </p:nvCxnSpPr>
          <p:spPr>
            <a:xfrm rot="5400000">
              <a:off x="-3238262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81"/>
            <p:cNvCxnSpPr/>
            <p:nvPr/>
          </p:nvCxnSpPr>
          <p:spPr>
            <a:xfrm rot="16200000" flipH="1">
              <a:off x="-3314462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82"/>
            <p:cNvCxnSpPr/>
            <p:nvPr/>
          </p:nvCxnSpPr>
          <p:spPr>
            <a:xfrm rot="16200000" flipH="1">
              <a:off x="-1371362" y="2971246"/>
              <a:ext cx="6857524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83"/>
            <p:cNvCxnSpPr/>
            <p:nvPr/>
          </p:nvCxnSpPr>
          <p:spPr>
            <a:xfrm rot="16200000" flipH="1">
              <a:off x="-2819162" y="3199846"/>
              <a:ext cx="6857524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84"/>
            <p:cNvCxnSpPr/>
            <p:nvPr/>
          </p:nvCxnSpPr>
          <p:spPr>
            <a:xfrm rot="5400000">
              <a:off x="-2704862" y="3237946"/>
              <a:ext cx="6857524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85"/>
            <p:cNvCxnSpPr/>
            <p:nvPr/>
          </p:nvCxnSpPr>
          <p:spPr>
            <a:xfrm rot="16200000" flipH="1">
              <a:off x="-2133362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86"/>
            <p:cNvCxnSpPr/>
            <p:nvPr/>
          </p:nvCxnSpPr>
          <p:spPr>
            <a:xfrm rot="16200000" flipH="1">
              <a:off x="-31239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87"/>
            <p:cNvCxnSpPr/>
            <p:nvPr/>
          </p:nvCxnSpPr>
          <p:spPr>
            <a:xfrm rot="16200000" flipH="1">
              <a:off x="-18285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88"/>
            <p:cNvCxnSpPr/>
            <p:nvPr/>
          </p:nvCxnSpPr>
          <p:spPr>
            <a:xfrm rot="16200000" flipH="1">
              <a:off x="-28191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89"/>
            <p:cNvCxnSpPr/>
            <p:nvPr/>
          </p:nvCxnSpPr>
          <p:spPr>
            <a:xfrm rot="16200000" flipH="1">
              <a:off x="-2438162" y="3123646"/>
              <a:ext cx="6857524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64"/>
            <p:cNvCxnSpPr/>
            <p:nvPr/>
          </p:nvCxnSpPr>
          <p:spPr>
            <a:xfrm rot="5400000">
              <a:off x="-1731724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65"/>
            <p:cNvCxnSpPr/>
            <p:nvPr/>
          </p:nvCxnSpPr>
          <p:spPr>
            <a:xfrm rot="5400000">
              <a:off x="-1141968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68"/>
            <p:cNvCxnSpPr/>
            <p:nvPr/>
          </p:nvCxnSpPr>
          <p:spPr>
            <a:xfrm rot="5400000">
              <a:off x="-9141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172"/>
            <p:cNvCxnSpPr/>
            <p:nvPr/>
          </p:nvCxnSpPr>
          <p:spPr>
            <a:xfrm rot="5400000">
              <a:off x="-1855549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120"/>
            <p:cNvCxnSpPr/>
            <p:nvPr/>
          </p:nvCxnSpPr>
          <p:spPr>
            <a:xfrm rot="16200000" flipH="1">
              <a:off x="-2642949" y="3252233"/>
              <a:ext cx="6857524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144"/>
            <p:cNvCxnSpPr/>
            <p:nvPr/>
          </p:nvCxnSpPr>
          <p:spPr>
            <a:xfrm rot="16200000" flipH="1">
              <a:off x="-1953974" y="3325258"/>
              <a:ext cx="6857524" cy="206375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107"/>
            <p:cNvCxnSpPr/>
            <p:nvPr/>
          </p:nvCxnSpPr>
          <p:spPr>
            <a:xfrm rot="16200000" flipH="1">
              <a:off x="-23619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08"/>
            <p:cNvCxnSpPr/>
            <p:nvPr/>
          </p:nvCxnSpPr>
          <p:spPr>
            <a:xfrm rot="16200000" flipH="1">
              <a:off x="-21333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09"/>
            <p:cNvCxnSpPr/>
            <p:nvPr/>
          </p:nvCxnSpPr>
          <p:spPr>
            <a:xfrm rot="16200000" flipH="1">
              <a:off x="1067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10"/>
            <p:cNvCxnSpPr/>
            <p:nvPr/>
          </p:nvCxnSpPr>
          <p:spPr>
            <a:xfrm rot="16200000" flipH="1">
              <a:off x="8765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11"/>
            <p:cNvCxnSpPr/>
            <p:nvPr/>
          </p:nvCxnSpPr>
          <p:spPr>
            <a:xfrm rot="5400000">
              <a:off x="1028938" y="3237946"/>
              <a:ext cx="6857524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12"/>
            <p:cNvCxnSpPr/>
            <p:nvPr/>
          </p:nvCxnSpPr>
          <p:spPr>
            <a:xfrm rot="5400000">
              <a:off x="-723662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13"/>
            <p:cNvCxnSpPr/>
            <p:nvPr/>
          </p:nvCxnSpPr>
          <p:spPr>
            <a:xfrm rot="16200000" flipH="1">
              <a:off x="-799862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214"/>
            <p:cNvCxnSpPr/>
            <p:nvPr/>
          </p:nvCxnSpPr>
          <p:spPr>
            <a:xfrm rot="5400000">
              <a:off x="-152161" y="3428446"/>
              <a:ext cx="6857524" cy="3175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215"/>
            <p:cNvCxnSpPr/>
            <p:nvPr/>
          </p:nvCxnSpPr>
          <p:spPr>
            <a:xfrm rot="16200000" flipH="1">
              <a:off x="-304562" y="3199846"/>
              <a:ext cx="6857524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216"/>
            <p:cNvCxnSpPr/>
            <p:nvPr/>
          </p:nvCxnSpPr>
          <p:spPr>
            <a:xfrm rot="5400000">
              <a:off x="-190262" y="3237946"/>
              <a:ext cx="6857524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217"/>
            <p:cNvCxnSpPr/>
            <p:nvPr/>
          </p:nvCxnSpPr>
          <p:spPr>
            <a:xfrm rot="16200000" flipH="1">
              <a:off x="3812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218"/>
            <p:cNvCxnSpPr/>
            <p:nvPr/>
          </p:nvCxnSpPr>
          <p:spPr>
            <a:xfrm rot="16200000" flipH="1">
              <a:off x="-6093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219"/>
            <p:cNvCxnSpPr/>
            <p:nvPr/>
          </p:nvCxnSpPr>
          <p:spPr>
            <a:xfrm rot="16200000" flipH="1">
              <a:off x="686038" y="3352246"/>
              <a:ext cx="6857524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220"/>
            <p:cNvCxnSpPr/>
            <p:nvPr/>
          </p:nvCxnSpPr>
          <p:spPr>
            <a:xfrm rot="16200000" flipH="1">
              <a:off x="-3045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221"/>
            <p:cNvCxnSpPr/>
            <p:nvPr/>
          </p:nvCxnSpPr>
          <p:spPr>
            <a:xfrm rot="5400000">
              <a:off x="-1028462" y="3314146"/>
              <a:ext cx="6857524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222"/>
            <p:cNvCxnSpPr/>
            <p:nvPr/>
          </p:nvCxnSpPr>
          <p:spPr>
            <a:xfrm rot="5400000">
              <a:off x="782876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223"/>
            <p:cNvCxnSpPr/>
            <p:nvPr/>
          </p:nvCxnSpPr>
          <p:spPr>
            <a:xfrm rot="5400000">
              <a:off x="1372632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224"/>
            <p:cNvCxnSpPr/>
            <p:nvPr/>
          </p:nvCxnSpPr>
          <p:spPr>
            <a:xfrm rot="5400000">
              <a:off x="16004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225"/>
            <p:cNvCxnSpPr/>
            <p:nvPr/>
          </p:nvCxnSpPr>
          <p:spPr>
            <a:xfrm rot="5400000">
              <a:off x="659051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226"/>
            <p:cNvCxnSpPr/>
            <p:nvPr/>
          </p:nvCxnSpPr>
          <p:spPr>
            <a:xfrm rot="16200000" flipH="1">
              <a:off x="-128349" y="3252233"/>
              <a:ext cx="6857524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227"/>
            <p:cNvCxnSpPr/>
            <p:nvPr/>
          </p:nvCxnSpPr>
          <p:spPr>
            <a:xfrm rot="16200000" flipH="1">
              <a:off x="560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228"/>
            <p:cNvCxnSpPr/>
            <p:nvPr/>
          </p:nvCxnSpPr>
          <p:spPr>
            <a:xfrm rot="16200000" flipH="1">
              <a:off x="1526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229"/>
            <p:cNvCxnSpPr/>
            <p:nvPr/>
          </p:nvCxnSpPr>
          <p:spPr>
            <a:xfrm rot="16200000" flipH="1">
              <a:off x="3812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236"/>
            <p:cNvCxnSpPr/>
            <p:nvPr/>
          </p:nvCxnSpPr>
          <p:spPr>
            <a:xfrm rot="16200000" flipH="1">
              <a:off x="2743438" y="3352246"/>
              <a:ext cx="6857524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237"/>
            <p:cNvCxnSpPr/>
            <p:nvPr/>
          </p:nvCxnSpPr>
          <p:spPr>
            <a:xfrm rot="16200000" flipH="1">
              <a:off x="20957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238"/>
            <p:cNvCxnSpPr/>
            <p:nvPr/>
          </p:nvCxnSpPr>
          <p:spPr>
            <a:xfrm rot="5400000">
              <a:off x="27053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239"/>
            <p:cNvCxnSpPr/>
            <p:nvPr/>
          </p:nvCxnSpPr>
          <p:spPr>
            <a:xfrm rot="5400000">
              <a:off x="1829038" y="3276046"/>
              <a:ext cx="6857524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240"/>
            <p:cNvCxnSpPr/>
            <p:nvPr/>
          </p:nvCxnSpPr>
          <p:spPr>
            <a:xfrm rot="16200000" flipH="1">
              <a:off x="10670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241"/>
            <p:cNvCxnSpPr/>
            <p:nvPr/>
          </p:nvCxnSpPr>
          <p:spPr>
            <a:xfrm rot="16200000" flipH="1">
              <a:off x="23624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242"/>
            <p:cNvCxnSpPr/>
            <p:nvPr/>
          </p:nvCxnSpPr>
          <p:spPr>
            <a:xfrm rot="5400000">
              <a:off x="2646601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243"/>
            <p:cNvCxnSpPr/>
            <p:nvPr/>
          </p:nvCxnSpPr>
          <p:spPr>
            <a:xfrm rot="5400000">
              <a:off x="3049032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244"/>
            <p:cNvCxnSpPr/>
            <p:nvPr/>
          </p:nvCxnSpPr>
          <p:spPr>
            <a:xfrm rot="5400000">
              <a:off x="2895838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245"/>
            <p:cNvCxnSpPr/>
            <p:nvPr/>
          </p:nvCxnSpPr>
          <p:spPr>
            <a:xfrm rot="5400000">
              <a:off x="2389426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246"/>
            <p:cNvCxnSpPr/>
            <p:nvPr/>
          </p:nvCxnSpPr>
          <p:spPr>
            <a:xfrm rot="16200000" flipH="1">
              <a:off x="22370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247"/>
            <p:cNvCxnSpPr/>
            <p:nvPr/>
          </p:nvCxnSpPr>
          <p:spPr>
            <a:xfrm rot="16200000" flipH="1">
              <a:off x="17528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248"/>
            <p:cNvCxnSpPr/>
            <p:nvPr/>
          </p:nvCxnSpPr>
          <p:spPr>
            <a:xfrm rot="16200000" flipH="1">
              <a:off x="19814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249"/>
            <p:cNvCxnSpPr/>
            <p:nvPr/>
          </p:nvCxnSpPr>
          <p:spPr>
            <a:xfrm rot="5400000">
              <a:off x="3467338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250"/>
            <p:cNvCxnSpPr/>
            <p:nvPr/>
          </p:nvCxnSpPr>
          <p:spPr>
            <a:xfrm rot="16200000" flipH="1">
              <a:off x="3467338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251"/>
            <p:cNvCxnSpPr/>
            <p:nvPr/>
          </p:nvCxnSpPr>
          <p:spPr>
            <a:xfrm rot="5400000">
              <a:off x="4038839" y="3428446"/>
              <a:ext cx="6857524" cy="3175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252"/>
            <p:cNvCxnSpPr/>
            <p:nvPr/>
          </p:nvCxnSpPr>
          <p:spPr>
            <a:xfrm rot="16200000" flipH="1">
              <a:off x="3886438" y="3199846"/>
              <a:ext cx="6857524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253"/>
            <p:cNvCxnSpPr/>
            <p:nvPr/>
          </p:nvCxnSpPr>
          <p:spPr>
            <a:xfrm rot="5400000">
              <a:off x="4000738" y="3237946"/>
              <a:ext cx="6857524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254"/>
            <p:cNvCxnSpPr/>
            <p:nvPr/>
          </p:nvCxnSpPr>
          <p:spPr>
            <a:xfrm rot="16200000" flipH="1">
              <a:off x="45722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256"/>
            <p:cNvCxnSpPr/>
            <p:nvPr/>
          </p:nvCxnSpPr>
          <p:spPr>
            <a:xfrm rot="16200000" flipH="1">
              <a:off x="37340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257"/>
            <p:cNvCxnSpPr/>
            <p:nvPr/>
          </p:nvCxnSpPr>
          <p:spPr>
            <a:xfrm rot="5400000">
              <a:off x="3619738" y="3314146"/>
              <a:ext cx="6857524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258"/>
            <p:cNvCxnSpPr/>
            <p:nvPr/>
          </p:nvCxnSpPr>
          <p:spPr>
            <a:xfrm rot="16200000" flipH="1">
              <a:off x="4215051" y="3252233"/>
              <a:ext cx="6857524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259"/>
            <p:cNvCxnSpPr/>
            <p:nvPr/>
          </p:nvCxnSpPr>
          <p:spPr>
            <a:xfrm rot="16200000" flipH="1">
              <a:off x="4751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260"/>
            <p:cNvCxnSpPr/>
            <p:nvPr/>
          </p:nvCxnSpPr>
          <p:spPr>
            <a:xfrm rot="16200000" flipH="1">
              <a:off x="43436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261"/>
            <p:cNvCxnSpPr/>
            <p:nvPr/>
          </p:nvCxnSpPr>
          <p:spPr>
            <a:xfrm rot="16200000" flipH="1">
              <a:off x="45722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263"/>
            <p:cNvCxnSpPr/>
            <p:nvPr/>
          </p:nvCxnSpPr>
          <p:spPr>
            <a:xfrm rot="16200000" flipH="1">
              <a:off x="5258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264"/>
            <p:cNvCxnSpPr/>
            <p:nvPr/>
          </p:nvCxnSpPr>
          <p:spPr>
            <a:xfrm rot="16200000" flipH="1">
              <a:off x="50675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265"/>
            <p:cNvCxnSpPr/>
            <p:nvPr/>
          </p:nvCxnSpPr>
          <p:spPr>
            <a:xfrm rot="5400000">
              <a:off x="5219938" y="3237946"/>
              <a:ext cx="6857524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266"/>
            <p:cNvCxnSpPr/>
            <p:nvPr/>
          </p:nvCxnSpPr>
          <p:spPr>
            <a:xfrm rot="16200000" flipH="1">
              <a:off x="4877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267"/>
            <p:cNvCxnSpPr/>
            <p:nvPr/>
          </p:nvCxnSpPr>
          <p:spPr>
            <a:xfrm rot="5400000">
              <a:off x="5528707" y="3318116"/>
              <a:ext cx="6887685" cy="1905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269"/>
            <p:cNvCxnSpPr/>
            <p:nvPr/>
          </p:nvCxnSpPr>
          <p:spPr>
            <a:xfrm rot="5400000">
              <a:off x="4850051" y="3226833"/>
              <a:ext cx="6857524" cy="403225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270"/>
            <p:cNvCxnSpPr/>
            <p:nvPr/>
          </p:nvCxnSpPr>
          <p:spPr>
            <a:xfrm rot="16200000" flipH="1">
              <a:off x="4751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277"/>
            <p:cNvCxnSpPr/>
            <p:nvPr/>
          </p:nvCxnSpPr>
          <p:spPr>
            <a:xfrm rot="5400000">
              <a:off x="5562839" y="3428446"/>
              <a:ext cx="6857524" cy="3175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282"/>
            <p:cNvCxnSpPr/>
            <p:nvPr/>
          </p:nvCxnSpPr>
          <p:spPr>
            <a:xfrm rot="5400000">
              <a:off x="2552938" y="3390346"/>
              <a:ext cx="6857524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288"/>
            <p:cNvCxnSpPr/>
            <p:nvPr/>
          </p:nvCxnSpPr>
          <p:spPr>
            <a:xfrm rot="16200000" flipH="1">
              <a:off x="3048238" y="3352246"/>
              <a:ext cx="6857524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291"/>
            <p:cNvCxnSpPr/>
            <p:nvPr/>
          </p:nvCxnSpPr>
          <p:spPr>
            <a:xfrm rot="16200000" flipH="1">
              <a:off x="3238738" y="3237946"/>
              <a:ext cx="6857524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293"/>
            <p:cNvCxnSpPr/>
            <p:nvPr/>
          </p:nvCxnSpPr>
          <p:spPr>
            <a:xfrm rot="5400000">
              <a:off x="2133838" y="3276046"/>
              <a:ext cx="6857524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297"/>
            <p:cNvCxnSpPr/>
            <p:nvPr/>
          </p:nvCxnSpPr>
          <p:spPr>
            <a:xfrm rot="16200000" flipH="1">
              <a:off x="3148251" y="3252233"/>
              <a:ext cx="6857524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298"/>
            <p:cNvCxnSpPr/>
            <p:nvPr/>
          </p:nvCxnSpPr>
          <p:spPr>
            <a:xfrm rot="5400000">
              <a:off x="37721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301"/>
            <p:cNvCxnSpPr/>
            <p:nvPr/>
          </p:nvCxnSpPr>
          <p:spPr>
            <a:xfrm rot="5400000">
              <a:off x="4229338" y="2933146"/>
              <a:ext cx="6857524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306"/>
            <p:cNvCxnSpPr/>
            <p:nvPr/>
          </p:nvCxnSpPr>
          <p:spPr>
            <a:xfrm rot="16200000" flipH="1">
              <a:off x="1371044" y="3200640"/>
              <a:ext cx="6859112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89" name="Group 93"/>
          <p:cNvGrpSpPr>
            <a:grpSpLocks/>
          </p:cNvGrpSpPr>
          <p:nvPr/>
        </p:nvGrpSpPr>
        <p:grpSpPr bwMode="auto">
          <a:xfrm>
            <a:off x="0" y="2057400"/>
            <a:ext cx="4802188" cy="2820988"/>
            <a:chOff x="0" y="2057400"/>
            <a:chExt cx="4801394" cy="2820988"/>
          </a:xfrm>
        </p:grpSpPr>
        <p:cxnSp>
          <p:nvCxnSpPr>
            <p:cNvPr id="90" name="Straight Connector 116"/>
            <p:cNvCxnSpPr/>
            <p:nvPr/>
          </p:nvCxnSpPr>
          <p:spPr>
            <a:xfrm>
              <a:off x="0" y="2057400"/>
              <a:ext cx="4799806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117"/>
            <p:cNvCxnSpPr/>
            <p:nvPr/>
          </p:nvCxnSpPr>
          <p:spPr>
            <a:xfrm>
              <a:off x="0" y="4876800"/>
              <a:ext cx="4799806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119"/>
            <p:cNvCxnSpPr/>
            <p:nvPr/>
          </p:nvCxnSpPr>
          <p:spPr>
            <a:xfrm rot="5400000">
              <a:off x="3391694" y="3467100"/>
              <a:ext cx="2817812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/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9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C408CF-B85A-47B7-BD2B-25A8B5429C6E}" type="datetimeFigureOut">
              <a:rPr lang="cs-CZ"/>
              <a:pPr>
                <a:defRPr/>
              </a:pPr>
              <a:t>21.4.2014</a:t>
            </a:fld>
            <a:endParaRPr lang="cs-CZ"/>
          </a:p>
        </p:txBody>
      </p:sp>
      <p:sp>
        <p:nvSpPr>
          <p:cNvPr id="9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48724E-2CA8-42A5-99DF-1AEEE3E5F5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663F42-C26B-49D2-B81C-5DD5E583270C}" type="datetimeFigureOut">
              <a:rPr lang="cs-CZ"/>
              <a:pPr>
                <a:defRPr/>
              </a:pPr>
              <a:t>21.4.2014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2F707F-CB1C-44C6-9C4B-04137F756F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92"/>
          <p:cNvGrpSpPr>
            <a:grpSpLocks/>
          </p:cNvGrpSpPr>
          <p:nvPr/>
        </p:nvGrpSpPr>
        <p:grpSpPr bwMode="auto">
          <a:xfrm>
            <a:off x="0" y="-30163"/>
            <a:ext cx="9067800" cy="4846638"/>
            <a:chOff x="1" y="-30477"/>
            <a:chExt cx="9067799" cy="4526277"/>
          </a:xfrm>
        </p:grpSpPr>
        <p:cxnSp>
          <p:nvCxnSpPr>
            <p:cNvPr id="5" name="Straight Connector 7"/>
            <p:cNvCxnSpPr/>
            <p:nvPr/>
          </p:nvCxnSpPr>
          <p:spPr>
            <a:xfrm rot="16200000" flipH="1">
              <a:off x="-27156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8"/>
            <p:cNvCxnSpPr/>
            <p:nvPr/>
          </p:nvCxnSpPr>
          <p:spPr>
            <a:xfrm rot="16200000" flipH="1">
              <a:off x="-462060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9"/>
            <p:cNvCxnSpPr/>
            <p:nvPr/>
          </p:nvCxnSpPr>
          <p:spPr>
            <a:xfrm rot="5400000">
              <a:off x="-309660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0"/>
            <p:cNvCxnSpPr/>
            <p:nvPr/>
          </p:nvCxnSpPr>
          <p:spPr>
            <a:xfrm rot="5400000">
              <a:off x="-2062260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1"/>
            <p:cNvCxnSpPr/>
            <p:nvPr/>
          </p:nvCxnSpPr>
          <p:spPr>
            <a:xfrm rot="16200000" flipH="1">
              <a:off x="-2138460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2"/>
            <p:cNvCxnSpPr/>
            <p:nvPr/>
          </p:nvCxnSpPr>
          <p:spPr>
            <a:xfrm rot="16200000" flipH="1">
              <a:off x="-195360" y="1785840"/>
              <a:ext cx="450552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3"/>
            <p:cNvCxnSpPr/>
            <p:nvPr/>
          </p:nvCxnSpPr>
          <p:spPr>
            <a:xfrm rot="16200000" flipH="1">
              <a:off x="-1643160" y="2014440"/>
              <a:ext cx="450552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4"/>
            <p:cNvCxnSpPr/>
            <p:nvPr/>
          </p:nvCxnSpPr>
          <p:spPr>
            <a:xfrm rot="5400000">
              <a:off x="-1528860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5"/>
            <p:cNvCxnSpPr/>
            <p:nvPr/>
          </p:nvCxnSpPr>
          <p:spPr>
            <a:xfrm rot="16200000" flipH="1">
              <a:off x="-957360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6"/>
            <p:cNvCxnSpPr/>
            <p:nvPr/>
          </p:nvCxnSpPr>
          <p:spPr>
            <a:xfrm rot="16200000" flipH="1">
              <a:off x="-194796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7"/>
            <p:cNvCxnSpPr/>
            <p:nvPr/>
          </p:nvCxnSpPr>
          <p:spPr>
            <a:xfrm rot="16200000" flipH="1">
              <a:off x="-652560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8"/>
            <p:cNvCxnSpPr/>
            <p:nvPr/>
          </p:nvCxnSpPr>
          <p:spPr>
            <a:xfrm rot="16200000" flipH="1">
              <a:off x="-164316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9"/>
            <p:cNvCxnSpPr/>
            <p:nvPr/>
          </p:nvCxnSpPr>
          <p:spPr>
            <a:xfrm rot="16200000" flipH="1">
              <a:off x="-1790370" y="2019629"/>
              <a:ext cx="4495143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20"/>
            <p:cNvCxnSpPr/>
            <p:nvPr/>
          </p:nvCxnSpPr>
          <p:spPr>
            <a:xfrm rot="5400000">
              <a:off x="-555722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21"/>
            <p:cNvCxnSpPr/>
            <p:nvPr/>
          </p:nvCxnSpPr>
          <p:spPr>
            <a:xfrm rot="5400000">
              <a:off x="34034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22"/>
            <p:cNvCxnSpPr/>
            <p:nvPr/>
          </p:nvCxnSpPr>
          <p:spPr>
            <a:xfrm rot="5400000">
              <a:off x="26184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3"/>
            <p:cNvCxnSpPr/>
            <p:nvPr/>
          </p:nvCxnSpPr>
          <p:spPr>
            <a:xfrm rot="5400000">
              <a:off x="-679547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4"/>
            <p:cNvCxnSpPr/>
            <p:nvPr/>
          </p:nvCxnSpPr>
          <p:spPr>
            <a:xfrm rot="16200000" flipH="1">
              <a:off x="-1466947" y="2066827"/>
              <a:ext cx="450552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5"/>
            <p:cNvCxnSpPr/>
            <p:nvPr/>
          </p:nvCxnSpPr>
          <p:spPr>
            <a:xfrm rot="16200000" flipH="1">
              <a:off x="-777972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6"/>
            <p:cNvCxnSpPr/>
            <p:nvPr/>
          </p:nvCxnSpPr>
          <p:spPr>
            <a:xfrm rot="16200000" flipH="1">
              <a:off x="-118596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7"/>
            <p:cNvCxnSpPr/>
            <p:nvPr/>
          </p:nvCxnSpPr>
          <p:spPr>
            <a:xfrm rot="16200000" flipH="1">
              <a:off x="-95736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8"/>
            <p:cNvCxnSpPr/>
            <p:nvPr/>
          </p:nvCxnSpPr>
          <p:spPr>
            <a:xfrm rot="16200000" flipH="1">
              <a:off x="2243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9"/>
            <p:cNvCxnSpPr/>
            <p:nvPr/>
          </p:nvCxnSpPr>
          <p:spPr>
            <a:xfrm rot="16200000" flipH="1">
              <a:off x="20525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30"/>
            <p:cNvCxnSpPr/>
            <p:nvPr/>
          </p:nvCxnSpPr>
          <p:spPr>
            <a:xfrm rot="5400000">
              <a:off x="2204939" y="2052540"/>
              <a:ext cx="450552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31"/>
            <p:cNvCxnSpPr/>
            <p:nvPr/>
          </p:nvCxnSpPr>
          <p:spPr>
            <a:xfrm rot="5400000">
              <a:off x="452340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32"/>
            <p:cNvCxnSpPr/>
            <p:nvPr/>
          </p:nvCxnSpPr>
          <p:spPr>
            <a:xfrm rot="16200000" flipH="1">
              <a:off x="376140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3"/>
            <p:cNvCxnSpPr/>
            <p:nvPr/>
          </p:nvCxnSpPr>
          <p:spPr>
            <a:xfrm rot="5400000">
              <a:off x="1024634" y="2242246"/>
              <a:ext cx="450552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4"/>
            <p:cNvCxnSpPr/>
            <p:nvPr/>
          </p:nvCxnSpPr>
          <p:spPr>
            <a:xfrm rot="16200000" flipH="1">
              <a:off x="871440" y="2014440"/>
              <a:ext cx="450552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5"/>
            <p:cNvCxnSpPr/>
            <p:nvPr/>
          </p:nvCxnSpPr>
          <p:spPr>
            <a:xfrm rot="5400000">
              <a:off x="985740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6"/>
            <p:cNvCxnSpPr/>
            <p:nvPr/>
          </p:nvCxnSpPr>
          <p:spPr>
            <a:xfrm rot="16200000" flipH="1">
              <a:off x="1557240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7"/>
            <p:cNvCxnSpPr/>
            <p:nvPr/>
          </p:nvCxnSpPr>
          <p:spPr>
            <a:xfrm rot="16200000" flipH="1">
              <a:off x="56664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8"/>
            <p:cNvCxnSpPr/>
            <p:nvPr/>
          </p:nvCxnSpPr>
          <p:spPr>
            <a:xfrm rot="16200000" flipH="1">
              <a:off x="186204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9"/>
            <p:cNvCxnSpPr/>
            <p:nvPr/>
          </p:nvCxnSpPr>
          <p:spPr>
            <a:xfrm rot="16200000" flipH="1">
              <a:off x="87144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40"/>
            <p:cNvCxnSpPr/>
            <p:nvPr/>
          </p:nvCxnSpPr>
          <p:spPr>
            <a:xfrm rot="5400000">
              <a:off x="147540" y="2128740"/>
              <a:ext cx="450552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41"/>
            <p:cNvCxnSpPr/>
            <p:nvPr/>
          </p:nvCxnSpPr>
          <p:spPr>
            <a:xfrm rot="5400000">
              <a:off x="1958878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42"/>
            <p:cNvCxnSpPr/>
            <p:nvPr/>
          </p:nvCxnSpPr>
          <p:spPr>
            <a:xfrm rot="5400000">
              <a:off x="2548633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3"/>
            <p:cNvCxnSpPr/>
            <p:nvPr/>
          </p:nvCxnSpPr>
          <p:spPr>
            <a:xfrm rot="5400000">
              <a:off x="27764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4"/>
            <p:cNvCxnSpPr/>
            <p:nvPr/>
          </p:nvCxnSpPr>
          <p:spPr>
            <a:xfrm rot="5400000">
              <a:off x="1835053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5"/>
            <p:cNvCxnSpPr/>
            <p:nvPr/>
          </p:nvCxnSpPr>
          <p:spPr>
            <a:xfrm rot="16200000" flipH="1">
              <a:off x="1047653" y="2066827"/>
              <a:ext cx="450552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6"/>
            <p:cNvCxnSpPr/>
            <p:nvPr/>
          </p:nvCxnSpPr>
          <p:spPr>
            <a:xfrm rot="16200000" flipH="1">
              <a:off x="1736628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7"/>
            <p:cNvCxnSpPr/>
            <p:nvPr/>
          </p:nvCxnSpPr>
          <p:spPr>
            <a:xfrm rot="16200000" flipH="1">
              <a:off x="132864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8"/>
            <p:cNvCxnSpPr/>
            <p:nvPr/>
          </p:nvCxnSpPr>
          <p:spPr>
            <a:xfrm rot="16200000" flipH="1">
              <a:off x="155724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9"/>
            <p:cNvCxnSpPr/>
            <p:nvPr/>
          </p:nvCxnSpPr>
          <p:spPr>
            <a:xfrm rot="16200000" flipH="1">
              <a:off x="3919439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50"/>
            <p:cNvCxnSpPr/>
            <p:nvPr/>
          </p:nvCxnSpPr>
          <p:spPr>
            <a:xfrm rot="16200000" flipH="1">
              <a:off x="32717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51"/>
            <p:cNvCxnSpPr/>
            <p:nvPr/>
          </p:nvCxnSpPr>
          <p:spPr>
            <a:xfrm rot="5400000">
              <a:off x="38813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52"/>
            <p:cNvCxnSpPr/>
            <p:nvPr/>
          </p:nvCxnSpPr>
          <p:spPr>
            <a:xfrm rot="5400000">
              <a:off x="3005039" y="2090640"/>
              <a:ext cx="4505521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3"/>
            <p:cNvCxnSpPr/>
            <p:nvPr/>
          </p:nvCxnSpPr>
          <p:spPr>
            <a:xfrm rot="16200000" flipH="1">
              <a:off x="22430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4"/>
            <p:cNvCxnSpPr/>
            <p:nvPr/>
          </p:nvCxnSpPr>
          <p:spPr>
            <a:xfrm rot="16200000" flipH="1">
              <a:off x="35384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5"/>
            <p:cNvCxnSpPr/>
            <p:nvPr/>
          </p:nvCxnSpPr>
          <p:spPr>
            <a:xfrm rot="5400000">
              <a:off x="3822602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6"/>
            <p:cNvCxnSpPr/>
            <p:nvPr/>
          </p:nvCxnSpPr>
          <p:spPr>
            <a:xfrm rot="5400000">
              <a:off x="4225033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7"/>
            <p:cNvCxnSpPr/>
            <p:nvPr/>
          </p:nvCxnSpPr>
          <p:spPr>
            <a:xfrm rot="5400000">
              <a:off x="4071839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8"/>
            <p:cNvCxnSpPr/>
            <p:nvPr/>
          </p:nvCxnSpPr>
          <p:spPr>
            <a:xfrm rot="5400000">
              <a:off x="3565427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9"/>
            <p:cNvCxnSpPr/>
            <p:nvPr/>
          </p:nvCxnSpPr>
          <p:spPr>
            <a:xfrm rot="16200000" flipH="1">
              <a:off x="34130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60"/>
            <p:cNvCxnSpPr/>
            <p:nvPr/>
          </p:nvCxnSpPr>
          <p:spPr>
            <a:xfrm rot="16200000" flipH="1">
              <a:off x="2928839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61"/>
            <p:cNvCxnSpPr/>
            <p:nvPr/>
          </p:nvCxnSpPr>
          <p:spPr>
            <a:xfrm rot="16200000" flipH="1">
              <a:off x="30812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62"/>
            <p:cNvCxnSpPr/>
            <p:nvPr/>
          </p:nvCxnSpPr>
          <p:spPr>
            <a:xfrm rot="5400000">
              <a:off x="4643339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3"/>
            <p:cNvCxnSpPr/>
            <p:nvPr/>
          </p:nvCxnSpPr>
          <p:spPr>
            <a:xfrm rot="16200000" flipH="1">
              <a:off x="4643339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4"/>
            <p:cNvCxnSpPr/>
            <p:nvPr/>
          </p:nvCxnSpPr>
          <p:spPr>
            <a:xfrm rot="5400000">
              <a:off x="5215633" y="2242246"/>
              <a:ext cx="450552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5"/>
            <p:cNvCxnSpPr/>
            <p:nvPr/>
          </p:nvCxnSpPr>
          <p:spPr>
            <a:xfrm rot="16200000" flipH="1">
              <a:off x="5062439" y="2014440"/>
              <a:ext cx="450552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6"/>
            <p:cNvCxnSpPr/>
            <p:nvPr/>
          </p:nvCxnSpPr>
          <p:spPr>
            <a:xfrm rot="5400000">
              <a:off x="5176739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7"/>
            <p:cNvCxnSpPr/>
            <p:nvPr/>
          </p:nvCxnSpPr>
          <p:spPr>
            <a:xfrm rot="16200000" flipH="1">
              <a:off x="57482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8"/>
            <p:cNvCxnSpPr/>
            <p:nvPr/>
          </p:nvCxnSpPr>
          <p:spPr>
            <a:xfrm rot="16200000" flipH="1">
              <a:off x="49100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9"/>
            <p:cNvCxnSpPr/>
            <p:nvPr/>
          </p:nvCxnSpPr>
          <p:spPr>
            <a:xfrm rot="5400000">
              <a:off x="4795739" y="2128740"/>
              <a:ext cx="450552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70"/>
            <p:cNvCxnSpPr/>
            <p:nvPr/>
          </p:nvCxnSpPr>
          <p:spPr>
            <a:xfrm rot="16200000" flipH="1">
              <a:off x="5391052" y="2066827"/>
              <a:ext cx="450552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71"/>
            <p:cNvCxnSpPr/>
            <p:nvPr/>
          </p:nvCxnSpPr>
          <p:spPr>
            <a:xfrm rot="16200000" flipH="1">
              <a:off x="59276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72"/>
            <p:cNvCxnSpPr/>
            <p:nvPr/>
          </p:nvCxnSpPr>
          <p:spPr>
            <a:xfrm rot="16200000" flipH="1">
              <a:off x="55196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3"/>
            <p:cNvCxnSpPr/>
            <p:nvPr/>
          </p:nvCxnSpPr>
          <p:spPr>
            <a:xfrm rot="16200000" flipH="1">
              <a:off x="57482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4"/>
            <p:cNvCxnSpPr/>
            <p:nvPr/>
          </p:nvCxnSpPr>
          <p:spPr>
            <a:xfrm rot="16200000" flipH="1">
              <a:off x="6434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5"/>
            <p:cNvCxnSpPr/>
            <p:nvPr/>
          </p:nvCxnSpPr>
          <p:spPr>
            <a:xfrm rot="16200000" flipH="1">
              <a:off x="62435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6"/>
            <p:cNvCxnSpPr/>
            <p:nvPr/>
          </p:nvCxnSpPr>
          <p:spPr>
            <a:xfrm rot="5400000">
              <a:off x="63959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7"/>
            <p:cNvCxnSpPr/>
            <p:nvPr/>
          </p:nvCxnSpPr>
          <p:spPr>
            <a:xfrm rot="16200000" flipH="1">
              <a:off x="6053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8"/>
            <p:cNvCxnSpPr/>
            <p:nvPr/>
          </p:nvCxnSpPr>
          <p:spPr>
            <a:xfrm rot="5400000">
              <a:off x="6709412" y="2137412"/>
              <a:ext cx="4526277" cy="1905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9"/>
            <p:cNvCxnSpPr/>
            <p:nvPr/>
          </p:nvCxnSpPr>
          <p:spPr>
            <a:xfrm rot="5400000">
              <a:off x="6026052" y="2041427"/>
              <a:ext cx="4505521" cy="403225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80"/>
            <p:cNvCxnSpPr/>
            <p:nvPr/>
          </p:nvCxnSpPr>
          <p:spPr>
            <a:xfrm rot="16200000" flipH="1">
              <a:off x="59276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81"/>
            <p:cNvCxnSpPr/>
            <p:nvPr/>
          </p:nvCxnSpPr>
          <p:spPr>
            <a:xfrm rot="5400000">
              <a:off x="6738840" y="2241452"/>
              <a:ext cx="4505521" cy="3175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82"/>
            <p:cNvCxnSpPr/>
            <p:nvPr/>
          </p:nvCxnSpPr>
          <p:spPr>
            <a:xfrm rot="5400000">
              <a:off x="3728939" y="2204940"/>
              <a:ext cx="450552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3"/>
            <p:cNvCxnSpPr/>
            <p:nvPr/>
          </p:nvCxnSpPr>
          <p:spPr>
            <a:xfrm rot="16200000" flipH="1">
              <a:off x="4224239" y="2166840"/>
              <a:ext cx="450552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4"/>
            <p:cNvCxnSpPr/>
            <p:nvPr/>
          </p:nvCxnSpPr>
          <p:spPr>
            <a:xfrm rot="16200000" flipH="1">
              <a:off x="4414739" y="2052540"/>
              <a:ext cx="450552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5"/>
            <p:cNvCxnSpPr/>
            <p:nvPr/>
          </p:nvCxnSpPr>
          <p:spPr>
            <a:xfrm rot="5400000">
              <a:off x="3309839" y="2090640"/>
              <a:ext cx="450552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6"/>
            <p:cNvCxnSpPr/>
            <p:nvPr/>
          </p:nvCxnSpPr>
          <p:spPr>
            <a:xfrm rot="16200000" flipH="1">
              <a:off x="4324252" y="2066827"/>
              <a:ext cx="450552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7"/>
            <p:cNvCxnSpPr/>
            <p:nvPr/>
          </p:nvCxnSpPr>
          <p:spPr>
            <a:xfrm rot="5400000">
              <a:off x="49481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8"/>
            <p:cNvCxnSpPr/>
            <p:nvPr/>
          </p:nvCxnSpPr>
          <p:spPr>
            <a:xfrm rot="5400000">
              <a:off x="5405339" y="1747740"/>
              <a:ext cx="450552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9"/>
            <p:cNvCxnSpPr/>
            <p:nvPr/>
          </p:nvCxnSpPr>
          <p:spPr>
            <a:xfrm rot="16200000" flipH="1">
              <a:off x="25478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ectangle 93"/>
          <p:cNvSpPr/>
          <p:nvPr/>
        </p:nvSpPr>
        <p:spPr>
          <a:xfrm>
            <a:off x="0" y="4311650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9" name="Straight Connector 95"/>
          <p:cNvCxnSpPr/>
          <p:nvPr/>
        </p:nvCxnSpPr>
        <p:spPr>
          <a:xfrm>
            <a:off x="0" y="438785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Connector 96"/>
          <p:cNvCxnSpPr/>
          <p:nvPr/>
        </p:nvCxnSpPr>
        <p:spPr>
          <a:xfrm>
            <a:off x="0" y="6138863"/>
            <a:ext cx="9144000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1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10B230-D7A9-4F0D-A481-33D5AF024747}" type="datetimeFigureOut">
              <a:rPr lang="cs-CZ"/>
              <a:pPr>
                <a:defRPr/>
              </a:pPr>
              <a:t>21.4.2014</a:t>
            </a:fld>
            <a:endParaRPr lang="cs-CZ"/>
          </a:p>
        </p:txBody>
      </p:sp>
      <p:sp>
        <p:nvSpPr>
          <p:cNvPr id="92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3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861CB6-7D78-460A-A7DD-BBD023A053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FC2451-6C3E-4627-8560-B6A171AA996E}" type="datetimeFigureOut">
              <a:rPr lang="cs-CZ"/>
              <a:pPr>
                <a:defRPr/>
              </a:pPr>
              <a:t>21.4.2014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0444A7-36CC-4069-A20C-C28136A926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24E631-9294-4210-AD9A-4D38520DD37A}" type="datetimeFigureOut">
              <a:rPr lang="cs-CZ"/>
              <a:pPr>
                <a:defRPr/>
              </a:pPr>
              <a:t>21.4.2014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0EB764-D9D4-4F8B-9A42-D5B48B82F9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DE7F83-4345-468C-90E1-19D6F838CDFB}" type="datetimeFigureOut">
              <a:rPr lang="cs-CZ"/>
              <a:pPr>
                <a:defRPr/>
              </a:pPr>
              <a:t>21.4.2014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D03475-0818-409E-B752-EF0182E0AB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5C1E61-D846-431B-AEEF-D6490E751B25}" type="datetimeFigureOut">
              <a:rPr lang="cs-CZ"/>
              <a:pPr>
                <a:defRPr/>
              </a:pPr>
              <a:t>21.4.2014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760A78-3680-4854-8420-2042078FBB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6"/>
          <p:cNvSpPr/>
          <p:nvPr/>
        </p:nvSpPr>
        <p:spPr>
          <a:xfrm>
            <a:off x="0" y="1563688"/>
            <a:ext cx="2762250" cy="3313112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Straight Connector 38"/>
          <p:cNvCxnSpPr/>
          <p:nvPr/>
        </p:nvCxnSpPr>
        <p:spPr>
          <a:xfrm rot="5400000">
            <a:off x="1127919" y="3221832"/>
            <a:ext cx="3017837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40"/>
          <p:cNvCxnSpPr/>
          <p:nvPr/>
        </p:nvCxnSpPr>
        <p:spPr>
          <a:xfrm>
            <a:off x="0" y="1712913"/>
            <a:ext cx="2651125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42"/>
          <p:cNvCxnSpPr/>
          <p:nvPr/>
        </p:nvCxnSpPr>
        <p:spPr>
          <a:xfrm>
            <a:off x="0" y="4733925"/>
            <a:ext cx="2651125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3C9E59-BCB6-42D0-9337-5914ACA5DE84}" type="datetimeFigureOut">
              <a:rPr lang="cs-CZ"/>
              <a:pPr>
                <a:defRPr/>
              </a:pPr>
              <a:t>21.4.2014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352B74-E10C-417E-B42C-E0095EBF63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2"/>
          <p:cNvSpPr/>
          <p:nvPr/>
        </p:nvSpPr>
        <p:spPr>
          <a:xfrm>
            <a:off x="0" y="1563688"/>
            <a:ext cx="2762250" cy="3313112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Straight Connector 33"/>
          <p:cNvCxnSpPr/>
          <p:nvPr/>
        </p:nvCxnSpPr>
        <p:spPr>
          <a:xfrm rot="5400000">
            <a:off x="1127919" y="3221832"/>
            <a:ext cx="3017837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34"/>
          <p:cNvCxnSpPr/>
          <p:nvPr/>
        </p:nvCxnSpPr>
        <p:spPr>
          <a:xfrm>
            <a:off x="0" y="1712913"/>
            <a:ext cx="2651125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59"/>
          <p:cNvCxnSpPr/>
          <p:nvPr/>
        </p:nvCxnSpPr>
        <p:spPr>
          <a:xfrm>
            <a:off x="0" y="4733925"/>
            <a:ext cx="2651125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/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C6A91A-2810-402E-B9E5-FB7DCDF5B6E3}" type="datetimeFigureOut">
              <a:rPr lang="cs-CZ"/>
              <a:pPr>
                <a:defRPr/>
              </a:pPr>
              <a:t>21.4.2014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E5F0BA-7F8E-4200-A65C-B4579979AB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70E4A1-094F-4FEB-9E3A-7D3F722301CC}" type="datetimeFigureOut">
              <a:rPr lang="cs-CZ"/>
              <a:pPr>
                <a:defRPr/>
              </a:pPr>
              <a:t>21.4.2014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837BF8-A2D6-439C-9653-D26DA929F8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B9551A-6062-4B0F-87AA-8889B785328E}" type="datetimeFigureOut">
              <a:rPr lang="cs-CZ"/>
              <a:pPr>
                <a:defRPr/>
              </a:pPr>
              <a:t>21.4.2014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CB7AFC-C2BD-43FC-8C50-1E780B1339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225" y="136525"/>
            <a:ext cx="8869363" cy="658495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19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87ED2EE-C74F-4242-841F-3BAF881A7BC2}" type="datetimeFigureOut">
              <a:rPr lang="cs-CZ"/>
              <a:pPr>
                <a:defRPr/>
              </a:pPr>
              <a:t>21.4.2014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0513" y="6311900"/>
            <a:ext cx="34829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19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124646E-ED36-486D-B4B9-4454EE0576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74" r:id="rId8"/>
    <p:sldLayoutId id="2147483675" r:id="rId9"/>
    <p:sldLayoutId id="2147483666" r:id="rId10"/>
    <p:sldLayoutId id="2147483665" r:id="rId11"/>
  </p:sldLayoutIdLst>
  <p:txStyles>
    <p:titleStyle>
      <a:lvl1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 kern="1200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rgbClr val="FFFFFF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FFFFF"/>
          </a:solidFill>
          <a:latin typeface="Tw Cen MT" pitchFamily="34" charset="-18"/>
        </a:defRPr>
      </a:lvl2pPr>
      <a:lvl3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FFFFF"/>
          </a:solidFill>
          <a:latin typeface="Tw Cen MT" pitchFamily="34" charset="-18"/>
        </a:defRPr>
      </a:lvl3pPr>
      <a:lvl4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FFFFF"/>
          </a:solidFill>
          <a:latin typeface="Tw Cen MT" pitchFamily="34" charset="-18"/>
        </a:defRPr>
      </a:lvl4pPr>
      <a:lvl5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FFFFF"/>
          </a:solidFill>
          <a:latin typeface="Tw Cen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FFFFF"/>
          </a:solidFill>
          <a:latin typeface="Tw Cen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FFFFF"/>
          </a:solidFill>
          <a:latin typeface="Tw Cen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FFFFF"/>
          </a:solidFill>
          <a:latin typeface="Tw Cen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FFFFF"/>
          </a:solidFill>
          <a:latin typeface="Tw Cen MT" pitchFamily="34" charset="-18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F78F7A"/>
        </a:buClr>
        <a:buFont typeface="Arial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7688" indent="-182563" algn="l" rtl="0" fontAlgn="base">
        <a:spcBef>
          <a:spcPct val="20000"/>
        </a:spcBef>
        <a:spcAft>
          <a:spcPct val="0"/>
        </a:spcAft>
        <a:buClr>
          <a:srgbClr val="F78F7A"/>
        </a:buClr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Arial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7450" indent="-228600" algn="l" rtl="0" fontAlgn="base">
        <a:spcBef>
          <a:spcPct val="20000"/>
        </a:spcBef>
        <a:spcAft>
          <a:spcPct val="0"/>
        </a:spcAft>
        <a:buClr>
          <a:srgbClr val="E2D88C"/>
        </a:buClr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rgbClr val="877F6C"/>
        </a:buClr>
        <a:buFont typeface="Arial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71475" y="2636838"/>
            <a:ext cx="8351838" cy="1631950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NÁZEV ŠKOLY: ZŠ Pardubice – </a:t>
            </a:r>
            <a:r>
              <a:rPr lang="cs-CZ" sz="2000" i="1" dirty="0" err="1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Spořilov</a:t>
            </a:r>
            <a:endParaRPr lang="cs-CZ" sz="20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AUTOR: Věra Konířová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NÁZEV: VY_52_INOVACE_PŘÍRODOPIS 6. – 9._</a:t>
            </a:r>
            <a:r>
              <a:rPr lang="cs-CZ" sz="20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22.KROUŽKOVCI</a:t>
            </a:r>
            <a:endParaRPr lang="cs-CZ" sz="20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TÉMA: </a:t>
            </a:r>
            <a:r>
              <a:rPr lang="cs-CZ" sz="20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KROUŽKOVCI</a:t>
            </a:r>
            <a:endParaRPr lang="cs-CZ" sz="20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ČÍSLO PROJEKTU: CZ.1.07/1.4.00/21.2349 </a:t>
            </a:r>
          </a:p>
        </p:txBody>
      </p:sp>
      <p:pic>
        <p:nvPicPr>
          <p:cNvPr id="13314" name="Picture 2" descr="C:\Users\KonirovaV\Desktop\logo opvk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74813" y="476250"/>
            <a:ext cx="5745162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1475" y="404813"/>
            <a:ext cx="8747125" cy="4400550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i="1" dirty="0">
                <a:solidFill>
                  <a:schemeClr val="accent5">
                    <a:lumMod val="50000"/>
                  </a:schemeClr>
                </a:solidFill>
                <a:latin typeface="+mn-lt"/>
                <a:cs typeface="+mn-cs"/>
              </a:rPr>
              <a:t>ANOTACE: </a:t>
            </a:r>
            <a:r>
              <a:rPr lang="cs-CZ" sz="20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Prezentace  slouží  k  seznámení  žáků  se  společnými  </a:t>
            </a:r>
            <a:r>
              <a:rPr lang="cs-CZ" sz="20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 typickými   </a:t>
            </a:r>
            <a:r>
              <a:rPr lang="cs-CZ" sz="20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znaky  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                a  významnými </a:t>
            </a:r>
            <a:r>
              <a:rPr lang="cs-CZ" sz="20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  </a:t>
            </a:r>
            <a:r>
              <a:rPr lang="cs-CZ" sz="20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zástupci </a:t>
            </a:r>
            <a:r>
              <a:rPr lang="cs-CZ" sz="20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  </a:t>
            </a:r>
            <a:r>
              <a:rPr lang="cs-CZ" sz="20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bezobratlých  živočichů  patřících  do  skupiny 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                kroužkovců.  Zároveň  opakuje a rozšiřuje již dříve získané poznatky žáků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                o žížale obecné - nejznámějším zástupci této skupiny. K udržení pozornosti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                a motivaci žáků slouží bublinové popisky s úkoly.  Probrané  učivo  shrnuje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                v závěru prezentace krátké opakování.    </a:t>
            </a:r>
            <a:endParaRPr lang="cs-CZ" sz="20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                K  prezentaci  je  vhodné  použít  učebnu  s  interaktivní tabulí, ale postačí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                i  dataprojektor.  Potřebnou  pomůckou  je  učebnice, se kterou žáci během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                prezentace pracují. Danou prezentaci je třeba doplnit obrázky zmiňovaných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                zástupců </a:t>
            </a:r>
            <a:r>
              <a:rPr lang="cs-CZ" sz="20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 nebo  </a:t>
            </a:r>
            <a:r>
              <a:rPr lang="cs-CZ" sz="20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pokud </a:t>
            </a:r>
            <a:r>
              <a:rPr lang="cs-CZ" sz="20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 je  to  možné  -  přímo  živými  </a:t>
            </a:r>
            <a:r>
              <a:rPr lang="cs-CZ" sz="20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ukázkami </a:t>
            </a:r>
            <a:r>
              <a:rPr lang="cs-CZ" sz="20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 alespoň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 </a:t>
            </a:r>
            <a:r>
              <a:rPr lang="cs-CZ" sz="20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               některých z </a:t>
            </a:r>
            <a:r>
              <a:rPr lang="cs-CZ" sz="20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nich.     </a:t>
            </a:r>
            <a:endParaRPr lang="cs-CZ" sz="20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                Prezentace byla vytvořena dne 16. 3. 2012 a ověřena dne 19. 3. 2012. </a:t>
            </a: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8000" i="1" dirty="0" smtClean="0">
                <a:solidFill>
                  <a:schemeClr val="accent5">
                    <a:lumMod val="50000"/>
                  </a:schemeClr>
                </a:solidFill>
              </a:rPr>
              <a:t>Kroužkovci</a:t>
            </a:r>
            <a:endParaRPr lang="cs-CZ" sz="8000" i="1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5" name="Picture 4" descr="MC900057341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-264346">
            <a:off x="3292475" y="2259013"/>
            <a:ext cx="5332413" cy="440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válný popisek 5"/>
          <p:cNvSpPr/>
          <p:nvPr/>
        </p:nvSpPr>
        <p:spPr>
          <a:xfrm>
            <a:off x="4716463" y="1412875"/>
            <a:ext cx="3240087" cy="1079500"/>
          </a:xfrm>
          <a:prstGeom prst="wedgeEllipseCallout">
            <a:avLst>
              <a:gd name="adj1" fmla="val -67487"/>
              <a:gd name="adj2" fmla="val 112830"/>
            </a:avLst>
          </a:prstGeom>
          <a:solidFill>
            <a:srgbClr val="E3823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i="1" dirty="0">
                <a:solidFill>
                  <a:schemeClr val="accent5">
                    <a:lumMod val="50000"/>
                  </a:schemeClr>
                </a:solidFill>
              </a:rPr>
              <a:t>Ahoj, poznáváte mě?</a:t>
            </a:r>
            <a:endParaRPr lang="cs-CZ" sz="2000" i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7" name="Oválný popisek 6"/>
          <p:cNvSpPr/>
          <p:nvPr/>
        </p:nvSpPr>
        <p:spPr>
          <a:xfrm>
            <a:off x="219075" y="1416050"/>
            <a:ext cx="3992563" cy="1295400"/>
          </a:xfrm>
          <a:prstGeom prst="wedgeEllipseCallout">
            <a:avLst>
              <a:gd name="adj1" fmla="val 41540"/>
              <a:gd name="adj2" fmla="val 88433"/>
            </a:avLst>
          </a:prstGeom>
          <a:solidFill>
            <a:srgbClr val="E3823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i="1" dirty="0">
                <a:solidFill>
                  <a:schemeClr val="accent5">
                    <a:lumMod val="50000"/>
                  </a:schemeClr>
                </a:solidFill>
              </a:rPr>
              <a:t>Ano, jsem žížala obecná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i="1" dirty="0">
                <a:solidFill>
                  <a:schemeClr val="accent5">
                    <a:lumMod val="50000"/>
                  </a:schemeClr>
                </a:solidFill>
              </a:rPr>
              <a:t>a jsem typickým zástupcem této skupiny. </a:t>
            </a:r>
            <a:endParaRPr lang="cs-CZ" sz="2000" i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247650" y="4005263"/>
            <a:ext cx="3313113" cy="1584325"/>
          </a:xfrm>
          <a:prstGeom prst="wedgeEllipseCallout">
            <a:avLst>
              <a:gd name="adj1" fmla="val 59418"/>
              <a:gd name="adj2" fmla="val -97583"/>
            </a:avLst>
          </a:prstGeom>
          <a:solidFill>
            <a:srgbClr val="E3823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2000" i="1">
                <a:solidFill>
                  <a:srgbClr val="8D1F09"/>
                </a:solidFill>
                <a:cs typeface="Arial" charset="0"/>
              </a:rPr>
              <a:t>Doufám, že se o mně a mých příbuzných dnes něco nového přiučíte.</a:t>
            </a: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03488" y="12700"/>
            <a:ext cx="4279900" cy="9540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600" b="1" i="1" dirty="0">
                <a:solidFill>
                  <a:schemeClr val="accent5">
                    <a:lumMod val="50000"/>
                  </a:schemeClr>
                </a:solidFill>
                <a:latin typeface="+mn-lt"/>
                <a:cs typeface="+mn-cs"/>
              </a:rPr>
              <a:t>Charakteristika</a:t>
            </a:r>
            <a:endParaRPr lang="cs-CZ" sz="5600" b="1" i="1" dirty="0">
              <a:solidFill>
                <a:schemeClr val="accent5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850" y="1522413"/>
            <a:ext cx="5459413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- většinou stejnoměrně článkované tělo</a:t>
            </a:r>
            <a:endParaRPr lang="cs-CZ" sz="28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850" y="2046288"/>
            <a:ext cx="3087688" cy="5222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- u některých štětinky</a:t>
            </a:r>
            <a:endParaRPr lang="cs-CZ" sz="28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3708400" y="1993900"/>
            <a:ext cx="5184775" cy="904875"/>
          </a:xfrm>
          <a:prstGeom prst="wedgeEllipseCallout">
            <a:avLst>
              <a:gd name="adj1" fmla="val -57674"/>
              <a:gd name="adj2" fmla="val -9429"/>
            </a:avLst>
          </a:prstGeom>
          <a:solidFill>
            <a:srgbClr val="E3823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200" i="1" dirty="0">
                <a:solidFill>
                  <a:schemeClr val="accent1">
                    <a:lumMod val="50000"/>
                  </a:schemeClr>
                </a:solidFill>
              </a:rPr>
              <a:t>Odhadni, nebo najdi s pomocí učebnice, k čemu slouží.</a:t>
            </a:r>
            <a:endParaRPr lang="cs-CZ" sz="22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50850" y="2557463"/>
            <a:ext cx="2641600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(usnadňují pohyb)</a:t>
            </a:r>
            <a:endParaRPr lang="cs-CZ" sz="28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3850" y="3081338"/>
            <a:ext cx="6284913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- dýchají celým povrchem těla nebo žábrami</a:t>
            </a:r>
            <a:endParaRPr lang="cs-CZ" sz="28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3850" y="3605213"/>
            <a:ext cx="1041400" cy="5222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- NS -</a:t>
            </a:r>
            <a:endParaRPr lang="cs-CZ" sz="2800" i="1" dirty="0">
              <a:solidFill>
                <a:schemeClr val="accent5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66" name="Oblouk 65"/>
          <p:cNvSpPr/>
          <p:nvPr/>
        </p:nvSpPr>
        <p:spPr>
          <a:xfrm>
            <a:off x="3411538" y="3919538"/>
            <a:ext cx="914400" cy="914400"/>
          </a:xfrm>
          <a:prstGeom prst="arc">
            <a:avLst>
              <a:gd name="adj1" fmla="val 16200000"/>
              <a:gd name="adj2" fmla="val 18077792"/>
            </a:avLst>
          </a:prstGeom>
          <a:ln>
            <a:solidFill>
              <a:schemeClr val="tx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7" name="Oblouk 66"/>
          <p:cNvSpPr/>
          <p:nvPr/>
        </p:nvSpPr>
        <p:spPr>
          <a:xfrm>
            <a:off x="3390900" y="4068763"/>
            <a:ext cx="914400" cy="914400"/>
          </a:xfrm>
          <a:prstGeom prst="arc">
            <a:avLst>
              <a:gd name="adj1" fmla="val 16200000"/>
              <a:gd name="adj2" fmla="val 18218067"/>
            </a:avLst>
          </a:prstGeom>
          <a:ln>
            <a:solidFill>
              <a:schemeClr val="tx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8" name="Oblouk 67"/>
          <p:cNvSpPr/>
          <p:nvPr/>
        </p:nvSpPr>
        <p:spPr>
          <a:xfrm rot="10800000">
            <a:off x="3678238" y="3408363"/>
            <a:ext cx="914400" cy="914400"/>
          </a:xfrm>
          <a:prstGeom prst="arc">
            <a:avLst>
              <a:gd name="adj1" fmla="val 15977905"/>
              <a:gd name="adj2" fmla="val 18276038"/>
            </a:avLst>
          </a:prstGeom>
          <a:ln>
            <a:solidFill>
              <a:schemeClr val="tx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0" name="Oblouk 69"/>
          <p:cNvSpPr/>
          <p:nvPr/>
        </p:nvSpPr>
        <p:spPr>
          <a:xfrm>
            <a:off x="3009900" y="3987800"/>
            <a:ext cx="914400" cy="914400"/>
          </a:xfrm>
          <a:prstGeom prst="arc">
            <a:avLst>
              <a:gd name="adj1" fmla="val 16200000"/>
              <a:gd name="adj2" fmla="val 18096453"/>
            </a:avLst>
          </a:prstGeom>
          <a:ln>
            <a:solidFill>
              <a:schemeClr val="tx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1" name="Oblouk 70"/>
          <p:cNvSpPr/>
          <p:nvPr/>
        </p:nvSpPr>
        <p:spPr>
          <a:xfrm>
            <a:off x="2978150" y="4140200"/>
            <a:ext cx="914400" cy="914400"/>
          </a:xfrm>
          <a:prstGeom prst="arc">
            <a:avLst>
              <a:gd name="adj1" fmla="val 16200000"/>
              <a:gd name="adj2" fmla="val 18096453"/>
            </a:avLst>
          </a:prstGeom>
          <a:ln>
            <a:solidFill>
              <a:schemeClr val="tx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2" name="Oblouk 71"/>
          <p:cNvSpPr/>
          <p:nvPr/>
        </p:nvSpPr>
        <p:spPr>
          <a:xfrm rot="8921780">
            <a:off x="3009900" y="3227388"/>
            <a:ext cx="914400" cy="914400"/>
          </a:xfrm>
          <a:prstGeom prst="arc">
            <a:avLst>
              <a:gd name="adj1" fmla="val 16200000"/>
              <a:gd name="adj2" fmla="val 18096453"/>
            </a:avLst>
          </a:prstGeom>
          <a:ln>
            <a:solidFill>
              <a:schemeClr val="tx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5" name="Oblouk 74"/>
          <p:cNvSpPr/>
          <p:nvPr/>
        </p:nvSpPr>
        <p:spPr>
          <a:xfrm>
            <a:off x="3009900" y="3857625"/>
            <a:ext cx="914400" cy="914400"/>
          </a:xfrm>
          <a:prstGeom prst="arc">
            <a:avLst>
              <a:gd name="adj1" fmla="val 16200000"/>
              <a:gd name="adj2" fmla="val 18096453"/>
            </a:avLst>
          </a:prstGeom>
          <a:ln>
            <a:solidFill>
              <a:schemeClr val="tx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0" name="Oblouk 79"/>
          <p:cNvSpPr/>
          <p:nvPr/>
        </p:nvSpPr>
        <p:spPr>
          <a:xfrm rot="8921780">
            <a:off x="3009900" y="3402013"/>
            <a:ext cx="914400" cy="914400"/>
          </a:xfrm>
          <a:prstGeom prst="arc">
            <a:avLst>
              <a:gd name="adj1" fmla="val 16200000"/>
              <a:gd name="adj2" fmla="val 18096453"/>
            </a:avLst>
          </a:prstGeom>
          <a:ln>
            <a:solidFill>
              <a:schemeClr val="tx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2" name="Oblouk 81"/>
          <p:cNvSpPr/>
          <p:nvPr/>
        </p:nvSpPr>
        <p:spPr>
          <a:xfrm rot="8921780">
            <a:off x="3009900" y="3054350"/>
            <a:ext cx="914400" cy="914400"/>
          </a:xfrm>
          <a:prstGeom prst="arc">
            <a:avLst>
              <a:gd name="adj1" fmla="val 16200000"/>
              <a:gd name="adj2" fmla="val 18096453"/>
            </a:avLst>
          </a:prstGeom>
          <a:ln>
            <a:solidFill>
              <a:schemeClr val="tx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6" name="Oblouk 85"/>
          <p:cNvSpPr/>
          <p:nvPr/>
        </p:nvSpPr>
        <p:spPr>
          <a:xfrm rot="1302410">
            <a:off x="3649663" y="3832225"/>
            <a:ext cx="914400" cy="914400"/>
          </a:xfrm>
          <a:prstGeom prst="arc">
            <a:avLst>
              <a:gd name="adj1" fmla="val 13277013"/>
              <a:gd name="adj2" fmla="val 15264144"/>
            </a:avLst>
          </a:prstGeom>
          <a:ln>
            <a:solidFill>
              <a:schemeClr val="tx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7" name="Oblouk 86"/>
          <p:cNvSpPr/>
          <p:nvPr/>
        </p:nvSpPr>
        <p:spPr>
          <a:xfrm>
            <a:off x="3611563" y="3987800"/>
            <a:ext cx="914400" cy="914400"/>
          </a:xfrm>
          <a:prstGeom prst="arc">
            <a:avLst>
              <a:gd name="adj1" fmla="val 14342172"/>
              <a:gd name="adj2" fmla="val 16449051"/>
            </a:avLst>
          </a:prstGeom>
          <a:ln>
            <a:solidFill>
              <a:schemeClr val="tx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8" name="Oblouk 87"/>
          <p:cNvSpPr/>
          <p:nvPr/>
        </p:nvSpPr>
        <p:spPr>
          <a:xfrm>
            <a:off x="3695700" y="4160838"/>
            <a:ext cx="914400" cy="914400"/>
          </a:xfrm>
          <a:prstGeom prst="arc">
            <a:avLst>
              <a:gd name="adj1" fmla="val 14342172"/>
              <a:gd name="adj2" fmla="val 16139810"/>
            </a:avLst>
          </a:prstGeom>
          <a:ln>
            <a:solidFill>
              <a:schemeClr val="tx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9" name="Oválný popisek 88"/>
          <p:cNvSpPr/>
          <p:nvPr/>
        </p:nvSpPr>
        <p:spPr>
          <a:xfrm>
            <a:off x="4779963" y="3652838"/>
            <a:ext cx="3960812" cy="844550"/>
          </a:xfrm>
          <a:prstGeom prst="wedgeEllipseCallout">
            <a:avLst>
              <a:gd name="adj1" fmla="val -62112"/>
              <a:gd name="adj2" fmla="val 153"/>
            </a:avLst>
          </a:prstGeom>
          <a:solidFill>
            <a:srgbClr val="E3823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200" i="1" dirty="0">
                <a:solidFill>
                  <a:schemeClr val="accent1">
                    <a:lumMod val="50000"/>
                  </a:schemeClr>
                </a:solidFill>
              </a:rPr>
              <a:t>Co vám na první pohled připomíná?</a:t>
            </a:r>
            <a:endParaRPr lang="cs-CZ" sz="22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90" name="TextovéPole 89"/>
          <p:cNvSpPr txBox="1"/>
          <p:nvPr/>
        </p:nvSpPr>
        <p:spPr>
          <a:xfrm>
            <a:off x="323850" y="4573588"/>
            <a:ext cx="8785225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- CS - </a:t>
            </a:r>
            <a:r>
              <a:rPr lang="cs-CZ" sz="2800" i="1" dirty="0">
                <a:solidFill>
                  <a:schemeClr val="accent5">
                    <a:lumMod val="50000"/>
                  </a:schemeClr>
                </a:solidFill>
                <a:latin typeface="+mn-lt"/>
                <a:cs typeface="+mn-cs"/>
              </a:rPr>
              <a:t>uzavřená</a:t>
            </a: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 (hřbetní a břišní céva jsou spojeny 2 cévkami)</a:t>
            </a:r>
            <a:endParaRPr lang="cs-CZ" sz="28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1039813" y="5075238"/>
            <a:ext cx="2160587" cy="5222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- červená krev</a:t>
            </a:r>
            <a:endParaRPr lang="cs-CZ" sz="28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92" name="TextovéPole 91"/>
          <p:cNvSpPr txBox="1"/>
          <p:nvPr/>
        </p:nvSpPr>
        <p:spPr>
          <a:xfrm>
            <a:off x="323850" y="5597525"/>
            <a:ext cx="6881813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- RS - někteří obojetníci, jiní odděleného pohlaví</a:t>
            </a:r>
            <a:endParaRPr lang="cs-CZ" sz="28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93" name="TextovéPole 92"/>
          <p:cNvSpPr txBox="1"/>
          <p:nvPr/>
        </p:nvSpPr>
        <p:spPr>
          <a:xfrm>
            <a:off x="323850" y="966788"/>
            <a:ext cx="4700588" cy="5222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- vodní i suchozemští živočichové</a:t>
            </a:r>
            <a:endParaRPr lang="cs-CZ" sz="28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95" name="TextovéPole 94"/>
          <p:cNvSpPr txBox="1"/>
          <p:nvPr/>
        </p:nvSpPr>
        <p:spPr>
          <a:xfrm>
            <a:off x="323850" y="6121400"/>
            <a:ext cx="6883400" cy="5222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- VS - v každém článku nálevka, v dalším vývod</a:t>
            </a:r>
            <a:endParaRPr lang="cs-CZ" sz="28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339850" y="3616325"/>
            <a:ext cx="1847850" cy="5238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accent5">
                    <a:lumMod val="50000"/>
                  </a:schemeClr>
                </a:solidFill>
                <a:latin typeface="+mn-lt"/>
                <a:cs typeface="+mn-cs"/>
              </a:rPr>
              <a:t>žebříčkovitá</a:t>
            </a:r>
            <a:endParaRPr lang="cs-CZ" sz="2800" dirty="0">
              <a:latin typeface="+mn-lt"/>
              <a:cs typeface="+mn-cs"/>
            </a:endParaRPr>
          </a:p>
        </p:txBody>
      </p:sp>
      <p:sp>
        <p:nvSpPr>
          <p:cNvPr id="53" name="Ovál 52"/>
          <p:cNvSpPr/>
          <p:nvPr/>
        </p:nvSpPr>
        <p:spPr>
          <a:xfrm flipH="1">
            <a:off x="3656013" y="4032250"/>
            <a:ext cx="79375" cy="85725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6" name="Ovál 55"/>
          <p:cNvSpPr/>
          <p:nvPr/>
        </p:nvSpPr>
        <p:spPr>
          <a:xfrm flipH="1">
            <a:off x="3668713" y="3884613"/>
            <a:ext cx="79375" cy="87312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7" name="Ovál 56"/>
          <p:cNvSpPr/>
          <p:nvPr/>
        </p:nvSpPr>
        <p:spPr>
          <a:xfrm flipH="1">
            <a:off x="3656013" y="4214813"/>
            <a:ext cx="79375" cy="85725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8" name="Ovál 57"/>
          <p:cNvSpPr/>
          <p:nvPr/>
        </p:nvSpPr>
        <p:spPr>
          <a:xfrm flipH="1">
            <a:off x="3806825" y="3892550"/>
            <a:ext cx="80963" cy="85725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9" name="Ovál 58"/>
          <p:cNvSpPr/>
          <p:nvPr/>
        </p:nvSpPr>
        <p:spPr>
          <a:xfrm flipH="1">
            <a:off x="3806825" y="4032250"/>
            <a:ext cx="79375" cy="85725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0" name="Ovál 59"/>
          <p:cNvSpPr/>
          <p:nvPr/>
        </p:nvSpPr>
        <p:spPr>
          <a:xfrm flipH="1">
            <a:off x="3808413" y="4214813"/>
            <a:ext cx="79375" cy="85725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3716338" y="3684588"/>
            <a:ext cx="0" cy="760412"/>
          </a:xfrm>
          <a:prstGeom prst="line">
            <a:avLst/>
          </a:prstGeom>
          <a:ln w="190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3848100" y="3684588"/>
            <a:ext cx="0" cy="760412"/>
          </a:xfrm>
          <a:prstGeom prst="line">
            <a:avLst/>
          </a:prstGeom>
          <a:ln w="190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3668713" y="3935413"/>
            <a:ext cx="144462" cy="0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3695700" y="4075113"/>
            <a:ext cx="144463" cy="0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3708400" y="4257675"/>
            <a:ext cx="144463" cy="0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3390900" y="3917950"/>
            <a:ext cx="287338" cy="0"/>
          </a:xfrm>
          <a:prstGeom prst="line">
            <a:avLst/>
          </a:prstGeom>
          <a:ln>
            <a:solidFill>
              <a:schemeClr val="tx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3887788" y="3892550"/>
            <a:ext cx="288925" cy="0"/>
          </a:xfrm>
          <a:prstGeom prst="line">
            <a:avLst/>
          </a:prstGeom>
          <a:ln>
            <a:solidFill>
              <a:schemeClr val="tx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 flipV="1">
            <a:off x="3411538" y="4064000"/>
            <a:ext cx="223837" cy="11113"/>
          </a:xfrm>
          <a:prstGeom prst="line">
            <a:avLst/>
          </a:prstGeom>
          <a:ln>
            <a:solidFill>
              <a:schemeClr val="tx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3390900" y="4233863"/>
            <a:ext cx="244475" cy="0"/>
          </a:xfrm>
          <a:prstGeom prst="line">
            <a:avLst/>
          </a:prstGeom>
          <a:ln>
            <a:solidFill>
              <a:schemeClr val="tx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>
            <a:off x="3913188" y="4059238"/>
            <a:ext cx="263525" cy="0"/>
          </a:xfrm>
          <a:prstGeom prst="line">
            <a:avLst/>
          </a:prstGeom>
          <a:ln>
            <a:solidFill>
              <a:schemeClr val="tx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>
            <a:off x="3887788" y="4246563"/>
            <a:ext cx="287337" cy="0"/>
          </a:xfrm>
          <a:prstGeom prst="line">
            <a:avLst/>
          </a:prstGeom>
          <a:ln>
            <a:solidFill>
              <a:schemeClr val="tx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65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50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47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747" tmFilter="0, 0; 0.125,0.2665; 0.25,0.4; 0.375,0.465; 0.5,0.5;  0.625,0.535; 0.75,0.6; 0.875,0.7335; 1,1">
                                          <p:stCondLst>
                                            <p:cond delay="747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73" tmFilter="0, 0; 0.125,0.2665; 0.25,0.4; 0.375,0.465; 0.5,0.5;  0.625,0.535; 0.75,0.6; 0.875,0.7335; 1,1">
                                          <p:stCondLst>
                                            <p:cond delay="149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85" tmFilter="0, 0; 0.125,0.2665; 0.25,0.4; 0.375,0.465; 0.5,0.5;  0.625,0.535; 0.75,0.6; 0.875,0.7335; 1,1">
                                          <p:stCondLst>
                                            <p:cond delay="1863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9">
                                          <p:stCondLst>
                                            <p:cond delay="731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87" decel="50000">
                                          <p:stCondLst>
                                            <p:cond delay="761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9">
                                          <p:stCondLst>
                                            <p:cond delay="14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87" decel="50000">
                                          <p:stCondLst>
                                            <p:cond delay="150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9">
                                          <p:stCondLst>
                                            <p:cond delay="1847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87" decel="50000">
                                          <p:stCondLst>
                                            <p:cond delay="18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9">
                                          <p:stCondLst>
                                            <p:cond delay="20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87" decel="50000">
                                          <p:stCondLst>
                                            <p:cond delay="2063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8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8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3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8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8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3" dur="1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8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3" dur="1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8" dur="1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9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3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6" fill="hold">
                      <p:stCondLst>
                        <p:cond delay="indefinite"/>
                      </p:stCondLst>
                      <p:childTnLst>
                        <p:par>
                          <p:cTn id="217" fill="hold">
                            <p:stCondLst>
                              <p:cond delay="0"/>
                            </p:stCondLst>
                            <p:childTnLst>
                              <p:par>
                                <p:cTn id="2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0" dur="1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1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3" dur="1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4" fill="hold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5" dur="1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6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8" fill="hold">
                      <p:stCondLst>
                        <p:cond delay="indefinite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2" dur="1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3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5" fill="hold">
                      <p:stCondLst>
                        <p:cond delay="indefinite"/>
                      </p:stCondLst>
                      <p:childTnLst>
                        <p:par>
                          <p:cTn id="246" fill="hold">
                            <p:stCondLst>
                              <p:cond delay="0"/>
                            </p:stCondLst>
                            <p:childTnLst>
                              <p:par>
                                <p:cTn id="2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9" dur="1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0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2" fill="hold">
                      <p:stCondLst>
                        <p:cond delay="indefinite"/>
                      </p:stCondLst>
                      <p:childTnLst>
                        <p:par>
                          <p:cTn id="253" fill="hold">
                            <p:stCondLst>
                              <p:cond delay="0"/>
                            </p:stCondLst>
                            <p:childTnLst>
                              <p:par>
                                <p:cTn id="2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6" dur="1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7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 animBg="1"/>
      <p:bldP spid="10" grpId="0"/>
      <p:bldP spid="11" grpId="0"/>
      <p:bldP spid="12" grpId="0"/>
      <p:bldP spid="89" grpId="0" animBg="1"/>
      <p:bldP spid="90" grpId="0"/>
      <p:bldP spid="91" grpId="0"/>
      <p:bldP spid="92" grpId="0"/>
      <p:bldP spid="93" grpId="0"/>
      <p:bldP spid="95" grpId="0"/>
      <p:bldP spid="2" grpId="0"/>
      <p:bldP spid="53" grpId="0" animBg="1"/>
      <p:bldP spid="56" grpId="0" animBg="1"/>
      <p:bldP spid="57" grpId="0" animBg="1"/>
      <p:bldP spid="58" grpId="0" animBg="1"/>
      <p:bldP spid="59" grpId="0" animBg="1"/>
      <p:bldP spid="6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613" y="260350"/>
            <a:ext cx="5562600" cy="9540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600" b="1" i="1" dirty="0">
                <a:solidFill>
                  <a:schemeClr val="accent5">
                    <a:lumMod val="50000"/>
                  </a:schemeClr>
                </a:solidFill>
                <a:latin typeface="+mn-lt"/>
                <a:cs typeface="+mn-cs"/>
              </a:rPr>
              <a:t>Skupiny kroužkovců</a:t>
            </a:r>
            <a:endParaRPr lang="cs-CZ" sz="5600" b="1" i="1" dirty="0">
              <a:solidFill>
                <a:schemeClr val="accent5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288" y="1412875"/>
            <a:ext cx="3859212" cy="7699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i="1" u="sng" dirty="0">
                <a:solidFill>
                  <a:schemeClr val="accent1">
                    <a:lumMod val="75000"/>
                  </a:schemeClr>
                </a:solidFill>
                <a:latin typeface="+mn-lt"/>
                <a:cs typeface="+mn-cs"/>
              </a:rPr>
              <a:t>• mnohoštětinatci</a:t>
            </a:r>
            <a:endParaRPr lang="cs-CZ" sz="4400" b="1" i="1" u="sng" dirty="0">
              <a:solidFill>
                <a:schemeClr val="accent1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650" y="2349500"/>
            <a:ext cx="2627313" cy="5222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- většina v mořích</a:t>
            </a:r>
            <a:endParaRPr lang="cs-CZ" sz="28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650" y="2987675"/>
            <a:ext cx="6699250" cy="5222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- po stranách těla mnoho štětinek ve svazečcích</a:t>
            </a:r>
            <a:endParaRPr lang="cs-CZ" sz="28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650" y="3644900"/>
            <a:ext cx="2878138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- často potrava ryb</a:t>
            </a:r>
            <a:endParaRPr lang="cs-CZ" sz="28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650" y="4273550"/>
            <a:ext cx="3436938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- zástupci - například:  </a:t>
            </a:r>
            <a:endParaRPr lang="cs-CZ" sz="28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51275" y="4273550"/>
            <a:ext cx="2601913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- Nereidka hnědá</a:t>
            </a:r>
            <a:endParaRPr lang="cs-CZ" sz="2800" i="1" dirty="0">
              <a:solidFill>
                <a:schemeClr val="accent1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851275" y="4797425"/>
            <a:ext cx="3259138" cy="9540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- Afroditka plstnatá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 („mořská housenka“)</a:t>
            </a:r>
            <a:endParaRPr lang="cs-CZ" sz="2800" i="1" dirty="0">
              <a:solidFill>
                <a:schemeClr val="accent1">
                  <a:lumMod val="50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65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50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47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747" tmFilter="0, 0; 0.125,0.2665; 0.25,0.4; 0.375,0.465; 0.5,0.5;  0.625,0.535; 0.75,0.6; 0.875,0.7335; 1,1">
                                          <p:stCondLst>
                                            <p:cond delay="74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73" tmFilter="0, 0; 0.125,0.2665; 0.25,0.4; 0.375,0.465; 0.5,0.5;  0.625,0.535; 0.75,0.6; 0.875,0.7335; 1,1">
                                          <p:stCondLst>
                                            <p:cond delay="149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85" tmFilter="0, 0; 0.125,0.2665; 0.25,0.4; 0.375,0.465; 0.5,0.5;  0.625,0.535; 0.75,0.6; 0.875,0.7335; 1,1">
                                          <p:stCondLst>
                                            <p:cond delay="18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9">
                                          <p:stCondLst>
                                            <p:cond delay="73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87" decel="50000">
                                          <p:stCondLst>
                                            <p:cond delay="76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9">
                                          <p:stCondLst>
                                            <p:cond delay="14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87" decel="50000">
                                          <p:stCondLst>
                                            <p:cond delay="150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9">
                                          <p:stCondLst>
                                            <p:cond delay="184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87" decel="50000">
                                          <p:stCondLst>
                                            <p:cond delay="18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9">
                                          <p:stCondLst>
                                            <p:cond delay="20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87" decel="50000">
                                          <p:stCondLst>
                                            <p:cond delay="20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7663" y="355600"/>
            <a:ext cx="2641600" cy="7699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i="1" u="sng" dirty="0">
                <a:solidFill>
                  <a:schemeClr val="accent1">
                    <a:lumMod val="75000"/>
                  </a:schemeClr>
                </a:solidFill>
                <a:latin typeface="+mn-lt"/>
                <a:cs typeface="+mn-cs"/>
              </a:rPr>
              <a:t>• </a:t>
            </a:r>
            <a:r>
              <a:rPr lang="cs-CZ" sz="4400" b="1" i="1" u="sng" dirty="0" err="1">
                <a:solidFill>
                  <a:schemeClr val="accent1">
                    <a:lumMod val="75000"/>
                  </a:schemeClr>
                </a:solidFill>
                <a:latin typeface="+mn-lt"/>
                <a:cs typeface="+mn-cs"/>
              </a:rPr>
              <a:t>opaskovci</a:t>
            </a:r>
            <a:endParaRPr lang="cs-CZ" sz="4400" b="1" i="1" u="sng" dirty="0">
              <a:solidFill>
                <a:schemeClr val="accent1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6" name="Ovál 5"/>
          <p:cNvSpPr/>
          <p:nvPr/>
        </p:nvSpPr>
        <p:spPr>
          <a:xfrm rot="16945016">
            <a:off x="5245100" y="-855662"/>
            <a:ext cx="180975" cy="4264025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blouk 12"/>
          <p:cNvSpPr/>
          <p:nvPr/>
        </p:nvSpPr>
        <p:spPr>
          <a:xfrm rot="5183503">
            <a:off x="3497263" y="512763"/>
            <a:ext cx="914400" cy="914400"/>
          </a:xfrm>
          <a:prstGeom prst="arc">
            <a:avLst>
              <a:gd name="adj1" fmla="val 16512919"/>
              <a:gd name="adj2" fmla="val 17753296"/>
            </a:avLst>
          </a:prstGeom>
          <a:ln w="9525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Oblouk 20"/>
          <p:cNvSpPr/>
          <p:nvPr/>
        </p:nvSpPr>
        <p:spPr>
          <a:xfrm rot="5103461">
            <a:off x="3633788" y="612775"/>
            <a:ext cx="914400" cy="914400"/>
          </a:xfrm>
          <a:prstGeom prst="arc">
            <a:avLst>
              <a:gd name="adj1" fmla="val 16200000"/>
              <a:gd name="adj2" fmla="val 17521336"/>
            </a:avLst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blouk 24"/>
          <p:cNvSpPr/>
          <p:nvPr/>
        </p:nvSpPr>
        <p:spPr>
          <a:xfrm rot="5007079">
            <a:off x="3724275" y="685800"/>
            <a:ext cx="914400" cy="914400"/>
          </a:xfrm>
          <a:prstGeom prst="arc">
            <a:avLst>
              <a:gd name="adj1" fmla="val 15743665"/>
              <a:gd name="adj2" fmla="val 17172489"/>
            </a:avLst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 rot="6233245">
            <a:off x="4050507" y="899319"/>
            <a:ext cx="179387" cy="25082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Oblouk 26"/>
          <p:cNvSpPr/>
          <p:nvPr/>
        </p:nvSpPr>
        <p:spPr>
          <a:xfrm rot="5007079">
            <a:off x="3827463" y="698500"/>
            <a:ext cx="914400" cy="914400"/>
          </a:xfrm>
          <a:prstGeom prst="arc">
            <a:avLst>
              <a:gd name="adj1" fmla="val 15743665"/>
              <a:gd name="adj2" fmla="val 17172489"/>
            </a:avLst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" name="Oblouk 27"/>
          <p:cNvSpPr/>
          <p:nvPr/>
        </p:nvSpPr>
        <p:spPr>
          <a:xfrm rot="5007079">
            <a:off x="3981450" y="750888"/>
            <a:ext cx="914400" cy="914400"/>
          </a:xfrm>
          <a:prstGeom prst="arc">
            <a:avLst>
              <a:gd name="adj1" fmla="val 15743665"/>
              <a:gd name="adj2" fmla="val 17172489"/>
            </a:avLst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blouk 28"/>
          <p:cNvSpPr/>
          <p:nvPr/>
        </p:nvSpPr>
        <p:spPr>
          <a:xfrm rot="5007079">
            <a:off x="4084638" y="749300"/>
            <a:ext cx="914400" cy="914400"/>
          </a:xfrm>
          <a:prstGeom prst="arc">
            <a:avLst>
              <a:gd name="adj1" fmla="val 15743665"/>
              <a:gd name="adj2" fmla="val 17372632"/>
            </a:avLst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blouk 29"/>
          <p:cNvSpPr/>
          <p:nvPr/>
        </p:nvSpPr>
        <p:spPr>
          <a:xfrm rot="5007079">
            <a:off x="4230688" y="779463"/>
            <a:ext cx="914400" cy="914400"/>
          </a:xfrm>
          <a:prstGeom prst="arc">
            <a:avLst>
              <a:gd name="adj1" fmla="val 15743665"/>
              <a:gd name="adj2" fmla="val 17172489"/>
            </a:avLst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Oblouk 30"/>
          <p:cNvSpPr/>
          <p:nvPr/>
        </p:nvSpPr>
        <p:spPr>
          <a:xfrm rot="5007079">
            <a:off x="4371975" y="819150"/>
            <a:ext cx="914400" cy="914400"/>
          </a:xfrm>
          <a:prstGeom prst="arc">
            <a:avLst>
              <a:gd name="adj1" fmla="val 15743665"/>
              <a:gd name="adj2" fmla="val 17172489"/>
            </a:avLst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Oblouk 31"/>
          <p:cNvSpPr/>
          <p:nvPr/>
        </p:nvSpPr>
        <p:spPr>
          <a:xfrm rot="5007079">
            <a:off x="4487863" y="858838"/>
            <a:ext cx="914400" cy="914400"/>
          </a:xfrm>
          <a:prstGeom prst="arc">
            <a:avLst>
              <a:gd name="adj1" fmla="val 15743665"/>
              <a:gd name="adj2" fmla="val 17172489"/>
            </a:avLst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" name="Oblouk 32"/>
          <p:cNvSpPr/>
          <p:nvPr/>
        </p:nvSpPr>
        <p:spPr>
          <a:xfrm rot="5007079">
            <a:off x="4633913" y="865188"/>
            <a:ext cx="914400" cy="914400"/>
          </a:xfrm>
          <a:prstGeom prst="arc">
            <a:avLst>
              <a:gd name="adj1" fmla="val 15743665"/>
              <a:gd name="adj2" fmla="val 17172489"/>
            </a:avLst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Oblouk 33"/>
          <p:cNvSpPr/>
          <p:nvPr/>
        </p:nvSpPr>
        <p:spPr>
          <a:xfrm rot="5007079">
            <a:off x="4760913" y="896938"/>
            <a:ext cx="914400" cy="914400"/>
          </a:xfrm>
          <a:prstGeom prst="arc">
            <a:avLst>
              <a:gd name="adj1" fmla="val 15743665"/>
              <a:gd name="adj2" fmla="val 17172489"/>
            </a:avLst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Oblouk 34"/>
          <p:cNvSpPr/>
          <p:nvPr/>
        </p:nvSpPr>
        <p:spPr>
          <a:xfrm rot="5007079">
            <a:off x="2990850" y="490538"/>
            <a:ext cx="914400" cy="914400"/>
          </a:xfrm>
          <a:prstGeom prst="arc">
            <a:avLst>
              <a:gd name="adj1" fmla="val 16077090"/>
              <a:gd name="adj2" fmla="val 17172489"/>
            </a:avLst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Oblouk 35"/>
          <p:cNvSpPr/>
          <p:nvPr/>
        </p:nvSpPr>
        <p:spPr>
          <a:xfrm rot="5007079">
            <a:off x="4889500" y="947738"/>
            <a:ext cx="914400" cy="914400"/>
          </a:xfrm>
          <a:prstGeom prst="arc">
            <a:avLst>
              <a:gd name="adj1" fmla="val 15743665"/>
              <a:gd name="adj2" fmla="val 17172489"/>
            </a:avLst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7" name="Oblouk 36"/>
          <p:cNvSpPr/>
          <p:nvPr/>
        </p:nvSpPr>
        <p:spPr>
          <a:xfrm rot="5007079">
            <a:off x="2863850" y="449263"/>
            <a:ext cx="914400" cy="914400"/>
          </a:xfrm>
          <a:prstGeom prst="arc">
            <a:avLst>
              <a:gd name="adj1" fmla="val 16292173"/>
              <a:gd name="adj2" fmla="val 17370891"/>
            </a:avLst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Oblouk 37"/>
          <p:cNvSpPr/>
          <p:nvPr/>
        </p:nvSpPr>
        <p:spPr>
          <a:xfrm rot="5007079">
            <a:off x="4994275" y="947738"/>
            <a:ext cx="914400" cy="914400"/>
          </a:xfrm>
          <a:prstGeom prst="arc">
            <a:avLst>
              <a:gd name="adj1" fmla="val 15743665"/>
              <a:gd name="adj2" fmla="val 17172489"/>
            </a:avLst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9" name="Oblouk 38"/>
          <p:cNvSpPr/>
          <p:nvPr/>
        </p:nvSpPr>
        <p:spPr>
          <a:xfrm rot="5007079">
            <a:off x="2711450" y="490538"/>
            <a:ext cx="914400" cy="914400"/>
          </a:xfrm>
          <a:prstGeom prst="arc">
            <a:avLst>
              <a:gd name="adj1" fmla="val 15743665"/>
              <a:gd name="adj2" fmla="val 16649673"/>
            </a:avLst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" name="Oblouk 39"/>
          <p:cNvSpPr/>
          <p:nvPr/>
        </p:nvSpPr>
        <p:spPr>
          <a:xfrm rot="5007079">
            <a:off x="5395913" y="1069975"/>
            <a:ext cx="914400" cy="914400"/>
          </a:xfrm>
          <a:prstGeom prst="arc">
            <a:avLst>
              <a:gd name="adj1" fmla="val 15743665"/>
              <a:gd name="adj2" fmla="val 17065226"/>
            </a:avLst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" name="Oblouk 40"/>
          <p:cNvSpPr/>
          <p:nvPr/>
        </p:nvSpPr>
        <p:spPr>
          <a:xfrm rot="5007079">
            <a:off x="5280025" y="1019175"/>
            <a:ext cx="914400" cy="914400"/>
          </a:xfrm>
          <a:prstGeom prst="arc">
            <a:avLst>
              <a:gd name="adj1" fmla="val 15743665"/>
              <a:gd name="adj2" fmla="val 17172489"/>
            </a:avLst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2" name="Oblouk 41"/>
          <p:cNvSpPr/>
          <p:nvPr/>
        </p:nvSpPr>
        <p:spPr>
          <a:xfrm rot="5007079">
            <a:off x="5148263" y="990600"/>
            <a:ext cx="914400" cy="914400"/>
          </a:xfrm>
          <a:prstGeom prst="arc">
            <a:avLst>
              <a:gd name="adj1" fmla="val 15743665"/>
              <a:gd name="adj2" fmla="val 17172489"/>
            </a:avLst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3" name="Oblouk 42"/>
          <p:cNvSpPr/>
          <p:nvPr/>
        </p:nvSpPr>
        <p:spPr>
          <a:xfrm rot="5007079">
            <a:off x="5811838" y="1117600"/>
            <a:ext cx="914400" cy="914400"/>
          </a:xfrm>
          <a:prstGeom prst="arc">
            <a:avLst>
              <a:gd name="adj1" fmla="val 15947063"/>
              <a:gd name="adj2" fmla="val 17172489"/>
            </a:avLst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4" name="Oblouk 43"/>
          <p:cNvSpPr/>
          <p:nvPr/>
        </p:nvSpPr>
        <p:spPr>
          <a:xfrm rot="5007079">
            <a:off x="5646738" y="1117600"/>
            <a:ext cx="914400" cy="914400"/>
          </a:xfrm>
          <a:prstGeom prst="arc">
            <a:avLst>
              <a:gd name="adj1" fmla="val 15743665"/>
              <a:gd name="adj2" fmla="val 16860480"/>
            </a:avLst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Oblouk 44"/>
          <p:cNvSpPr/>
          <p:nvPr/>
        </p:nvSpPr>
        <p:spPr>
          <a:xfrm rot="5007079">
            <a:off x="5500688" y="1106488"/>
            <a:ext cx="914400" cy="914400"/>
          </a:xfrm>
          <a:prstGeom prst="arc">
            <a:avLst>
              <a:gd name="adj1" fmla="val 15447954"/>
              <a:gd name="adj2" fmla="val 16750401"/>
            </a:avLst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6" name="Oblouk 45"/>
          <p:cNvSpPr/>
          <p:nvPr/>
        </p:nvSpPr>
        <p:spPr>
          <a:xfrm rot="5007079">
            <a:off x="6356350" y="1203325"/>
            <a:ext cx="914400" cy="914400"/>
          </a:xfrm>
          <a:prstGeom prst="arc">
            <a:avLst>
              <a:gd name="adj1" fmla="val 16683724"/>
              <a:gd name="adj2" fmla="val 17116786"/>
            </a:avLst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7" name="Oblouk 46"/>
          <p:cNvSpPr/>
          <p:nvPr/>
        </p:nvSpPr>
        <p:spPr>
          <a:xfrm rot="5007079">
            <a:off x="6153150" y="1203325"/>
            <a:ext cx="914400" cy="914400"/>
          </a:xfrm>
          <a:prstGeom prst="arc">
            <a:avLst>
              <a:gd name="adj1" fmla="val 16068861"/>
              <a:gd name="adj2" fmla="val 16860480"/>
            </a:avLst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" name="Oblouk 47"/>
          <p:cNvSpPr/>
          <p:nvPr/>
        </p:nvSpPr>
        <p:spPr>
          <a:xfrm rot="5007079">
            <a:off x="5965825" y="1192213"/>
            <a:ext cx="914400" cy="914400"/>
          </a:xfrm>
          <a:prstGeom prst="arc">
            <a:avLst>
              <a:gd name="adj1" fmla="val 15743665"/>
              <a:gd name="adj2" fmla="val 16755220"/>
            </a:avLst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50" name="Přímá spojnice 49"/>
          <p:cNvCxnSpPr/>
          <p:nvPr/>
        </p:nvCxnSpPr>
        <p:spPr>
          <a:xfrm flipV="1">
            <a:off x="4086225" y="703263"/>
            <a:ext cx="107950" cy="290512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 flipV="1">
            <a:off x="4181475" y="703263"/>
            <a:ext cx="522288" cy="4762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álný popisek 9"/>
          <p:cNvSpPr/>
          <p:nvPr/>
        </p:nvSpPr>
        <p:spPr>
          <a:xfrm>
            <a:off x="5194300" y="204788"/>
            <a:ext cx="3771900" cy="1071562"/>
          </a:xfrm>
          <a:prstGeom prst="wedgeEllipseCallout">
            <a:avLst>
              <a:gd name="adj1" fmla="val -55719"/>
              <a:gd name="adj2" fmla="val -2759"/>
            </a:avLst>
          </a:prstGeom>
          <a:solidFill>
            <a:srgbClr val="E3823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200" i="1" dirty="0">
                <a:solidFill>
                  <a:schemeClr val="accent1">
                    <a:lumMod val="50000"/>
                  </a:schemeClr>
                </a:solidFill>
              </a:rPr>
              <a:t>Zkus pojmenovat označenou část těla žížaly.</a:t>
            </a:r>
            <a:endParaRPr lang="cs-CZ" sz="22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711700" y="400050"/>
            <a:ext cx="341313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accent5">
                    <a:lumMod val="50000"/>
                  </a:schemeClr>
                </a:solidFill>
                <a:latin typeface="+mn-lt"/>
                <a:cs typeface="+mn-cs"/>
              </a:rPr>
              <a:t>?</a:t>
            </a:r>
            <a:endParaRPr lang="cs-CZ" sz="2800" i="1" dirty="0">
              <a:solidFill>
                <a:schemeClr val="accent5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632200" y="204788"/>
            <a:ext cx="1158875" cy="5222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opasek</a:t>
            </a:r>
            <a:endParaRPr lang="cs-CZ" sz="28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" name="Oválný popisek 16"/>
          <p:cNvSpPr/>
          <p:nvPr/>
        </p:nvSpPr>
        <p:spPr>
          <a:xfrm>
            <a:off x="179388" y="1782763"/>
            <a:ext cx="3416300" cy="1173162"/>
          </a:xfrm>
          <a:prstGeom prst="wedgeEllipseCallout">
            <a:avLst>
              <a:gd name="adj1" fmla="val 50479"/>
              <a:gd name="adj2" fmla="val -58116"/>
            </a:avLst>
          </a:prstGeom>
          <a:solidFill>
            <a:srgbClr val="E3823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200" i="1" dirty="0">
                <a:solidFill>
                  <a:schemeClr val="accent1">
                    <a:lumMod val="50000"/>
                  </a:schemeClr>
                </a:solidFill>
              </a:rPr>
              <a:t>Odhadni, nebo najdi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200" i="1" dirty="0">
                <a:solidFill>
                  <a:schemeClr val="accent1">
                    <a:lumMod val="50000"/>
                  </a:schemeClr>
                </a:solidFill>
              </a:rPr>
              <a:t> s pomocí učebnice,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200" i="1" dirty="0">
                <a:solidFill>
                  <a:schemeClr val="accent1">
                    <a:lumMod val="50000"/>
                  </a:schemeClr>
                </a:solidFill>
              </a:rPr>
              <a:t>k čemu slouží?</a:t>
            </a:r>
            <a:endParaRPr lang="cs-CZ" sz="22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536950" y="1816100"/>
            <a:ext cx="5349875" cy="5222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- usnadňuje přenos pohlavních buněk </a:t>
            </a:r>
            <a:endParaRPr lang="cs-CZ" sz="28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81050" y="1241425"/>
            <a:ext cx="3930650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- v přední části těla </a:t>
            </a:r>
            <a:r>
              <a:rPr lang="cs-CZ" sz="2800" i="1" dirty="0">
                <a:solidFill>
                  <a:schemeClr val="accent5">
                    <a:lumMod val="50000"/>
                  </a:schemeClr>
                </a:solidFill>
                <a:latin typeface="+mn-lt"/>
                <a:cs typeface="+mn-cs"/>
              </a:rPr>
              <a:t>opasek</a:t>
            </a:r>
            <a:endParaRPr lang="cs-CZ" sz="2800" i="1" dirty="0">
              <a:solidFill>
                <a:schemeClr val="accent5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536950" y="2314575"/>
            <a:ext cx="5618163" cy="5222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- vytváří ochranný obal vajíček </a:t>
            </a:r>
            <a:r>
              <a:rPr lang="cs-CZ" sz="2800" i="1" dirty="0">
                <a:solidFill>
                  <a:schemeClr val="accent5">
                    <a:lumMod val="50000"/>
                  </a:schemeClr>
                </a:solidFill>
                <a:latin typeface="+mn-lt"/>
                <a:cs typeface="+mn-cs"/>
              </a:rPr>
              <a:t>(kokon)</a:t>
            </a:r>
            <a:endParaRPr lang="cs-CZ" sz="2800" i="1" dirty="0">
              <a:solidFill>
                <a:schemeClr val="accent5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81050" y="3141663"/>
            <a:ext cx="3297238" cy="5222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- zástupci – například:</a:t>
            </a:r>
            <a:endParaRPr lang="cs-CZ" sz="28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962025" y="3663950"/>
            <a:ext cx="2365375" cy="9540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- Žížala obecná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  („dešťovka“)</a:t>
            </a:r>
            <a:endParaRPr lang="cs-CZ" sz="2800" i="1" dirty="0">
              <a:solidFill>
                <a:schemeClr val="accent1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3300413" y="4356100"/>
            <a:ext cx="4848225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- ve vlhké půdě s dostatkem živin </a:t>
            </a:r>
            <a:endParaRPr lang="cs-CZ" sz="28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53" name="Oválný popisek 52"/>
          <p:cNvSpPr/>
          <p:nvPr/>
        </p:nvSpPr>
        <p:spPr>
          <a:xfrm>
            <a:off x="3954463" y="3533775"/>
            <a:ext cx="4059237" cy="684213"/>
          </a:xfrm>
          <a:prstGeom prst="wedgeEllipseCallout">
            <a:avLst>
              <a:gd name="adj1" fmla="val -64177"/>
              <a:gd name="adj2" fmla="val 11954"/>
            </a:avLst>
          </a:prstGeom>
          <a:solidFill>
            <a:srgbClr val="E3823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200" i="1" dirty="0">
                <a:solidFill>
                  <a:schemeClr val="accent1">
                    <a:lumMod val="50000"/>
                  </a:schemeClr>
                </a:solidFill>
              </a:rPr>
              <a:t>Kde ji najdeš (kde žije)?</a:t>
            </a:r>
            <a:endParaRPr lang="cs-CZ" sz="22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4" name="Oválný popisek 53"/>
          <p:cNvSpPr/>
          <p:nvPr/>
        </p:nvSpPr>
        <p:spPr>
          <a:xfrm>
            <a:off x="347663" y="4797425"/>
            <a:ext cx="2081212" cy="612775"/>
          </a:xfrm>
          <a:prstGeom prst="wedgeEllipseCallout">
            <a:avLst>
              <a:gd name="adj1" fmla="val 65433"/>
              <a:gd name="adj2" fmla="val -86754"/>
            </a:avLst>
          </a:prstGeom>
          <a:solidFill>
            <a:srgbClr val="E3823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200" i="1" dirty="0">
                <a:solidFill>
                  <a:schemeClr val="accent1">
                    <a:lumMod val="50000"/>
                  </a:schemeClr>
                </a:solidFill>
              </a:rPr>
              <a:t>Čím se živí?</a:t>
            </a:r>
            <a:endParaRPr lang="cs-CZ" sz="22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3300413" y="4797425"/>
            <a:ext cx="5087937" cy="9540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- živí se jako </a:t>
            </a:r>
            <a:r>
              <a:rPr lang="cs-CZ" sz="2800" i="1" dirty="0">
                <a:solidFill>
                  <a:schemeClr val="accent5">
                    <a:lumMod val="50000"/>
                  </a:schemeClr>
                </a:solidFill>
                <a:latin typeface="+mn-lt"/>
                <a:cs typeface="+mn-cs"/>
              </a:rPr>
              <a:t>rozkladač (</a:t>
            </a:r>
            <a:r>
              <a:rPr lang="cs-CZ" sz="2800" i="1" dirty="0" err="1">
                <a:solidFill>
                  <a:schemeClr val="accent5">
                    <a:lumMod val="50000"/>
                  </a:schemeClr>
                </a:solidFill>
                <a:latin typeface="+mn-lt"/>
                <a:cs typeface="+mn-cs"/>
              </a:rPr>
              <a:t>destruent</a:t>
            </a:r>
            <a:r>
              <a:rPr lang="cs-CZ" sz="2800" i="1" dirty="0">
                <a:solidFill>
                  <a:schemeClr val="accent5">
                    <a:lumMod val="50000"/>
                  </a:schemeClr>
                </a:solidFill>
                <a:latin typeface="+mn-lt"/>
                <a:cs typeface="+mn-cs"/>
              </a:rPr>
              <a:t>)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  = odumřelou organickou hmotou</a:t>
            </a:r>
            <a:endParaRPr lang="cs-CZ" sz="28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3300413" y="5751513"/>
            <a:ext cx="4678362" cy="5222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- provzdušňuje a zúrodňuje půdu</a:t>
            </a:r>
            <a:endParaRPr lang="cs-CZ" sz="28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1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5" dur="1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7" dur="1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0" dur="1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5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26" grpId="0" animBg="1"/>
      <p:bldP spid="10" grpId="0" animBg="1"/>
      <p:bldP spid="12" grpId="0"/>
      <p:bldP spid="14" grpId="0"/>
      <p:bldP spid="17" grpId="0" animBg="1"/>
      <p:bldP spid="18" grpId="0"/>
      <p:bldP spid="20" grpId="0"/>
      <p:bldP spid="22" grpId="0"/>
      <p:bldP spid="23" grpId="0"/>
      <p:bldP spid="24" grpId="0"/>
      <p:bldP spid="49" grpId="0"/>
      <p:bldP spid="53" grpId="0" animBg="1"/>
      <p:bldP spid="54" grpId="0" animBg="1"/>
      <p:bldP spid="56" grpId="0"/>
      <p:bldP spid="5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4638" y="4151313"/>
            <a:ext cx="2449512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- je světloplachá</a:t>
            </a:r>
            <a:endParaRPr lang="cs-CZ" sz="28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6388" y="3105150"/>
            <a:ext cx="6370637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- žížala patří mezi obojetníky (hermafrodity)</a:t>
            </a:r>
            <a:endParaRPr lang="cs-CZ" sz="28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4638" y="4675188"/>
            <a:ext cx="5067300" cy="5222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- má dobrou regenerační schopnost</a:t>
            </a:r>
            <a:endParaRPr lang="cs-CZ" sz="28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5651500" y="4835525"/>
            <a:ext cx="3135313" cy="725488"/>
          </a:xfrm>
          <a:prstGeom prst="wedgeEllipseCallout">
            <a:avLst>
              <a:gd name="adj1" fmla="val -58361"/>
              <a:gd name="adj2" fmla="val -33934"/>
            </a:avLst>
          </a:prstGeom>
          <a:solidFill>
            <a:srgbClr val="E3823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200" i="1" dirty="0">
                <a:solidFill>
                  <a:schemeClr val="accent1">
                    <a:lumMod val="50000"/>
                  </a:schemeClr>
                </a:solidFill>
              </a:rPr>
              <a:t>Objasni pojem regenerace.</a:t>
            </a:r>
            <a:endParaRPr lang="cs-CZ" sz="22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7363" y="5197475"/>
            <a:ext cx="5164137" cy="9540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(oprava poškozených i nahrazení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 </a:t>
            </a: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ztracených tkání, orgánů, končetin)</a:t>
            </a:r>
            <a:endParaRPr lang="cs-CZ" sz="28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74638" y="1720850"/>
            <a:ext cx="5834062" cy="1384300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- přední část těla špičatější, u dospělých 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  s opaskem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- zadní část těla zaoblená </a:t>
            </a:r>
          </a:p>
        </p:txBody>
      </p:sp>
      <p:sp>
        <p:nvSpPr>
          <p:cNvPr id="11" name="Oválný popisek 10"/>
          <p:cNvSpPr/>
          <p:nvPr/>
        </p:nvSpPr>
        <p:spPr>
          <a:xfrm>
            <a:off x="279400" y="549275"/>
            <a:ext cx="7059613" cy="863600"/>
          </a:xfrm>
          <a:prstGeom prst="wedgeEllipseCallout">
            <a:avLst>
              <a:gd name="adj1" fmla="val 45022"/>
              <a:gd name="adj2" fmla="val 62499"/>
            </a:avLst>
          </a:prstGeom>
          <a:solidFill>
            <a:srgbClr val="E3823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200" i="1" dirty="0">
                <a:solidFill>
                  <a:schemeClr val="accent1">
                    <a:lumMod val="50000"/>
                  </a:schemeClr>
                </a:solidFill>
              </a:rPr>
              <a:t>Lze u žížaly rozlišit přední a zadní část těla? Pokud ano - podle čeho?</a:t>
            </a:r>
            <a:endParaRPr lang="cs-CZ" sz="22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4" name="Picture 4" descr="MC900057341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-468918">
            <a:off x="6019800" y="1427163"/>
            <a:ext cx="2690813" cy="221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5" name="TextovéPole 54"/>
          <p:cNvSpPr txBox="1"/>
          <p:nvPr/>
        </p:nvSpPr>
        <p:spPr>
          <a:xfrm>
            <a:off x="306388" y="3629025"/>
            <a:ext cx="2501900" cy="5222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- má přímý vývin</a:t>
            </a:r>
            <a:endParaRPr lang="cs-CZ" sz="28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 animBg="1"/>
      <p:bldP spid="9" grpId="0"/>
      <p:bldP spid="10" grpId="0"/>
      <p:bldP spid="11" grpId="0" animBg="1"/>
      <p:bldP spid="5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77888" y="188913"/>
            <a:ext cx="2560637" cy="5222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- Nitěnka obecná</a:t>
            </a:r>
            <a:endParaRPr lang="cs-CZ" sz="2800" i="1" dirty="0">
              <a:solidFill>
                <a:schemeClr val="accent1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317875" y="188913"/>
            <a:ext cx="5675313" cy="5222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- bahno stojatých a mírně tekoucích vod</a:t>
            </a:r>
            <a:endParaRPr lang="cs-CZ" sz="28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317875" y="711200"/>
            <a:ext cx="3354388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- rozkladač (</a:t>
            </a:r>
            <a:r>
              <a:rPr lang="cs-CZ" sz="2800" i="1" dirty="0" err="1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destruent</a:t>
            </a: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)</a:t>
            </a:r>
            <a:endParaRPr lang="cs-CZ" sz="28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17875" y="2189163"/>
            <a:ext cx="4237038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- potrava pro akvarijní rybky</a:t>
            </a:r>
            <a:endParaRPr lang="cs-CZ" sz="28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198438" y="711200"/>
            <a:ext cx="3097212" cy="1227138"/>
          </a:xfrm>
          <a:prstGeom prst="wedgeEllipseCallout">
            <a:avLst>
              <a:gd name="adj1" fmla="val 51206"/>
              <a:gd name="adj2" fmla="val -24494"/>
            </a:avLst>
          </a:prstGeom>
          <a:solidFill>
            <a:srgbClr val="E3823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200" i="1" dirty="0">
                <a:solidFill>
                  <a:schemeClr val="accent1">
                    <a:lumMod val="50000"/>
                  </a:schemeClr>
                </a:solidFill>
              </a:rPr>
              <a:t>Zopakuj význam pojmu rozkladač (</a:t>
            </a:r>
            <a:r>
              <a:rPr lang="cs-CZ" sz="2200" i="1" dirty="0" err="1">
                <a:solidFill>
                  <a:schemeClr val="accent1">
                    <a:lumMod val="50000"/>
                  </a:schemeClr>
                </a:solidFill>
              </a:rPr>
              <a:t>destruent</a:t>
            </a:r>
            <a:r>
              <a:rPr lang="cs-CZ" sz="2200" i="1" dirty="0">
                <a:solidFill>
                  <a:schemeClr val="accent1">
                    <a:lumMod val="50000"/>
                  </a:schemeClr>
                </a:solidFill>
              </a:rPr>
              <a:t>).</a:t>
            </a:r>
            <a:endParaRPr lang="cs-CZ" sz="22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70275" y="1235075"/>
            <a:ext cx="5537200" cy="9540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(organismus  živící  se  rozkladem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 </a:t>
            </a: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odumřelé  organické  hmoty)</a:t>
            </a:r>
            <a:endParaRPr lang="cs-CZ" sz="28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00113" y="2713038"/>
            <a:ext cx="1457325" cy="5222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- Pijavice</a:t>
            </a:r>
            <a:endParaRPr lang="cs-CZ" sz="2800" i="1" dirty="0">
              <a:solidFill>
                <a:schemeClr val="accent1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47913" y="2713038"/>
            <a:ext cx="4508500" cy="5222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- na obou koncích těla přísavky</a:t>
            </a:r>
            <a:endParaRPr lang="cs-CZ" sz="28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57438" y="3235325"/>
            <a:ext cx="4095750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- žijí paraziticky nebo dravě</a:t>
            </a:r>
            <a:endParaRPr lang="cs-CZ" sz="28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347913" y="3757613"/>
            <a:ext cx="5959475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- sladké vody, v tropech některé i na souši</a:t>
            </a:r>
            <a:endParaRPr lang="cs-CZ" sz="28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357438" y="4281488"/>
            <a:ext cx="2244725" cy="5222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Pijavka koňská</a:t>
            </a:r>
            <a:endParaRPr lang="cs-CZ" sz="2800" i="1" dirty="0">
              <a:solidFill>
                <a:schemeClr val="accent1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02163" y="4281488"/>
            <a:ext cx="1227137" cy="5222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- dravá</a:t>
            </a:r>
            <a:endParaRPr lang="cs-CZ" sz="28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357438" y="4803775"/>
            <a:ext cx="2451100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Pijavka lékařská</a:t>
            </a:r>
            <a:endParaRPr lang="cs-CZ" sz="2800" i="1" dirty="0">
              <a:solidFill>
                <a:schemeClr val="accent1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84713" y="4803775"/>
            <a:ext cx="3806825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- saje krev (vnější parazit)</a:t>
            </a:r>
            <a:endParaRPr lang="cs-CZ" sz="28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84713" y="5327650"/>
            <a:ext cx="4343400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- u nás vzácně - jih Moravy</a:t>
            </a:r>
            <a:endParaRPr lang="cs-CZ" sz="28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357438" y="6165850"/>
            <a:ext cx="2614612" cy="5222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 err="1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Chobotnatka</a:t>
            </a:r>
            <a:r>
              <a:rPr lang="cs-CZ" sz="2800" i="1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 rybí</a:t>
            </a:r>
            <a:endParaRPr lang="cs-CZ" sz="2800" i="1" dirty="0">
              <a:solidFill>
                <a:schemeClr val="accent1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867275" y="6165850"/>
            <a:ext cx="1960563" cy="5222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- parazit ryb</a:t>
            </a:r>
            <a:endParaRPr lang="cs-CZ" sz="28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323850" y="5248275"/>
            <a:ext cx="4360863" cy="1033463"/>
          </a:xfrm>
          <a:prstGeom prst="horizontalScroll">
            <a:avLst>
              <a:gd name="adj" fmla="val 16523"/>
            </a:avLst>
          </a:prstGeom>
          <a:solidFill>
            <a:srgbClr val="E3823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i="1" dirty="0">
                <a:solidFill>
                  <a:schemeClr val="accent1">
                    <a:lumMod val="50000"/>
                  </a:schemeClr>
                </a:solidFill>
              </a:rPr>
              <a:t>Dříve v lékařství - odsávání krve nemocným, dnes v alternativní medicíně.</a:t>
            </a:r>
            <a:endParaRPr lang="cs-CZ" sz="2000" i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 animBg="1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9" grpId="0"/>
      <p:bldP spid="2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5600" i="1" dirty="0" smtClean="0">
                <a:solidFill>
                  <a:schemeClr val="accent5">
                    <a:lumMod val="50000"/>
                  </a:schemeClr>
                </a:solidFill>
              </a:rPr>
              <a:t>Opakování</a:t>
            </a:r>
            <a:endParaRPr lang="cs-CZ" sz="5600" i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8938" y="1489075"/>
            <a:ext cx="7756525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1) Jaký typ nervové a cévní soustavy mají kroužkovci? </a:t>
            </a:r>
            <a:endParaRPr lang="cs-CZ" sz="28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2195513" y="1916113"/>
            <a:ext cx="360362" cy="288925"/>
          </a:xfrm>
          <a:prstGeom prst="straightConnector1">
            <a:avLst/>
          </a:prstGeom>
          <a:ln w="28575">
            <a:solidFill>
              <a:schemeClr val="accent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3873500" y="1916113"/>
            <a:ext cx="393700" cy="288925"/>
          </a:xfrm>
          <a:prstGeom prst="straightConnector1">
            <a:avLst/>
          </a:prstGeom>
          <a:ln w="28575">
            <a:solidFill>
              <a:schemeClr val="accent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534988" y="2205038"/>
            <a:ext cx="1847850" cy="5222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 err="1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žěbříčkovitá</a:t>
            </a:r>
            <a:endParaRPr lang="cs-CZ" sz="2800" i="1" dirty="0">
              <a:solidFill>
                <a:schemeClr val="accent1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419600" y="2159000"/>
            <a:ext cx="1457325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uzavřená</a:t>
            </a:r>
            <a:endParaRPr lang="cs-CZ" sz="2800" i="1" dirty="0">
              <a:solidFill>
                <a:schemeClr val="accent1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88938" y="2727325"/>
            <a:ext cx="6900862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2) Na které 2 hlavní skupiny dělíme kroužkovce?</a:t>
            </a:r>
            <a:endParaRPr lang="cs-CZ" sz="28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827088" y="3251200"/>
            <a:ext cx="4838700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- na mnohoštětinatce a </a:t>
            </a:r>
            <a:r>
              <a:rPr lang="cs-CZ" sz="2800" i="1" dirty="0" err="1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opaskovce</a:t>
            </a:r>
            <a:endParaRPr lang="cs-CZ" sz="2800" i="1" dirty="0">
              <a:solidFill>
                <a:schemeClr val="accent1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88938" y="3775075"/>
            <a:ext cx="4598987" cy="5222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3) K čemu žížale slouží opasek?</a:t>
            </a:r>
            <a:endParaRPr lang="cs-CZ" sz="28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827088" y="4297363"/>
            <a:ext cx="5351462" cy="5238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- usnadňuje přenos pohlavních buněk 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827088" y="4821238"/>
            <a:ext cx="5618162" cy="5222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- vytváří ochranný obal vajíček (kokon)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388938" y="5343525"/>
            <a:ext cx="5300662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4) Uveď alespoň jeden význam žížal.</a:t>
            </a:r>
            <a:endParaRPr lang="cs-CZ" sz="28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827088" y="5867400"/>
            <a:ext cx="4521200" cy="5238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- </a:t>
            </a:r>
            <a:r>
              <a:rPr lang="cs-CZ" sz="2800" i="1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provzdušňují </a:t>
            </a:r>
            <a:r>
              <a:rPr lang="cs-CZ" sz="2800" i="1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a </a:t>
            </a:r>
            <a:r>
              <a:rPr lang="cs-CZ" sz="2800" i="1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zúrodňují půdu</a:t>
            </a:r>
            <a:endParaRPr lang="cs-CZ" sz="2800" i="1" dirty="0">
              <a:solidFill>
                <a:schemeClr val="accent1">
                  <a:lumMod val="50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65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50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47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747" tmFilter="0, 0; 0.125,0.2665; 0.25,0.4; 0.375,0.465; 0.5,0.5;  0.625,0.535; 0.75,0.6; 0.875,0.7335; 1,1">
                                          <p:stCondLst>
                                            <p:cond delay="74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73" tmFilter="0, 0; 0.125,0.2665; 0.25,0.4; 0.375,0.465; 0.5,0.5;  0.625,0.535; 0.75,0.6; 0.875,0.7335; 1,1">
                                          <p:stCondLst>
                                            <p:cond delay="149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85" tmFilter="0, 0; 0.125,0.2665; 0.25,0.4; 0.375,0.465; 0.5,0.5;  0.625,0.535; 0.75,0.6; 0.875,0.7335; 1,1">
                                          <p:stCondLst>
                                            <p:cond delay="18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9">
                                          <p:stCondLst>
                                            <p:cond delay="73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87" decel="50000">
                                          <p:stCondLst>
                                            <p:cond delay="76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9">
                                          <p:stCondLst>
                                            <p:cond delay="14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87" decel="50000">
                                          <p:stCondLst>
                                            <p:cond delay="150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9">
                                          <p:stCondLst>
                                            <p:cond delay="184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87" decel="50000">
                                          <p:stCondLst>
                                            <p:cond delay="18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9">
                                          <p:stCondLst>
                                            <p:cond delay="20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87" decel="50000">
                                          <p:stCondLst>
                                            <p:cond delay="20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4" grpId="0"/>
      <p:bldP spid="26" grpId="0"/>
      <p:bldP spid="27" grpId="0"/>
      <p:bldP spid="28" grpId="0"/>
      <p:bldP spid="29" grpId="0"/>
      <p:bldP spid="31" grpId="0"/>
      <p:bldP spid="32" grpId="0"/>
      <p:bldP spid="33" grpId="0"/>
      <p:bldP spid="3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39725" y="476250"/>
            <a:ext cx="4414838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5) Čím se živí nitěnka obecná?</a:t>
            </a:r>
            <a:endParaRPr lang="cs-CZ" sz="28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288" y="1522413"/>
            <a:ext cx="4722812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6) Kde žijí a čím se živí pijavice?</a:t>
            </a:r>
            <a:endParaRPr lang="cs-CZ" sz="28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088" y="1000125"/>
            <a:ext cx="5119687" cy="5222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- rozkládající se organickou hmotou</a:t>
            </a:r>
            <a:endParaRPr lang="cs-CZ" sz="2800" i="1" dirty="0">
              <a:solidFill>
                <a:schemeClr val="accent1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95275" y="2333625"/>
            <a:ext cx="3059113" cy="1385888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- převážně ve sladké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 </a:t>
            </a:r>
            <a:r>
              <a:rPr lang="cs-CZ" sz="2800" i="1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 vodě, (v  </a:t>
            </a:r>
            <a:r>
              <a:rPr lang="cs-CZ" sz="2800" i="1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tropech </a:t>
            </a:r>
            <a:r>
              <a:rPr lang="cs-CZ" sz="2800" i="1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 </a:t>
            </a:r>
            <a:r>
              <a:rPr lang="cs-CZ" sz="2800" i="1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 některé i </a:t>
            </a:r>
            <a:r>
              <a:rPr lang="cs-CZ" sz="2800" i="1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na </a:t>
            </a:r>
            <a:r>
              <a:rPr lang="cs-CZ" sz="2800" i="1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souši)</a:t>
            </a:r>
            <a:endParaRPr lang="cs-CZ" sz="2800" i="1" dirty="0">
              <a:solidFill>
                <a:schemeClr val="accent1">
                  <a:lumMod val="50000"/>
                </a:schemeClr>
              </a:solidFill>
              <a:latin typeface="+mn-lt"/>
              <a:cs typeface="+mn-cs"/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1476375" y="2084388"/>
            <a:ext cx="287338" cy="227012"/>
          </a:xfrm>
          <a:prstGeom prst="straightConnector1">
            <a:avLst/>
          </a:prstGeom>
          <a:ln w="28575">
            <a:solidFill>
              <a:schemeClr val="accent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3354388" y="2106613"/>
            <a:ext cx="249237" cy="227012"/>
          </a:xfrm>
          <a:prstGeom prst="straightConnector1">
            <a:avLst/>
          </a:prstGeom>
          <a:ln w="28575">
            <a:solidFill>
              <a:schemeClr val="accent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603625" y="2333625"/>
            <a:ext cx="5113338" cy="9540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- dravě nebo jako parazité - sáním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 </a:t>
            </a:r>
            <a:r>
              <a:rPr lang="cs-CZ" sz="2800" i="1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 krve</a:t>
            </a:r>
            <a:endParaRPr lang="cs-CZ" sz="2800" i="1" dirty="0">
              <a:solidFill>
                <a:schemeClr val="accent1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04813" y="3719513"/>
            <a:ext cx="8896350" cy="5222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7) Vyskytuje se v ČR pijavka lékařská? Pokud ano, uveď kde.  </a:t>
            </a:r>
            <a:endParaRPr lang="cs-CZ" sz="28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839788" y="4241800"/>
            <a:ext cx="4981575" cy="5238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- ano vyskytuje, ale pouze vzácně</a:t>
            </a:r>
            <a:endParaRPr lang="cs-CZ" sz="2800" i="1" dirty="0">
              <a:solidFill>
                <a:schemeClr val="accent1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04813" y="5195888"/>
            <a:ext cx="4408487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8) Vysvětli pojem regenerace. </a:t>
            </a:r>
            <a:endParaRPr lang="cs-CZ" sz="28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819150" y="5702300"/>
            <a:ext cx="8145463" cy="954088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- oprava </a:t>
            </a:r>
            <a:r>
              <a:rPr lang="cs-CZ" sz="2800" i="1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poškozených i </a:t>
            </a:r>
            <a:r>
              <a:rPr lang="cs-CZ" sz="2800" i="1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nahrazení ztracených </a:t>
            </a:r>
            <a:r>
              <a:rPr lang="cs-CZ" sz="2800" i="1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tkání</a:t>
            </a:r>
            <a:r>
              <a:rPr lang="cs-CZ" sz="2800" i="1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, 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  orgánů nebo končetin</a:t>
            </a:r>
            <a:endParaRPr lang="cs-CZ" sz="2800" i="1" dirty="0">
              <a:solidFill>
                <a:schemeClr val="accent1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819150" y="4765675"/>
            <a:ext cx="2965450" cy="523875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- </a:t>
            </a:r>
            <a:r>
              <a:rPr lang="cs-CZ" sz="2800" i="1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na </a:t>
            </a:r>
            <a:r>
              <a:rPr lang="cs-CZ" sz="2800" i="1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jihu Moravy</a:t>
            </a: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8" grpId="0"/>
      <p:bldP spid="13" grpId="0"/>
      <p:bldP spid="14" grpId="0"/>
      <p:bldP spid="15" grpId="0"/>
      <p:bldP spid="16" grpId="0"/>
      <p:bldP spid="17" grpId="0"/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5600" i="1" dirty="0" smtClean="0">
                <a:solidFill>
                  <a:schemeClr val="accent5">
                    <a:lumMod val="50000"/>
                  </a:schemeClr>
                </a:solidFill>
              </a:rPr>
              <a:t>Použité zdroje</a:t>
            </a:r>
            <a:endParaRPr lang="cs-CZ" sz="5600" i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850" y="1511300"/>
            <a:ext cx="7570788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- použité obrázky – kliparty galerie MS Office 2010</a:t>
            </a:r>
            <a:endParaRPr lang="cs-CZ" sz="28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850" y="2035175"/>
            <a:ext cx="8640763" cy="9540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- použité nákresy (část nervové soustavy, obrys těla žížaly)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  pocházejí z vlastní tvorby</a:t>
            </a:r>
            <a:endParaRPr lang="cs-CZ" sz="2800" i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65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50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47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747" tmFilter="0, 0; 0.125,0.2665; 0.25,0.4; 0.375,0.465; 0.5,0.5;  0.625,0.535; 0.75,0.6; 0.875,0.7335; 1,1">
                                          <p:stCondLst>
                                            <p:cond delay="747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73" tmFilter="0, 0; 0.125,0.2665; 0.25,0.4; 0.375,0.465; 0.5,0.5;  0.625,0.535; 0.75,0.6; 0.875,0.7335; 1,1">
                                          <p:stCondLst>
                                            <p:cond delay="149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85" tmFilter="0, 0; 0.125,0.2665; 0.25,0.4; 0.375,0.465; 0.5,0.5;  0.625,0.535; 0.75,0.6; 0.875,0.7335; 1,1">
                                          <p:stCondLst>
                                            <p:cond delay="1863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9">
                                          <p:stCondLst>
                                            <p:cond delay="731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87" decel="50000">
                                          <p:stCondLst>
                                            <p:cond delay="761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9">
                                          <p:stCondLst>
                                            <p:cond delay="14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87" decel="50000">
                                          <p:stCondLst>
                                            <p:cond delay="150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9">
                                          <p:stCondLst>
                                            <p:cond delay="1847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87" decel="50000">
                                          <p:stCondLst>
                                            <p:cond delay="18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9">
                                          <p:stCondLst>
                                            <p:cond delay="20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87" decel="50000">
                                          <p:stCondLst>
                                            <p:cond delay="2063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theme/theme1.xml><?xml version="1.0" encoding="utf-8"?>
<a:theme xmlns:a="http://schemas.openxmlformats.org/drawingml/2006/main" name="Došky">
  <a:themeElements>
    <a:clrScheme name="Vlastní 2">
      <a:dk1>
        <a:srgbClr val="877F6C"/>
      </a:dk1>
      <a:lt1>
        <a:sysClr val="window" lastClr="FFFFFF"/>
      </a:lt1>
      <a:dk2>
        <a:srgbClr val="DAA454"/>
      </a:dk2>
      <a:lt2>
        <a:srgbClr val="ECE9C6"/>
      </a:lt2>
      <a:accent1>
        <a:srgbClr val="F14522"/>
      </a:accent1>
      <a:accent2>
        <a:srgbClr val="CE6249"/>
      </a:accent2>
      <a:accent3>
        <a:srgbClr val="E2D88C"/>
      </a:accent3>
      <a:accent4>
        <a:srgbClr val="877F6C"/>
      </a:accent4>
      <a:accent5>
        <a:srgbClr val="F35838"/>
      </a:accent5>
      <a:accent6>
        <a:srgbClr val="F2F2F2"/>
      </a:accent6>
      <a:hlink>
        <a:srgbClr val="FFD147"/>
      </a:hlink>
      <a:folHlink>
        <a:srgbClr val="EFEFEF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Vlastní 2">
    <a:dk1>
      <a:srgbClr val="877F6C"/>
    </a:dk1>
    <a:lt1>
      <a:sysClr val="window" lastClr="FFFFFF"/>
    </a:lt1>
    <a:dk2>
      <a:srgbClr val="DAA454"/>
    </a:dk2>
    <a:lt2>
      <a:srgbClr val="ECE9C6"/>
    </a:lt2>
    <a:accent1>
      <a:srgbClr val="F14522"/>
    </a:accent1>
    <a:accent2>
      <a:srgbClr val="CE6249"/>
    </a:accent2>
    <a:accent3>
      <a:srgbClr val="E2D88C"/>
    </a:accent3>
    <a:accent4>
      <a:srgbClr val="877F6C"/>
    </a:accent4>
    <a:accent5>
      <a:srgbClr val="F35838"/>
    </a:accent5>
    <a:accent6>
      <a:srgbClr val="F2F2F2"/>
    </a:accent6>
    <a:hlink>
      <a:srgbClr val="FFD147"/>
    </a:hlink>
    <a:folHlink>
      <a:srgbClr val="EFEFE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1126</TotalTime>
  <Words>557</Words>
  <Application>Microsoft Office PowerPoint</Application>
  <PresentationFormat>On-screen Show (4:3)</PresentationFormat>
  <Paragraphs>122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11</vt:i4>
      </vt:variant>
    </vt:vector>
  </HeadingPairs>
  <TitlesOfParts>
    <vt:vector size="19" baseType="lpstr">
      <vt:lpstr>Tw Cen MT</vt:lpstr>
      <vt:lpstr>Arial</vt:lpstr>
      <vt:lpstr>Calibri</vt:lpstr>
      <vt:lpstr>Došky</vt:lpstr>
      <vt:lpstr>Došky</vt:lpstr>
      <vt:lpstr>Došky</vt:lpstr>
      <vt:lpstr>Došky</vt:lpstr>
      <vt:lpstr>Došky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Konířová Věra</dc:creator>
  <cp:lastModifiedBy>DUM</cp:lastModifiedBy>
  <cp:revision>276</cp:revision>
  <dcterms:created xsi:type="dcterms:W3CDTF">2012-03-16T10:16:40Z</dcterms:created>
  <dcterms:modified xsi:type="dcterms:W3CDTF">2014-04-21T14:22:16Z</dcterms:modified>
</cp:coreProperties>
</file>