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1"/>
  </p:notesMasterIdLst>
  <p:sldIdLst>
    <p:sldId id="265" r:id="rId2"/>
    <p:sldId id="266" r:id="rId3"/>
    <p:sldId id="258" r:id="rId4"/>
    <p:sldId id="259" r:id="rId5"/>
    <p:sldId id="262" r:id="rId6"/>
    <p:sldId id="263" r:id="rId7"/>
    <p:sldId id="260" r:id="rId8"/>
    <p:sldId id="264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B000"/>
    <a:srgbClr val="FF9933"/>
    <a:srgbClr val="EF47D7"/>
    <a:srgbClr val="008000"/>
    <a:srgbClr val="33CC33"/>
    <a:srgbClr val="FFFF66"/>
    <a:srgbClr val="FF99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E27EA1-87D1-4B27-83C6-C3634C23DFA0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65D3A7-D75F-45FA-9EE4-A9EEFF991BC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93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65D3A7-D75F-45FA-9EE4-A9EEFF991BC3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777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94E35B2-D67E-440A-8290-FB97369F7D1D}" type="datetimeFigureOut">
              <a:rPr lang="cs-CZ" smtClean="0"/>
              <a:t>2.9.2012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83FF3EE-C111-457E-BF32-2E6029801C6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3511" y="2413610"/>
            <a:ext cx="860444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NÁZEV ŠKOLY: ZŠ Pardubice – </a:t>
            </a:r>
            <a:r>
              <a:rPr lang="cs-CZ" sz="2000" i="1" dirty="0" err="1">
                <a:solidFill>
                  <a:schemeClr val="accent1">
                    <a:lumMod val="75000"/>
                  </a:schemeClr>
                </a:solidFill>
              </a:rPr>
              <a:t>Spořilov</a:t>
            </a:r>
            <a:endParaRPr lang="cs-CZ" sz="2000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AUTOR: Věra Konířová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NÁZEV: VY_52_INOVACE_PŘÍRODOPIS 6. – 9._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23.OPYLENÍ A OPLOZENÍ</a:t>
            </a:r>
            <a:endParaRPr lang="cs-CZ" sz="2000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TÉMA: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OPYLENÍ A OPLOZENÍ</a:t>
            </a:r>
            <a:endParaRPr lang="cs-CZ" sz="2000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ČÍSLO PROJEKTU: CZ.1.07/1.4.00/21.2349 </a:t>
            </a:r>
          </a:p>
        </p:txBody>
      </p:sp>
      <p:pic>
        <p:nvPicPr>
          <p:cNvPr id="1026" name="Picture 2" descr="C:\Users\KonirovaV\Desktop\logo opvk e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48680"/>
            <a:ext cx="5744095" cy="140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4682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3511" y="2413610"/>
            <a:ext cx="86044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sz="20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3510" y="199728"/>
            <a:ext cx="881049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i="1" dirty="0" smtClean="0">
                <a:solidFill>
                  <a:srgbClr val="FF9900"/>
                </a:solidFill>
              </a:rPr>
              <a:t>ANOTACE: 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Prezentace   je   zaměřena  na  vysvětlení  pojmů  opylení  a  oplození </a:t>
            </a:r>
          </a:p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 a  rozdílů  mezi nimi.  Dále se zabývá druhy opylení a také významem 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opylení a oplození.  Popisky  s  úkoly  ve  tvaru  bublin mají motivační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charakter  –  rozvíjejí myšlení žáků a jejich schopnost práce s textem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(vyhledávání     požadovaných     informací     v    učebnici    a    jejich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interpretace).   Své   vědomosti   si   mohou   žáci   procvičit  krátkým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shrnujícím opakováním.</a:t>
            </a:r>
          </a:p>
          <a:p>
            <a:endParaRPr lang="cs-CZ" sz="20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 Při   prezentaci   je   vhodnější   použít  učebnu  s  interaktivní  tabulí </a:t>
            </a:r>
          </a:p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 z   důvodu   aktivnějšího   zapojení   se   žáků  do  výuky.   Potřebnou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pomůckou  je  učebnice,  se  kterou žáci  během prezentace pracují. </a:t>
            </a:r>
          </a:p>
          <a:p>
            <a:r>
              <a:rPr lang="cs-CZ" sz="20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Prezentaci   lze   doplnit   konkrétními   ukázkami   významu  opylení </a:t>
            </a:r>
          </a:p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 a   oplození  (některými  průmyslově  využívanými  semeny  a  plody, </a:t>
            </a:r>
          </a:p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 i výrobky z nich - např. semeny bavlníku).</a:t>
            </a:r>
          </a:p>
          <a:p>
            <a:endParaRPr lang="cs-CZ" sz="20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                   Prezentace byla vytvořena dne 18. 3. 2012 a ověřena 30. 3. 2012.</a:t>
            </a:r>
            <a:endParaRPr lang="cs-CZ" sz="20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23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23538" y="116632"/>
            <a:ext cx="652614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Opylení a oplození</a:t>
            </a:r>
            <a:endParaRPr lang="cs-CZ" sz="5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Přímá spojnice 2"/>
          <p:cNvCxnSpPr/>
          <p:nvPr/>
        </p:nvCxnSpPr>
        <p:spPr>
          <a:xfrm>
            <a:off x="1187623" y="1041987"/>
            <a:ext cx="770485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281927" y="1234801"/>
            <a:ext cx="1734770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800" b="1" i="1" dirty="0" smtClean="0">
                <a:solidFill>
                  <a:srgbClr val="FF9900"/>
                </a:solidFill>
                <a:latin typeface="+mj-lt"/>
                <a:cs typeface="Arial" pitchFamily="34" charset="0"/>
              </a:rPr>
              <a:t>Opylení</a:t>
            </a:r>
            <a:endParaRPr lang="cs-CZ" sz="3800" b="1" i="1" dirty="0">
              <a:solidFill>
                <a:srgbClr val="FF99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016697" y="1304055"/>
            <a:ext cx="4774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přenos pylu na bliznu pestíku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H="1">
            <a:off x="1938363" y="1827275"/>
            <a:ext cx="504056" cy="38108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1763007" y="2870619"/>
            <a:ext cx="18685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hmyzem</a:t>
            </a:r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cs-CZ" sz="2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91383" y="2017815"/>
            <a:ext cx="1571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větrem</a:t>
            </a:r>
            <a:endParaRPr lang="cs-CZ" sz="26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6" name="Přímá spojnice se šipkou 15"/>
          <p:cNvCxnSpPr/>
          <p:nvPr/>
        </p:nvCxnSpPr>
        <p:spPr>
          <a:xfrm flipH="1">
            <a:off x="2555776" y="2017815"/>
            <a:ext cx="720082" cy="7848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3857582" y="2005487"/>
            <a:ext cx="355306" cy="39241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4324983" y="2320317"/>
            <a:ext cx="14301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vodou</a:t>
            </a:r>
            <a:endParaRPr lang="cs-CZ" sz="28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4" name="Přímá spojnice se šipkou 23"/>
          <p:cNvCxnSpPr/>
          <p:nvPr/>
        </p:nvCxnSpPr>
        <p:spPr>
          <a:xfrm>
            <a:off x="5858119" y="2870619"/>
            <a:ext cx="621396" cy="7023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ovéPole 25"/>
          <p:cNvSpPr txBox="1"/>
          <p:nvPr/>
        </p:nvSpPr>
        <p:spPr>
          <a:xfrm>
            <a:off x="6011893" y="3573016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• </a:t>
            </a:r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jiným živočichem    </a:t>
            </a:r>
            <a:endParaRPr lang="cs-CZ" sz="28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Obláček 29"/>
          <p:cNvSpPr/>
          <p:nvPr/>
        </p:nvSpPr>
        <p:spPr>
          <a:xfrm>
            <a:off x="7012359" y="1200702"/>
            <a:ext cx="2003748" cy="1253146"/>
          </a:xfrm>
          <a:prstGeom prst="cloudCallout">
            <a:avLst>
              <a:gd name="adj1" fmla="val -58989"/>
              <a:gd name="adj2" fmla="val -17425"/>
            </a:avLst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3">
                    <a:lumMod val="75000"/>
                  </a:schemeClr>
                </a:solidFill>
              </a:rPr>
              <a:t>Víš, jak k němu dochází?</a:t>
            </a:r>
            <a:endParaRPr lang="cs-CZ" sz="2000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8" name="Obláček 7"/>
          <p:cNvSpPr/>
          <p:nvPr/>
        </p:nvSpPr>
        <p:spPr>
          <a:xfrm>
            <a:off x="2294409" y="3968456"/>
            <a:ext cx="3563710" cy="1224136"/>
          </a:xfrm>
          <a:prstGeom prst="cloudCallout">
            <a:avLst>
              <a:gd name="adj1" fmla="val -39395"/>
              <a:gd name="adj2" fmla="val -83501"/>
            </a:avLst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3">
                    <a:lumMod val="75000"/>
                  </a:schemeClr>
                </a:solidFill>
              </a:rPr>
              <a:t>Uveď příklad opylujícího hmyzu </a:t>
            </a:r>
          </a:p>
          <a:p>
            <a:pPr algn="ctr"/>
            <a:r>
              <a:rPr lang="cs-CZ" sz="2000" i="1" dirty="0" smtClean="0">
                <a:solidFill>
                  <a:schemeClr val="accent3">
                    <a:lumMod val="75000"/>
                  </a:schemeClr>
                </a:solidFill>
              </a:rPr>
              <a:t>a konkrétní rostliny. </a:t>
            </a:r>
            <a:endParaRPr lang="cs-CZ" sz="2000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7" name="Picture 26" descr="MC900413534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47" y="3173121"/>
            <a:ext cx="1457060" cy="122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1383" y="4595810"/>
            <a:ext cx="227709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i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sz="2200" i="1" dirty="0" err="1" smtClean="0">
                <a:solidFill>
                  <a:schemeClr val="accent1">
                    <a:lumMod val="75000"/>
                  </a:schemeClr>
                </a:solidFill>
              </a:rPr>
              <a:t>anemogamie</a:t>
            </a:r>
            <a:r>
              <a:rPr lang="cs-CZ" sz="2200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  <a:p>
            <a:r>
              <a:rPr lang="cs-CZ" sz="22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200" i="1" dirty="0" smtClean="0">
                <a:solidFill>
                  <a:schemeClr val="accent1">
                    <a:lumMod val="75000"/>
                  </a:schemeClr>
                </a:solidFill>
              </a:rPr>
              <a:t>= větrosnubnost)</a:t>
            </a:r>
            <a:endParaRPr lang="cs-CZ" sz="22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" name="Picture 7" descr="MC900438018[1]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36287">
            <a:off x="2089515" y="5269538"/>
            <a:ext cx="1227138" cy="1227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bdélník 8"/>
          <p:cNvSpPr/>
          <p:nvPr/>
        </p:nvSpPr>
        <p:spPr>
          <a:xfrm>
            <a:off x="3372075" y="2895895"/>
            <a:ext cx="300443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např. včela,  </a:t>
            </a:r>
          </a:p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  čmelák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, brouci, …)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3345893" y="5734595"/>
            <a:ext cx="251222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i="1" dirty="0" smtClean="0">
                <a:solidFill>
                  <a:schemeClr val="accent1">
                    <a:lumMod val="75000"/>
                  </a:schemeClr>
                </a:solidFill>
              </a:rPr>
              <a:t>(entomogamie</a:t>
            </a:r>
          </a:p>
          <a:p>
            <a:r>
              <a:rPr lang="cs-CZ" sz="22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200" i="1" dirty="0" smtClean="0">
                <a:solidFill>
                  <a:schemeClr val="accent1">
                    <a:lumMod val="75000"/>
                  </a:schemeClr>
                </a:solidFill>
              </a:rPr>
              <a:t> = hmyzosnubnost)</a:t>
            </a:r>
            <a:endParaRPr lang="cs-CZ" sz="22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40523" y="5242153"/>
            <a:ext cx="2167581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(př. 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k</a:t>
            </a:r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opretina)</a:t>
            </a:r>
            <a:endParaRPr lang="cs-CZ" sz="2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89226" y="3968456"/>
            <a:ext cx="2877788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př. pták - kolibřík, </a:t>
            </a:r>
          </a:p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savec - kaloň)</a:t>
            </a:r>
          </a:p>
        </p:txBody>
      </p:sp>
      <p:pic>
        <p:nvPicPr>
          <p:cNvPr id="25" name="Picture 10" descr="MP900406668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1534" y="4861008"/>
            <a:ext cx="2026552" cy="1351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bdélník 19"/>
          <p:cNvSpPr/>
          <p:nvPr/>
        </p:nvSpPr>
        <p:spPr>
          <a:xfrm>
            <a:off x="431539" y="2453848"/>
            <a:ext cx="1512168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př. habr)</a:t>
            </a:r>
          </a:p>
        </p:txBody>
      </p:sp>
      <p:pic>
        <p:nvPicPr>
          <p:cNvPr id="31" name="Picture 16" descr="MP900400015[1]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538" y="2885859"/>
            <a:ext cx="739318" cy="49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ovéPole 32"/>
          <p:cNvSpPr txBox="1"/>
          <p:nvPr/>
        </p:nvSpPr>
        <p:spPr>
          <a:xfrm>
            <a:off x="7266461" y="2828148"/>
            <a:ext cx="17496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200" i="1" dirty="0" smtClean="0">
                <a:solidFill>
                  <a:schemeClr val="accent1">
                    <a:lumMod val="75000"/>
                  </a:schemeClr>
                </a:solidFill>
              </a:rPr>
              <a:t>(hydrogamie)</a:t>
            </a:r>
            <a:endParaRPr lang="cs-CZ" sz="22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682575" y="2335705"/>
            <a:ext cx="2033698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(př. </a:t>
            </a:r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ůžkatec)</a:t>
            </a:r>
            <a:endParaRPr lang="cs-CZ" sz="2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7" name="Přímá spojnice 36"/>
          <p:cNvCxnSpPr/>
          <p:nvPr/>
        </p:nvCxnSpPr>
        <p:spPr>
          <a:xfrm>
            <a:off x="5040050" y="1897073"/>
            <a:ext cx="468054" cy="5131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5887158" y="6262385"/>
            <a:ext cx="3286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i="1" dirty="0" smtClean="0">
                <a:solidFill>
                  <a:schemeClr val="accent1">
                    <a:lumMod val="75000"/>
                  </a:schemeClr>
                </a:solidFill>
              </a:rPr>
              <a:t>(př. některé tropické rostliny)</a:t>
            </a:r>
            <a:endParaRPr lang="cs-CZ" sz="20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19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1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  <p:bldP spid="5" grpId="0"/>
      <p:bldP spid="10" grpId="0"/>
      <p:bldP spid="14" grpId="0"/>
      <p:bldP spid="22" grpId="0"/>
      <p:bldP spid="26" grpId="0"/>
      <p:bldP spid="30" grpId="0" animBg="1"/>
      <p:bldP spid="8" grpId="0" animBg="1"/>
      <p:bldP spid="6" grpId="0"/>
      <p:bldP spid="9" grpId="0"/>
      <p:bldP spid="11" grpId="0"/>
      <p:bldP spid="12" grpId="0"/>
      <p:bldP spid="13" grpId="0"/>
      <p:bldP spid="20" grpId="0"/>
      <p:bldP spid="33" grpId="0"/>
      <p:bldP spid="35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1489018"/>
            <a:ext cx="75599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podle způsobu opylení dále rozlišujeme rostliny: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1417" y="2204864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FF9900"/>
                </a:solidFill>
              </a:rPr>
              <a:t>• cizosprašné</a:t>
            </a:r>
            <a:endParaRPr lang="cs-CZ" sz="2800" i="1" dirty="0">
              <a:solidFill>
                <a:srgbClr val="FF99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2693" y="3184809"/>
            <a:ext cx="77008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opyleny pylovými zrny jiného jedince téhož druhu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33342" y="3707197"/>
            <a:ext cx="265649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600" i="1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cs-CZ" sz="2600" i="1" dirty="0" smtClean="0">
                <a:solidFill>
                  <a:schemeClr val="accent1">
                    <a:lumMod val="75000"/>
                  </a:schemeClr>
                </a:solidFill>
              </a:rPr>
              <a:t>ř. jabloň, třešeň </a:t>
            </a:r>
            <a:endParaRPr lang="cs-CZ" sz="26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7" descr="MP900406604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47105" y="3352752"/>
            <a:ext cx="1807459" cy="2712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19200" y="5157192"/>
            <a:ext cx="2481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FF9900"/>
                </a:solidFill>
              </a:rPr>
              <a:t>•samosprašné</a:t>
            </a:r>
            <a:endParaRPr lang="cs-CZ" sz="2800" i="1" dirty="0">
              <a:solidFill>
                <a:srgbClr val="FF99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77741" y="5680412"/>
            <a:ext cx="51757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schopné opylení vlastním pylem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Obláček 9"/>
          <p:cNvSpPr/>
          <p:nvPr/>
        </p:nvSpPr>
        <p:spPr>
          <a:xfrm>
            <a:off x="2868204" y="2012238"/>
            <a:ext cx="5059155" cy="1224136"/>
          </a:xfrm>
          <a:prstGeom prst="cloudCallout">
            <a:avLst>
              <a:gd name="adj1" fmla="val 47135"/>
              <a:gd name="adj2" fmla="val -51002"/>
            </a:avLst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accent3">
                    <a:lumMod val="75000"/>
                  </a:schemeClr>
                </a:solidFill>
              </a:rPr>
              <a:t>Pokus se sám nebo s pomocí učebnice vysvětlit rozdíl mezi nimi.</a:t>
            </a:r>
            <a:endParaRPr lang="cs-CZ" sz="2000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57928" y="6203632"/>
            <a:ext cx="1350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 př. kiwi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19200" y="260648"/>
            <a:ext cx="48980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rostliny lákají opylovače např.: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1162" y="828334"/>
            <a:ext cx="22204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barvou květů</a:t>
            </a:r>
            <a:endParaRPr lang="cs-CZ" sz="28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>
            <a:off x="1160231" y="741048"/>
            <a:ext cx="122322" cy="2292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3227734" y="717634"/>
            <a:ext cx="75725" cy="2292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2295208" y="828334"/>
            <a:ext cx="180679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u="sng" dirty="0">
                <a:solidFill>
                  <a:schemeClr val="accent1">
                    <a:lumMod val="75000"/>
                  </a:schemeClr>
                </a:solidFill>
              </a:rPr>
              <a:t>v</a:t>
            </a:r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ůní květů</a:t>
            </a:r>
            <a:endParaRPr lang="cs-CZ" sz="28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4469132" y="710053"/>
            <a:ext cx="108012" cy="2431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délník 18"/>
          <p:cNvSpPr/>
          <p:nvPr/>
        </p:nvSpPr>
        <p:spPr>
          <a:xfrm>
            <a:off x="3994689" y="828334"/>
            <a:ext cx="223887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tvarem květů</a:t>
            </a:r>
            <a:endParaRPr lang="cs-CZ" sz="28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112792" y="828334"/>
            <a:ext cx="3031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květním </a:t>
            </a:r>
            <a:r>
              <a:rPr lang="cs-CZ" sz="2800" i="1" u="sng" dirty="0">
                <a:solidFill>
                  <a:schemeClr val="accent1">
                    <a:lumMod val="75000"/>
                  </a:schemeClr>
                </a:solidFill>
              </a:rPr>
              <a:t>nektarem</a:t>
            </a:r>
          </a:p>
        </p:txBody>
      </p:sp>
      <p:cxnSp>
        <p:nvCxnSpPr>
          <p:cNvPr id="21" name="Přímá spojnice se šipkou 20"/>
          <p:cNvCxnSpPr/>
          <p:nvPr/>
        </p:nvCxnSpPr>
        <p:spPr>
          <a:xfrm>
            <a:off x="5253968" y="681479"/>
            <a:ext cx="1262248" cy="1742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96040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10" grpId="0" animBg="1"/>
      <p:bldP spid="11" grpId="0"/>
      <p:bldP spid="9" grpId="0"/>
      <p:bldP spid="12" grpId="0"/>
      <p:bldP spid="16" grpId="0"/>
      <p:bldP spid="19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85842" y="548680"/>
            <a:ext cx="1980029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800" b="1" i="1" dirty="0" smtClean="0">
                <a:solidFill>
                  <a:srgbClr val="FF9900"/>
                </a:solidFill>
                <a:latin typeface="+mj-lt"/>
              </a:rPr>
              <a:t>Oplození</a:t>
            </a:r>
            <a:endParaRPr lang="cs-CZ" sz="3800" b="1" i="1" dirty="0">
              <a:solidFill>
                <a:srgbClr val="FF9900"/>
              </a:solidFill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65871" y="620687"/>
            <a:ext cx="632070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splynutí samčí a samičí pohlavní buňky </a:t>
            </a:r>
          </a:p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  (spermatické buňky a vajíčka)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365871" y="1574794"/>
            <a:ext cx="23803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vzniká </a:t>
            </a:r>
            <a:r>
              <a:rPr lang="cs-CZ" sz="2800" i="1" u="sng" dirty="0" smtClean="0">
                <a:solidFill>
                  <a:schemeClr val="accent1">
                    <a:lumMod val="75000"/>
                  </a:schemeClr>
                </a:solidFill>
              </a:rPr>
              <a:t>zygota</a:t>
            </a:r>
            <a:endParaRPr lang="cs-CZ" sz="2800" i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4715387" y="1855950"/>
            <a:ext cx="420982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5199257" y="1574794"/>
            <a:ext cx="346710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zárodek nové rostliny </a:t>
            </a:r>
          </a:p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(součást semene)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763788" y="4114548"/>
            <a:ext cx="1224136" cy="1656184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14"/>
          <p:cNvCxnSpPr/>
          <p:nvPr/>
        </p:nvCxnSpPr>
        <p:spPr>
          <a:xfrm>
            <a:off x="1375856" y="3147167"/>
            <a:ext cx="4254" cy="1020549"/>
          </a:xfrm>
          <a:prstGeom prst="line">
            <a:avLst/>
          </a:prstGeom>
          <a:ln w="3048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ál 15"/>
          <p:cNvSpPr/>
          <p:nvPr/>
        </p:nvSpPr>
        <p:spPr>
          <a:xfrm>
            <a:off x="1235750" y="3075159"/>
            <a:ext cx="280212" cy="144016"/>
          </a:xfrm>
          <a:prstGeom prst="ellipse">
            <a:avLst/>
          </a:prstGeom>
          <a:solidFill>
            <a:srgbClr val="008000"/>
          </a:solidFill>
          <a:ln>
            <a:solidFill>
              <a:srgbClr val="008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/>
          <p:cNvSpPr/>
          <p:nvPr/>
        </p:nvSpPr>
        <p:spPr>
          <a:xfrm>
            <a:off x="1292376" y="2965957"/>
            <a:ext cx="166960" cy="150215"/>
          </a:xfrm>
          <a:prstGeom prst="ellipse">
            <a:avLst/>
          </a:prstGeom>
          <a:solidFill>
            <a:srgbClr val="FFB000"/>
          </a:solidFill>
          <a:ln>
            <a:solidFill>
              <a:srgbClr val="FFB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1304162" y="3147167"/>
            <a:ext cx="143387" cy="232161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vál 20"/>
          <p:cNvSpPr/>
          <p:nvPr/>
        </p:nvSpPr>
        <p:spPr>
          <a:xfrm>
            <a:off x="1267844" y="5441968"/>
            <a:ext cx="216024" cy="328763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louk 23"/>
          <p:cNvSpPr/>
          <p:nvPr/>
        </p:nvSpPr>
        <p:spPr>
          <a:xfrm rot="1410373">
            <a:off x="778548" y="5421300"/>
            <a:ext cx="914400" cy="914400"/>
          </a:xfrm>
          <a:prstGeom prst="arc">
            <a:avLst>
              <a:gd name="adj1" fmla="val 16200000"/>
              <a:gd name="adj2" fmla="val 18124680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1340284" y="4094176"/>
            <a:ext cx="79652" cy="735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vál 26"/>
          <p:cNvSpPr/>
          <p:nvPr/>
        </p:nvSpPr>
        <p:spPr>
          <a:xfrm>
            <a:off x="1334939" y="3938182"/>
            <a:ext cx="79652" cy="735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louk 3"/>
          <p:cNvSpPr/>
          <p:nvPr/>
        </p:nvSpPr>
        <p:spPr>
          <a:xfrm rot="15024438">
            <a:off x="1211791" y="5313531"/>
            <a:ext cx="914400" cy="914400"/>
          </a:xfrm>
          <a:prstGeom prst="arc">
            <a:avLst>
              <a:gd name="adj1" fmla="val 17776352"/>
              <a:gd name="adj2" fmla="val 19699232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2388120">
            <a:off x="627748" y="5313531"/>
            <a:ext cx="914400" cy="914400"/>
          </a:xfrm>
          <a:prstGeom prst="arc">
            <a:avLst>
              <a:gd name="adj1" fmla="val 16200000"/>
              <a:gd name="adj2" fmla="val 18802028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ouk 7"/>
          <p:cNvSpPr/>
          <p:nvPr/>
        </p:nvSpPr>
        <p:spPr>
          <a:xfrm rot="15073967">
            <a:off x="1058762" y="5428287"/>
            <a:ext cx="914400" cy="914400"/>
          </a:xfrm>
          <a:prstGeom prst="arc">
            <a:avLst>
              <a:gd name="adj1" fmla="val 19278346"/>
              <a:gd name="adj2" fmla="val 21087492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louk 13"/>
          <p:cNvSpPr/>
          <p:nvPr/>
        </p:nvSpPr>
        <p:spPr>
          <a:xfrm rot="1239733">
            <a:off x="712994" y="5394162"/>
            <a:ext cx="914400" cy="914400"/>
          </a:xfrm>
          <a:prstGeom prst="arc">
            <a:avLst>
              <a:gd name="adj1" fmla="val 16526969"/>
              <a:gd name="adj2" fmla="val 18970395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 rot="14194242">
            <a:off x="1162395" y="5334430"/>
            <a:ext cx="914400" cy="914400"/>
          </a:xfrm>
          <a:prstGeom prst="arc">
            <a:avLst>
              <a:gd name="adj1" fmla="val 19065223"/>
              <a:gd name="adj2" fmla="val 21182088"/>
            </a:avLst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868736" y="5956894"/>
            <a:ext cx="10917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pestík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8" name="Přímá spojnice 17"/>
          <p:cNvCxnSpPr>
            <a:stCxn id="17" idx="7"/>
          </p:cNvCxnSpPr>
          <p:nvPr/>
        </p:nvCxnSpPr>
        <p:spPr>
          <a:xfrm flipV="1">
            <a:off x="1434885" y="2965957"/>
            <a:ext cx="1480931" cy="219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374764" y="3501008"/>
            <a:ext cx="15410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414591" y="3978443"/>
            <a:ext cx="154105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1393631" y="3978443"/>
            <a:ext cx="781719" cy="15250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 flipV="1">
            <a:off x="1515962" y="5186690"/>
            <a:ext cx="849909" cy="3107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 flipV="1">
            <a:off x="1334939" y="5606349"/>
            <a:ext cx="1687798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2365871" y="5186689"/>
            <a:ext cx="656866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ovéPole 54"/>
          <p:cNvSpPr txBox="1"/>
          <p:nvPr/>
        </p:nvSpPr>
        <p:spPr>
          <a:xfrm>
            <a:off x="2915815" y="2623947"/>
            <a:ext cx="18813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pylové zrno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2915816" y="3157577"/>
            <a:ext cx="20385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pylová láčka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2942166" y="3644496"/>
            <a:ext cx="346165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samčí pohlavní buňky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3022737" y="4830194"/>
            <a:ext cx="22513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vaječné obaly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3022737" y="5276886"/>
            <a:ext cx="1224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vajíčko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0" name="Obláček 59"/>
          <p:cNvSpPr/>
          <p:nvPr/>
        </p:nvSpPr>
        <p:spPr>
          <a:xfrm>
            <a:off x="5101051" y="4818029"/>
            <a:ext cx="3960440" cy="1672617"/>
          </a:xfrm>
          <a:prstGeom prst="cloudCallout">
            <a:avLst>
              <a:gd name="adj1" fmla="val -109689"/>
              <a:gd name="adj2" fmla="val 35994"/>
            </a:avLst>
          </a:prstGeom>
          <a:solidFill>
            <a:srgbClr val="FF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</a:rPr>
              <a:t>Pojmenuj již známé části obrázku a s využitím učebnice se pokus pojmenovat i ty zbývající.</a:t>
            </a:r>
            <a:endParaRPr lang="cs-CZ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050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8" dur="1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2" grpId="0"/>
      <p:bldP spid="13" grpId="0" animBg="1"/>
      <p:bldP spid="16" grpId="0" animBg="1"/>
      <p:bldP spid="17" grpId="0" animBg="1"/>
      <p:bldP spid="20" grpId="0" animBg="1"/>
      <p:bldP spid="21" grpId="0" animBg="1"/>
      <p:bldP spid="24" grpId="0" animBg="1"/>
      <p:bldP spid="25" grpId="0" animBg="1"/>
      <p:bldP spid="27" grpId="0" animBg="1"/>
      <p:bldP spid="4" grpId="0" animBg="1"/>
      <p:bldP spid="7" grpId="0" animBg="1"/>
      <p:bldP spid="8" grpId="0" animBg="1"/>
      <p:bldP spid="14" grpId="0" animBg="1"/>
      <p:bldP spid="28" grpId="0" animBg="1"/>
      <p:bldP spid="9" grpId="0"/>
      <p:bldP spid="55" grpId="0"/>
      <p:bldP spid="56" grpId="0"/>
      <p:bldP spid="57" grpId="0"/>
      <p:bldP spid="58" grpId="0"/>
      <p:bldP spid="59" grpId="0"/>
      <p:bldP spid="6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1830" y="548680"/>
            <a:ext cx="586582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800" b="1" i="1" dirty="0" smtClean="0">
                <a:solidFill>
                  <a:srgbClr val="FF9900"/>
                </a:solidFill>
                <a:latin typeface="+mj-lt"/>
                <a:cs typeface="Arial" pitchFamily="34" charset="0"/>
              </a:rPr>
              <a:t>Význam opylení a oplození:</a:t>
            </a:r>
            <a:endParaRPr lang="cs-CZ" sz="3800" b="1" i="1" dirty="0">
              <a:solidFill>
                <a:srgbClr val="FF9900"/>
              </a:solidFill>
              <a:latin typeface="+mj-lt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191658" y="1863988"/>
            <a:ext cx="13195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FF9900"/>
                </a:solidFill>
              </a:rPr>
              <a:t>• </a:t>
            </a:r>
            <a:r>
              <a:rPr lang="cs-CZ" sz="2800" i="1" u="sng" dirty="0" smtClean="0">
                <a:solidFill>
                  <a:srgbClr val="FF9900"/>
                </a:solidFill>
              </a:rPr>
              <a:t>plody</a:t>
            </a:r>
            <a:endParaRPr lang="cs-CZ" sz="2800" i="1" u="sng" dirty="0">
              <a:solidFill>
                <a:srgbClr val="FF99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91680" y="1863988"/>
            <a:ext cx="1733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rgbClr val="FF9900"/>
                </a:solidFill>
              </a:rPr>
              <a:t>• </a:t>
            </a:r>
            <a:r>
              <a:rPr lang="cs-CZ" sz="2800" i="1" u="sng" dirty="0" smtClean="0">
                <a:solidFill>
                  <a:srgbClr val="FF9900"/>
                </a:solidFill>
              </a:rPr>
              <a:t>semena</a:t>
            </a:r>
            <a:endParaRPr lang="cs-CZ" sz="2800" i="1" u="sng" dirty="0">
              <a:solidFill>
                <a:srgbClr val="FF99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2950" y="3755143"/>
            <a:ext cx="3850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zachování rodu a druhu 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273560" y="2455742"/>
            <a:ext cx="28168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>
                <a:solidFill>
                  <a:schemeClr val="accent1">
                    <a:lumMod val="75000"/>
                  </a:schemeClr>
                </a:solidFill>
              </a:rPr>
              <a:t>- ochrana </a:t>
            </a:r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semen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12950" y="2455742"/>
            <a:ext cx="383528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pohlavní rozmnožování</a:t>
            </a:r>
          </a:p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  rostlin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2339026" y="3217641"/>
            <a:ext cx="9631" cy="43306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3644644" y="1458362"/>
            <a:ext cx="576064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201383" y="1455239"/>
            <a:ext cx="648072" cy="2911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bdélník 15"/>
          <p:cNvSpPr/>
          <p:nvPr/>
        </p:nvSpPr>
        <p:spPr>
          <a:xfrm>
            <a:off x="2464055" y="5229200"/>
            <a:ext cx="469067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accent1">
                    <a:lumMod val="75000"/>
                  </a:schemeClr>
                </a:solidFill>
              </a:rPr>
              <a:t>- </a:t>
            </a:r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potrava</a:t>
            </a:r>
            <a:r>
              <a:rPr lang="cs-CZ" sz="2800" i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pochutina, koření …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1582633" y="1250374"/>
            <a:ext cx="7381855" cy="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Levá složená závorka 26"/>
          <p:cNvSpPr/>
          <p:nvPr/>
        </p:nvSpPr>
        <p:spPr>
          <a:xfrm rot="16200000">
            <a:off x="3854582" y="3393658"/>
            <a:ext cx="693603" cy="2636494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extovéPole 27"/>
          <p:cNvSpPr txBox="1"/>
          <p:nvPr/>
        </p:nvSpPr>
        <p:spPr>
          <a:xfrm>
            <a:off x="2464055" y="5752420"/>
            <a:ext cx="60615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průmyslové zpracování </a:t>
            </a:r>
          </a:p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 (např. potravinářský a textilní průmysl)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73560" y="2978962"/>
            <a:ext cx="25314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přenos semen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2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16" grpId="0"/>
      <p:bldP spid="27" grpId="0" animBg="1"/>
      <p:bldP spid="28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339752" y="332656"/>
            <a:ext cx="385554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Opakování</a:t>
            </a:r>
            <a:endParaRPr lang="cs-CZ" sz="5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Přímá spojnice 4"/>
          <p:cNvCxnSpPr/>
          <p:nvPr/>
        </p:nvCxnSpPr>
        <p:spPr>
          <a:xfrm>
            <a:off x="2339752" y="1286763"/>
            <a:ext cx="6552728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323528" y="1628800"/>
            <a:ext cx="5599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1) Vysvětli pojmy opylení a oplození.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3528" y="3501008"/>
            <a:ext cx="78256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2) Jmenuj alespoň 2 možné způsoby přenosu pylu.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23528" y="4633972"/>
            <a:ext cx="8757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3) Objasni pojem cizosprašná rostlina a uveď její příklad.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H="1">
            <a:off x="2987824" y="2116470"/>
            <a:ext cx="526803" cy="26841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790581" y="2116016"/>
            <a:ext cx="432048" cy="2688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Obdélník 25"/>
          <p:cNvSpPr/>
          <p:nvPr/>
        </p:nvSpPr>
        <p:spPr>
          <a:xfrm>
            <a:off x="323528" y="2384884"/>
            <a:ext cx="36869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přenos </a:t>
            </a:r>
            <a:r>
              <a:rPr lang="cs-CZ" sz="2800" b="1" i="1" dirty="0">
                <a:solidFill>
                  <a:srgbClr val="FF9900"/>
                </a:solidFill>
              </a:rPr>
              <a:t>pylu na bliznu </a:t>
            </a:r>
            <a:endParaRPr lang="cs-CZ" sz="2800" b="1" i="1" dirty="0" smtClean="0">
              <a:solidFill>
                <a:srgbClr val="FF9900"/>
              </a:solidFill>
            </a:endParaRPr>
          </a:p>
          <a:p>
            <a:r>
              <a:rPr lang="cs-CZ" sz="2800" b="1" i="1" dirty="0" smtClean="0">
                <a:solidFill>
                  <a:srgbClr val="FF9900"/>
                </a:solidFill>
              </a:rPr>
              <a:t>  pestíku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613945" y="2384883"/>
            <a:ext cx="398698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splynutí samčí a samičí </a:t>
            </a:r>
          </a:p>
          <a:p>
            <a:r>
              <a:rPr lang="cs-CZ" sz="2800" b="1" i="1" dirty="0" smtClean="0">
                <a:solidFill>
                  <a:srgbClr val="FF9900"/>
                </a:solidFill>
              </a:rPr>
              <a:t>  pohlavní buňky 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722003" y="5157192"/>
            <a:ext cx="95605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rostlina opylovaná </a:t>
            </a:r>
            <a:r>
              <a:rPr lang="cs-CZ" sz="2800" b="1" i="1" dirty="0">
                <a:solidFill>
                  <a:srgbClr val="FF9900"/>
                </a:solidFill>
              </a:rPr>
              <a:t>pylovými zrny jiného jedince téhož </a:t>
            </a:r>
            <a:endParaRPr lang="cs-CZ" sz="2800" b="1" i="1" dirty="0" smtClean="0">
              <a:solidFill>
                <a:srgbClr val="FF9900"/>
              </a:solidFill>
            </a:endParaRPr>
          </a:p>
          <a:p>
            <a:r>
              <a:rPr lang="cs-CZ" sz="2800" b="1" i="1" dirty="0" smtClean="0">
                <a:solidFill>
                  <a:srgbClr val="FF9900"/>
                </a:solidFill>
              </a:rPr>
              <a:t>  druhu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683568" y="4005308"/>
            <a:ext cx="6807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hmyzem, větrem, vodou, jiným živočichem 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711775" y="6098889"/>
            <a:ext cx="3033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př</a:t>
            </a:r>
            <a:r>
              <a:rPr lang="cs-CZ" sz="2800" b="1" i="1" dirty="0">
                <a:solidFill>
                  <a:srgbClr val="FF9900"/>
                </a:solidFill>
              </a:rPr>
              <a:t>. jabloň, třešeň </a:t>
            </a:r>
          </a:p>
        </p:txBody>
      </p:sp>
    </p:spTree>
    <p:extLst>
      <p:ext uri="{BB962C8B-B14F-4D97-AF65-F5344CB8AC3E}">
        <p14:creationId xmlns:p14="http://schemas.microsoft.com/office/powerpoint/2010/main" val="353235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/>
      <p:bldP spid="7" grpId="0"/>
      <p:bldP spid="26" grpId="0"/>
      <p:bldP spid="27" grpId="0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20688"/>
            <a:ext cx="8892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4) Jmenuj alespoň 2 příklady, čím rostliny lákají své  </a:t>
            </a:r>
          </a:p>
          <a:p>
            <a:r>
              <a:rPr lang="cs-CZ" sz="2800" i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   opylovače.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57284" y="1574794"/>
            <a:ext cx="84867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např. květním nektarem, barvou květů, vůní květů,   </a:t>
            </a:r>
          </a:p>
          <a:p>
            <a:r>
              <a:rPr lang="cs-CZ" sz="2800" b="1" i="1" dirty="0" smtClean="0">
                <a:solidFill>
                  <a:srgbClr val="FF9900"/>
                </a:solidFill>
              </a:rPr>
              <a:t>  tvarem květů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636912"/>
            <a:ext cx="5499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5) Uveď význam opylení a oplození.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57284" y="3160132"/>
            <a:ext cx="34772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- vznik semen a plodů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4134518" y="3417828"/>
            <a:ext cx="302038" cy="19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4455703" y="3158175"/>
            <a:ext cx="46882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>
                <a:solidFill>
                  <a:srgbClr val="FF9900"/>
                </a:solidFill>
              </a:rPr>
              <a:t>pro rostlinu pohlavní způsob rozmnožování </a:t>
            </a:r>
            <a:endParaRPr lang="cs-CZ" sz="2800" b="1" i="1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1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835696" y="620688"/>
            <a:ext cx="505138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6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Použité zdroje</a:t>
            </a:r>
            <a:endParaRPr lang="cs-CZ" sz="5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1691680" y="1574795"/>
            <a:ext cx="71287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Obdélník 4"/>
          <p:cNvSpPr/>
          <p:nvPr/>
        </p:nvSpPr>
        <p:spPr>
          <a:xfrm>
            <a:off x="436951" y="1937794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i="1" dirty="0">
                <a:solidFill>
                  <a:schemeClr val="accent1">
                    <a:lumMod val="75000"/>
                  </a:schemeClr>
                </a:solidFill>
              </a:rPr>
              <a:t>- použité obrázky – kliparty galerie MS Office 2010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6951" y="2461953"/>
            <a:ext cx="73229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i="1" dirty="0" smtClean="0">
                <a:solidFill>
                  <a:schemeClr val="accent1">
                    <a:lumMod val="75000"/>
                  </a:schemeClr>
                </a:solidFill>
              </a:rPr>
              <a:t>- použitý nákres pestíku pochází z vlastní tvorby</a:t>
            </a:r>
            <a:endParaRPr lang="cs-CZ" sz="28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101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1358</TotalTime>
  <Words>573</Words>
  <Application>Microsoft Office PowerPoint</Application>
  <PresentationFormat>Předvádění na obrazovce (4:3)</PresentationFormat>
  <Paragraphs>105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Konířová Věra</dc:creator>
  <cp:lastModifiedBy>Konířová Věra</cp:lastModifiedBy>
  <cp:revision>251</cp:revision>
  <dcterms:created xsi:type="dcterms:W3CDTF">2012-03-18T00:05:56Z</dcterms:created>
  <dcterms:modified xsi:type="dcterms:W3CDTF">2012-09-02T17:01:01Z</dcterms:modified>
</cp:coreProperties>
</file>