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4" r:id="rId3"/>
    <p:sldId id="256" r:id="rId4"/>
    <p:sldId id="258" r:id="rId5"/>
    <p:sldId id="260" r:id="rId6"/>
    <p:sldId id="261" r:id="rId7"/>
    <p:sldId id="262" r:id="rId8"/>
    <p:sldId id="263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84E8A5A7-406B-42A3-BEBF-CFFB6E8CB005}">
          <p14:sldIdLst>
            <p14:sldId id="257"/>
            <p14:sldId id="264"/>
            <p14:sldId id="256"/>
            <p14:sldId id="258"/>
          </p14:sldIdLst>
        </p14:section>
        <p14:section name="Oddíl bez názvu" id="{B3CA5D82-086B-4BC8-AC5E-BBD705E04DA5}">
          <p14:sldIdLst>
            <p14:sldId id="260"/>
            <p14:sldId id="261"/>
            <p14:sldId id="262"/>
            <p14:sldId id="263"/>
            <p14:sldId id="259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3BC41355-6793-4B9D-8D80-5D60BA2CB9AB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31910368-3A9B-4F8E-A6EF-B394489886CA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41355-6793-4B9D-8D80-5D60BA2CB9AB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10368-3A9B-4F8E-A6EF-B394489886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41355-6793-4B9D-8D80-5D60BA2CB9AB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10368-3A9B-4F8E-A6EF-B394489886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41355-6793-4B9D-8D80-5D60BA2CB9AB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10368-3A9B-4F8E-A6EF-B394489886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41355-6793-4B9D-8D80-5D60BA2CB9AB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10368-3A9B-4F8E-A6EF-B394489886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41355-6793-4B9D-8D80-5D60BA2CB9AB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10368-3A9B-4F8E-A6EF-B394489886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41355-6793-4B9D-8D80-5D60BA2CB9AB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10368-3A9B-4F8E-A6EF-B394489886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41355-6793-4B9D-8D80-5D60BA2CB9AB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10368-3A9B-4F8E-A6EF-B394489886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41355-6793-4B9D-8D80-5D60BA2CB9AB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10368-3A9B-4F8E-A6EF-B394489886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41355-6793-4B9D-8D80-5D60BA2CB9AB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10368-3A9B-4F8E-A6EF-B394489886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41355-6793-4B9D-8D80-5D60BA2CB9AB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10368-3A9B-4F8E-A6EF-B394489886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3BC41355-6793-4B9D-8D80-5D60BA2CB9AB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31910368-3A9B-4F8E-A6EF-B394489886C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2/20/ALM_08_Dolch.jpg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851942"/>
            <a:ext cx="5753100" cy="1409700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Podnadpis 4"/>
          <p:cNvSpPr txBox="1">
            <a:spLocks/>
          </p:cNvSpPr>
          <p:nvPr/>
        </p:nvSpPr>
        <p:spPr>
          <a:xfrm>
            <a:off x="179512" y="3573016"/>
            <a:ext cx="8964488" cy="1477328"/>
          </a:xfrm>
          <a:prstGeom prst="rect">
            <a:avLst/>
          </a:prstGeom>
          <a:noFill/>
        </p:spPr>
        <p:txBody>
          <a:bodyPr wrap="square" lIns="45720" rIns="45720" rtlCol="0">
            <a:sp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-274320" algn="l" eaLnBrk="1" hangingPunct="1">
              <a:buClr>
                <a:schemeClr val="accent1"/>
              </a:buClr>
              <a:buSzPct val="80000"/>
              <a:buFont typeface="Wingdings 2" pitchFamily="18" charset="2"/>
              <a:buChar char=""/>
              <a:defRPr sz="2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1pPr>
            <a:lvl2pPr marL="557784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813816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069848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316736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1572768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lang="en-US" sz="1600" baseline="0" smtClean="0">
                <a:latin typeface="+mn-lt"/>
              </a:defRPr>
            </a:lvl6pPr>
            <a:lvl7pPr marL="1819656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lang="en-US" sz="1600" baseline="0" smtClean="0">
                <a:latin typeface="+mn-lt"/>
              </a:defRPr>
            </a:lvl7pPr>
            <a:lvl8pPr marL="2066544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sz="1600" baseline="0">
                <a:latin typeface="+mn-lt"/>
              </a:defRPr>
            </a:lvl8pPr>
            <a:lvl9pPr marL="2313432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sz="1400" baseline="0">
                <a:latin typeface="+mn-lt"/>
              </a:defRPr>
            </a:lvl9pPr>
          </a:lstStyle>
          <a:p>
            <a:r>
              <a:rPr lang="cs-CZ" sz="1800" dirty="0" smtClean="0"/>
              <a:t>NÁZEV ŠKOLY: </a:t>
            </a:r>
            <a:r>
              <a:rPr lang="cs-CZ" sz="1800" dirty="0" smtClean="0"/>
              <a:t>ZŠ </a:t>
            </a:r>
            <a:r>
              <a:rPr lang="cs-CZ" sz="1800" dirty="0" smtClean="0"/>
              <a:t>PARDUBICE - SPOŘILOV</a:t>
            </a:r>
          </a:p>
          <a:p>
            <a:r>
              <a:rPr lang="cs-CZ" sz="1800" dirty="0" smtClean="0"/>
              <a:t>AUTOR: MGR. LENKA POZDĚNOVÁ</a:t>
            </a:r>
          </a:p>
          <a:p>
            <a:r>
              <a:rPr lang="cs-CZ" sz="1800" dirty="0" smtClean="0"/>
              <a:t>NÁZEV: </a:t>
            </a:r>
            <a:r>
              <a:rPr lang="cs-CZ" sz="1800" dirty="0" smtClean="0"/>
              <a:t>VY_32_INOVACE_VLASTIVĚDA 5. </a:t>
            </a:r>
            <a:r>
              <a:rPr lang="cs-CZ" sz="1800" dirty="0" smtClean="0"/>
              <a:t>ROČNÍK</a:t>
            </a:r>
            <a:r>
              <a:rPr lang="cs-CZ" sz="1800" dirty="0" smtClean="0"/>
              <a:t>_1.OPAKOVÁNÍ </a:t>
            </a:r>
            <a:r>
              <a:rPr lang="cs-CZ" sz="1800" dirty="0" smtClean="0"/>
              <a:t>UČIVA 4. ROČNÍKU </a:t>
            </a:r>
            <a:r>
              <a:rPr lang="cs-CZ" sz="1800" dirty="0" smtClean="0"/>
              <a:t>I </a:t>
            </a:r>
            <a:endParaRPr lang="cs-CZ" sz="1800" dirty="0" smtClean="0"/>
          </a:p>
          <a:p>
            <a:r>
              <a:rPr lang="cs-CZ" sz="1800" dirty="0" smtClean="0"/>
              <a:t>TÉMA: OPAKOVÁNÍ UČIVA 4. ROČNÍKU </a:t>
            </a:r>
            <a:r>
              <a:rPr lang="cs-CZ" sz="1800" dirty="0" smtClean="0"/>
              <a:t>I</a:t>
            </a:r>
            <a:endParaRPr lang="cs-CZ" sz="1800" dirty="0" smtClean="0"/>
          </a:p>
          <a:p>
            <a:r>
              <a:rPr lang="cs-CZ" sz="1800" dirty="0" smtClean="0"/>
              <a:t>ČÍSLO PROJEKTU</a:t>
            </a:r>
            <a:r>
              <a:rPr lang="cs-CZ" sz="1800" dirty="0" smtClean="0"/>
              <a:t>: CZ.1.07/1.4.00/21.2349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007082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525963"/>
          </a:xfrm>
        </p:spPr>
        <p:txBody>
          <a:bodyPr>
            <a:normAutofit/>
          </a:bodyPr>
          <a:lstStyle/>
          <a:p>
            <a:r>
              <a:rPr lang="cs-CZ" sz="3200" dirty="0" smtClean="0"/>
              <a:t>Tento didaktický učební materiál je </a:t>
            </a:r>
            <a:r>
              <a:rPr lang="cs-CZ" sz="3200" dirty="0" smtClean="0"/>
              <a:t>určen</a:t>
            </a:r>
          </a:p>
          <a:p>
            <a:pPr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</a:t>
            </a:r>
            <a:r>
              <a:rPr lang="cs-CZ" sz="3200" dirty="0" smtClean="0"/>
              <a:t> </a:t>
            </a:r>
            <a:r>
              <a:rPr lang="cs-CZ" sz="3200" dirty="0" smtClean="0"/>
              <a:t>ke </a:t>
            </a:r>
            <a:r>
              <a:rPr lang="cs-CZ" sz="3200" dirty="0" smtClean="0"/>
              <a:t>zopakování </a:t>
            </a:r>
            <a:r>
              <a:rPr lang="cs-CZ" sz="3200" dirty="0" smtClean="0"/>
              <a:t>učiva 4. ročníku.</a:t>
            </a:r>
          </a:p>
          <a:p>
            <a:r>
              <a:rPr lang="cs-CZ" sz="3200" dirty="0" smtClean="0"/>
              <a:t>Lze ho využít na konci 4. ročníku nebo na </a:t>
            </a:r>
          </a:p>
          <a:p>
            <a:pPr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začátku 5. ročníku.</a:t>
            </a:r>
          </a:p>
        </p:txBody>
      </p:sp>
    </p:spTree>
    <p:extLst>
      <p:ext uri="{BB962C8B-B14F-4D97-AF65-F5344CB8AC3E}">
        <p14:creationId xmlns:p14="http://schemas.microsoft.com/office/powerpoint/2010/main" val="2199803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Opakování </a:t>
            </a:r>
            <a:r>
              <a:rPr lang="cs-CZ" dirty="0" smtClean="0"/>
              <a:t>učiva</a:t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dirty="0" smtClean="0"/>
              <a:t>4. ročníku 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OD PRAVĚKU AŽ PO VLÁDU PŘEMYSLOVSKÝCH KNÍŽAT.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678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ný popisek 2"/>
          <p:cNvSpPr/>
          <p:nvPr/>
        </p:nvSpPr>
        <p:spPr>
          <a:xfrm>
            <a:off x="4584607" y="404664"/>
            <a:ext cx="4091849" cy="1800200"/>
          </a:xfrm>
          <a:prstGeom prst="wedgeEllipseCallout">
            <a:avLst>
              <a:gd name="adj1" fmla="val -81575"/>
              <a:gd name="adj2" fmla="val -524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Jak nazýváme dobu, kdy naši předkové používali opracovaný kámen?</a:t>
            </a:r>
            <a:endParaRPr lang="cs-CZ" sz="2400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624489" y="3809031"/>
            <a:ext cx="4433161" cy="120954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4" name="TextovéPole 3"/>
          <p:cNvSpPr txBox="1"/>
          <p:nvPr/>
        </p:nvSpPr>
        <p:spPr>
          <a:xfrm>
            <a:off x="1118718" y="670338"/>
            <a:ext cx="1918130" cy="646331"/>
          </a:xfrm>
          <a:prstGeom prst="rect">
            <a:avLst/>
          </a:prstGeom>
          <a:ln>
            <a:solidFill>
              <a:schemeClr val="accent1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  <a:outerShdw blurRad="39000" dist="25400" dir="9000000">
              <a:srgbClr val="1A0000">
                <a:alpha val="35000"/>
              </a:srgb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Pravěk</a:t>
            </a:r>
            <a:endParaRPr lang="cs-CZ" sz="3600" dirty="0"/>
          </a:p>
        </p:txBody>
      </p:sp>
      <p:sp>
        <p:nvSpPr>
          <p:cNvPr id="6" name="Oválný popisek 5"/>
          <p:cNvSpPr/>
          <p:nvPr/>
        </p:nvSpPr>
        <p:spPr>
          <a:xfrm>
            <a:off x="460375" y="2248627"/>
            <a:ext cx="3430321" cy="1412701"/>
          </a:xfrm>
          <a:prstGeom prst="wedgeEllipseCallout">
            <a:avLst>
              <a:gd name="adj1" fmla="val 51480"/>
              <a:gd name="adj2" fmla="val 4714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Podle čeho dělíme období pravěku? </a:t>
            </a:r>
            <a:endParaRPr lang="cs-CZ" sz="2400" dirty="0"/>
          </a:p>
        </p:txBody>
      </p:sp>
      <p:sp>
        <p:nvSpPr>
          <p:cNvPr id="9" name="Oválný popisek 8"/>
          <p:cNvSpPr/>
          <p:nvPr/>
        </p:nvSpPr>
        <p:spPr>
          <a:xfrm>
            <a:off x="3890696" y="4446158"/>
            <a:ext cx="3001804" cy="1620760"/>
          </a:xfrm>
          <a:prstGeom prst="wedgeEllipseCallout">
            <a:avLst>
              <a:gd name="adj1" fmla="val -70604"/>
              <a:gd name="adj2" fmla="val -417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Jak jednotlivá období nazýváme?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6313" y="5073798"/>
            <a:ext cx="2664296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DOBA KAMENNÁ</a:t>
            </a:r>
          </a:p>
          <a:p>
            <a:r>
              <a:rPr lang="cs-CZ" sz="2000" dirty="0" smtClean="0"/>
              <a:t>DOBA BRONZOVÁ</a:t>
            </a:r>
          </a:p>
          <a:p>
            <a:r>
              <a:rPr lang="cs-CZ" sz="2000" dirty="0" smtClean="0"/>
              <a:t>DOBA ŽELEZNÁ</a:t>
            </a:r>
            <a:endParaRPr lang="cs-CZ" sz="2000" dirty="0"/>
          </a:p>
        </p:txBody>
      </p:sp>
      <p:sp>
        <p:nvSpPr>
          <p:cNvPr id="12" name="AutoShape 3" descr="Soubor:ALM 08 Dolch.jpg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-131379" y="-402729"/>
            <a:ext cx="4343339" cy="1185041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AutoShape 5" descr="Soubor:ALM 08 Dolch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149000" y="2564904"/>
            <a:ext cx="2739835" cy="156966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Podle materiálu, ze kterého si vyráběli nástroje.</a:t>
            </a:r>
          </a:p>
          <a:p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678488" y="6416239"/>
            <a:ext cx="3995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Opracovaný pazourek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02483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500"/>
                            </p:stCondLst>
                            <p:childTnLst>
                              <p:par>
                                <p:cTn id="4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9" grpId="0" animBg="1"/>
      <p:bldP spid="10" grpId="0" animBg="1"/>
      <p:bldP spid="7" grpId="0" animBg="1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980" y="3369607"/>
            <a:ext cx="2515386" cy="303058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3140968"/>
            <a:ext cx="3166010" cy="309213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4" name="TextovéPole 3"/>
          <p:cNvSpPr txBox="1"/>
          <p:nvPr/>
        </p:nvSpPr>
        <p:spPr>
          <a:xfrm>
            <a:off x="5004048" y="6235260"/>
            <a:ext cx="39604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Pravděpodobná poloha Sámovy říše</a:t>
            </a:r>
            <a:endParaRPr lang="cs-CZ" sz="1600" b="1" dirty="0"/>
          </a:p>
        </p:txBody>
      </p:sp>
      <p:sp>
        <p:nvSpPr>
          <p:cNvPr id="5" name="Oválný popisek 4"/>
          <p:cNvSpPr/>
          <p:nvPr/>
        </p:nvSpPr>
        <p:spPr>
          <a:xfrm>
            <a:off x="3915188" y="582943"/>
            <a:ext cx="4464496" cy="1224136"/>
          </a:xfrm>
          <a:prstGeom prst="wedgeEllipseCallout">
            <a:avLst>
              <a:gd name="adj1" fmla="val -73279"/>
              <a:gd name="adj2" fmla="val -201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Víš, jaké kmeny začaly na naše území přicházet v 5. století?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91201" y="871845"/>
            <a:ext cx="2016224" cy="646331"/>
          </a:xfrm>
          <a:prstGeom prst="rect">
            <a:avLst/>
          </a:prstGeom>
          <a:ln>
            <a:solidFill>
              <a:schemeClr val="accent1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  <a:outerShdw blurRad="39000" dist="25400" dir="9000000">
              <a:srgbClr val="1A0000">
                <a:alpha val="35000"/>
              </a:srgb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Slované</a:t>
            </a:r>
            <a:endParaRPr lang="cs-CZ" sz="3600" dirty="0"/>
          </a:p>
        </p:txBody>
      </p:sp>
      <p:sp>
        <p:nvSpPr>
          <p:cNvPr id="7" name="Oválný popisek 6"/>
          <p:cNvSpPr/>
          <p:nvPr/>
        </p:nvSpPr>
        <p:spPr>
          <a:xfrm>
            <a:off x="106745" y="1807079"/>
            <a:ext cx="6480307" cy="1333889"/>
          </a:xfrm>
          <a:prstGeom prst="wedgeEllipseCallout">
            <a:avLst>
              <a:gd name="adj1" fmla="val -7618"/>
              <a:gd name="adj2" fmla="val 7665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Kdo pomohl v 7. století Slovanům, aby se vymanili z mocenského područí Avarů?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544" y="6342982"/>
            <a:ext cx="4609683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Sámo – kupec z Francké říše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49234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500"/>
                            </p:stCondLst>
                            <p:childTnLst>
                              <p:par>
                                <p:cTn id="3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ný popisek 1"/>
          <p:cNvSpPr/>
          <p:nvPr/>
        </p:nvSpPr>
        <p:spPr>
          <a:xfrm>
            <a:off x="4211960" y="378779"/>
            <a:ext cx="4680520" cy="1152128"/>
          </a:xfrm>
          <a:prstGeom prst="wedgeEllipseCallout">
            <a:avLst>
              <a:gd name="adj1" fmla="val -56650"/>
              <a:gd name="adj2" fmla="val -363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Jaká říše vznikla na  území  Moravy a části  Slovenska v 9. století?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631677"/>
            <a:ext cx="3312368" cy="646331"/>
          </a:xfrm>
          <a:prstGeom prst="rect">
            <a:avLst/>
          </a:prstGeom>
          <a:ln>
            <a:solidFill>
              <a:schemeClr val="accent1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  <a:outerShdw blurRad="39000" dist="25400" dir="9000000">
              <a:srgbClr val="1A0000">
                <a:alpha val="35000"/>
              </a:srgb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Velká Morava</a:t>
            </a:r>
            <a:endParaRPr lang="cs-CZ" sz="3600" dirty="0"/>
          </a:p>
        </p:txBody>
      </p:sp>
      <p:sp>
        <p:nvSpPr>
          <p:cNvPr id="4" name="Oválný popisek 3"/>
          <p:cNvSpPr/>
          <p:nvPr/>
        </p:nvSpPr>
        <p:spPr>
          <a:xfrm>
            <a:off x="0" y="1642088"/>
            <a:ext cx="5508104" cy="1714903"/>
          </a:xfrm>
          <a:prstGeom prst="wedgeEllipseCallout">
            <a:avLst>
              <a:gd name="adj1" fmla="val 1050"/>
              <a:gd name="adj2" fmla="val 5684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Aby Slované kněžím rozuměli, povolal  vládce Rastislav na Moravu dva bratry. Jak se jmenovali?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06468" y="3537604"/>
            <a:ext cx="320384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Konstantin a Metoděj</a:t>
            </a:r>
            <a:endParaRPr lang="cs-CZ" sz="2400" dirty="0"/>
          </a:p>
        </p:txBody>
      </p:sp>
      <p:sp>
        <p:nvSpPr>
          <p:cNvPr id="7" name="Oválný popisek 6"/>
          <p:cNvSpPr/>
          <p:nvPr/>
        </p:nvSpPr>
        <p:spPr>
          <a:xfrm>
            <a:off x="179512" y="4156170"/>
            <a:ext cx="5760640" cy="1296144"/>
          </a:xfrm>
          <a:prstGeom prst="wedgeEllipseCallout">
            <a:avLst>
              <a:gd name="adj1" fmla="val -20352"/>
              <a:gd name="adj2" fmla="val 699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Konstantin je autorem prvního slovanského písma, jak se jmenovalo? 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6013291"/>
            <a:ext cx="2092435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Hlaholice</a:t>
            </a:r>
            <a:endParaRPr lang="cs-CZ" sz="24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1524159"/>
            <a:ext cx="3096999" cy="5264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3766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000"/>
                            </p:stCondLst>
                            <p:childTnLst>
                              <p:par>
                                <p:cTn id="3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465" y="1112811"/>
            <a:ext cx="2736304" cy="5436366"/>
          </a:xfrm>
          <a:prstGeom prst="rect">
            <a:avLst/>
          </a:prstGeom>
        </p:spPr>
      </p:pic>
      <p:sp>
        <p:nvSpPr>
          <p:cNvPr id="2" name="Oválný popisek 1"/>
          <p:cNvSpPr/>
          <p:nvPr/>
        </p:nvSpPr>
        <p:spPr>
          <a:xfrm>
            <a:off x="3491880" y="260648"/>
            <a:ext cx="5544616" cy="1656184"/>
          </a:xfrm>
          <a:prstGeom prst="wedgeEllipseCallout">
            <a:avLst>
              <a:gd name="adj1" fmla="val -52067"/>
              <a:gd name="adj2" fmla="val -169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Jak se jmenuje rod, který vládl na počátku 10. století nejsilnějšímu kmeni Čechů na našem území?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5465" y="427618"/>
            <a:ext cx="2736304" cy="646331"/>
          </a:xfrm>
          <a:prstGeom prst="rect">
            <a:avLst/>
          </a:prstGeom>
          <a:ln>
            <a:solidFill>
              <a:schemeClr val="accent1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  <a:outerShdw blurRad="39000" dist="25400" dir="9000000">
              <a:srgbClr val="1A0000">
                <a:alpha val="35000"/>
              </a:srgb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Přemyslovci</a:t>
            </a:r>
            <a:endParaRPr lang="cs-CZ" sz="3600" dirty="0"/>
          </a:p>
        </p:txBody>
      </p:sp>
      <p:sp>
        <p:nvSpPr>
          <p:cNvPr id="4" name="Oválný popisek 3"/>
          <p:cNvSpPr/>
          <p:nvPr/>
        </p:nvSpPr>
        <p:spPr>
          <a:xfrm>
            <a:off x="2627784" y="2060847"/>
            <a:ext cx="3466194" cy="1866347"/>
          </a:xfrm>
          <a:prstGeom prst="wedgeEllipseCallout">
            <a:avLst>
              <a:gd name="adj1" fmla="val 63444"/>
              <a:gd name="adj2" fmla="val -52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Jak se jmenoval první Přemyslovec?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87197" y="2815585"/>
            <a:ext cx="2125929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Kníže </a:t>
            </a:r>
            <a:r>
              <a:rPr lang="cs-CZ" sz="2400" dirty="0"/>
              <a:t>B</a:t>
            </a:r>
            <a:r>
              <a:rPr lang="cs-CZ" sz="2400" dirty="0" smtClean="0"/>
              <a:t>ořivoj</a:t>
            </a:r>
            <a:endParaRPr lang="cs-CZ" sz="2400" dirty="0"/>
          </a:p>
        </p:txBody>
      </p:sp>
      <p:sp>
        <p:nvSpPr>
          <p:cNvPr id="6" name="Oválný popisek 5"/>
          <p:cNvSpPr/>
          <p:nvPr/>
        </p:nvSpPr>
        <p:spPr>
          <a:xfrm>
            <a:off x="4437794" y="3927195"/>
            <a:ext cx="4498807" cy="1577249"/>
          </a:xfrm>
          <a:prstGeom prst="wedgeEllipseCallout">
            <a:avLst>
              <a:gd name="adj1" fmla="val -7590"/>
              <a:gd name="adj2" fmla="val 835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Jak si každoročně připomínáme Bořivojova vnuka Václava?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79229" y="6118589"/>
            <a:ext cx="3639480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Státním svátkem 28. září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5465" y="6580254"/>
            <a:ext cx="508661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Myslbekova jezdecká socha sv. Václava na Václavském náměstí v Praze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56139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000"/>
                            </p:stCondLst>
                            <p:childTnLst>
                              <p:par>
                                <p:cTn id="3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ný popisek 1"/>
          <p:cNvSpPr/>
          <p:nvPr/>
        </p:nvSpPr>
        <p:spPr>
          <a:xfrm>
            <a:off x="593214" y="3356992"/>
            <a:ext cx="4239643" cy="1944216"/>
          </a:xfrm>
          <a:prstGeom prst="wedgeEllipseCallout">
            <a:avLst>
              <a:gd name="adj1" fmla="val -928"/>
              <a:gd name="adj2" fmla="val 9171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 jakém slohu se za vlády přemyslovských knížat stavěly  stavby s tlustými zdmi bez omítky?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75796" y="6311087"/>
            <a:ext cx="2880320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V románském slohu</a:t>
            </a:r>
            <a:endParaRPr lang="cs-CZ" sz="2400" dirty="0"/>
          </a:p>
        </p:txBody>
      </p:sp>
      <p:sp>
        <p:nvSpPr>
          <p:cNvPr id="4" name="Oválný popisek 3"/>
          <p:cNvSpPr/>
          <p:nvPr/>
        </p:nvSpPr>
        <p:spPr>
          <a:xfrm>
            <a:off x="440369" y="360512"/>
            <a:ext cx="4392488" cy="1476744"/>
          </a:xfrm>
          <a:prstGeom prst="wedgeEllipseCallout">
            <a:avLst>
              <a:gd name="adj1" fmla="val -16"/>
              <a:gd name="adj2" fmla="val 662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Kdo  nechal zavraždit  v roce 935 Václava?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19672" y="2219672"/>
            <a:ext cx="2880320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Jeho bratr Boleslav</a:t>
            </a:r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6116" y="1098884"/>
            <a:ext cx="4099939" cy="5645663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426197" y="6403420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Rotunda sv. Jiří na hoře Říp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5826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4130" y="0"/>
            <a:ext cx="8229600" cy="114300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80717" y="1141164"/>
            <a:ext cx="88204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/>
              <a:t>Cs.wikipedia.org</a:t>
            </a:r>
            <a:r>
              <a:rPr lang="cs-CZ" dirty="0"/>
              <a:t> [online]. březen 2006 [cit. 2011-11-08]. Soubor:ALM_08_Dolch.jpg. Dostupné z WWW: &lt;http://cs.wikipedia.org/wiki/Soubor:ALM_08_Dolch.jpg&gt;.</a:t>
            </a:r>
          </a:p>
        </p:txBody>
      </p:sp>
      <p:sp>
        <p:nvSpPr>
          <p:cNvPr id="4" name="Obdélník 3"/>
          <p:cNvSpPr/>
          <p:nvPr/>
        </p:nvSpPr>
        <p:spPr>
          <a:xfrm>
            <a:off x="280717" y="1988840"/>
            <a:ext cx="85689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/>
              <a:t>Cs.wikipedia.org</a:t>
            </a:r>
            <a:r>
              <a:rPr lang="cs-CZ" dirty="0"/>
              <a:t> [online]. 18. února 2008 [cit. 2011-11-08]. Soubor:Samo1.jpg. Dostupné z WWW: &lt;http://cs.wikipedia.org/wiki/Soubor:Samo1.jpg&gt;.</a:t>
            </a:r>
          </a:p>
        </p:txBody>
      </p:sp>
      <p:sp>
        <p:nvSpPr>
          <p:cNvPr id="5" name="Obdélník 4"/>
          <p:cNvSpPr/>
          <p:nvPr/>
        </p:nvSpPr>
        <p:spPr>
          <a:xfrm>
            <a:off x="280717" y="2780928"/>
            <a:ext cx="880953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/>
              <a:t>Cs.wikipedia.org</a:t>
            </a:r>
            <a:r>
              <a:rPr lang="cs-CZ" dirty="0"/>
              <a:t> [online]. 2004-03-22 [cit. 2011-11-08]. </a:t>
            </a:r>
            <a:r>
              <a:rPr lang="cs-CZ" dirty="0" err="1"/>
              <a:t>Soubor:Samovo_kraljevstvo.png</a:t>
            </a:r>
            <a:r>
              <a:rPr lang="cs-CZ" dirty="0"/>
              <a:t>. Dostupné z WWW: &lt;http://cs.wikipedia.org/wiki/</a:t>
            </a:r>
            <a:r>
              <a:rPr lang="cs-CZ" dirty="0" err="1"/>
              <a:t>Soubor:Samovo_kraljevstvo.png</a:t>
            </a:r>
            <a:r>
              <a:rPr lang="cs-CZ" dirty="0"/>
              <a:t>&gt;.</a:t>
            </a:r>
          </a:p>
        </p:txBody>
      </p:sp>
      <p:sp>
        <p:nvSpPr>
          <p:cNvPr id="6" name="Obdélník 5"/>
          <p:cNvSpPr/>
          <p:nvPr/>
        </p:nvSpPr>
        <p:spPr>
          <a:xfrm>
            <a:off x="280717" y="3547364"/>
            <a:ext cx="872524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/>
              <a:t>Cs.wikipedia.org</a:t>
            </a:r>
            <a:r>
              <a:rPr lang="cs-CZ" dirty="0"/>
              <a:t> [online]. 26. 10. 2005 [cit. 2011-11-09]. </a:t>
            </a:r>
            <a:r>
              <a:rPr lang="cs-CZ" dirty="0" err="1"/>
              <a:t>Soubor:Cyril_and_Methodius.jpg</a:t>
            </a:r>
            <a:r>
              <a:rPr lang="cs-CZ" dirty="0"/>
              <a:t>. Dostupné z WWW: &lt;http://cs.wikipedia.org/wiki/</a:t>
            </a:r>
            <a:r>
              <a:rPr lang="cs-CZ" dirty="0" err="1"/>
              <a:t>Soubor:Cyril_and_Methodius.jpg</a:t>
            </a:r>
            <a:r>
              <a:rPr lang="cs-CZ" dirty="0"/>
              <a:t>&gt;.</a:t>
            </a:r>
          </a:p>
        </p:txBody>
      </p:sp>
      <p:sp>
        <p:nvSpPr>
          <p:cNvPr id="7" name="Obdélník 6"/>
          <p:cNvSpPr/>
          <p:nvPr/>
        </p:nvSpPr>
        <p:spPr>
          <a:xfrm>
            <a:off x="291658" y="4293096"/>
            <a:ext cx="8558011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/>
              <a:t>Cs.wikipedia.org</a:t>
            </a:r>
            <a:r>
              <a:rPr lang="cs-CZ" dirty="0"/>
              <a:t> [online]. 23. srpna 2006 [cit. 2011-11-09]. Soubor:Wenceslaus_I_Duke_of_Bohemia_equestrian_statue_in_Prague_1.jpg. Dostupné z WWW: &lt;http://cs.wikipedia.org/wiki/Soubor:Wenceslaus_I_Duke_of_Bohemia_equestrian_statue_in_Prague_1.jpg&gt;.</a:t>
            </a:r>
          </a:p>
        </p:txBody>
      </p:sp>
      <p:sp>
        <p:nvSpPr>
          <p:cNvPr id="8" name="Obdélník 7"/>
          <p:cNvSpPr/>
          <p:nvPr/>
        </p:nvSpPr>
        <p:spPr>
          <a:xfrm>
            <a:off x="280717" y="5874192"/>
            <a:ext cx="83711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/>
              <a:t>Cs.wikipedia.org</a:t>
            </a:r>
            <a:r>
              <a:rPr lang="cs-CZ" dirty="0"/>
              <a:t> [online]. 28. března 2005 [cit. 2011-11-09]. </a:t>
            </a:r>
            <a:r>
              <a:rPr lang="cs-CZ" dirty="0" err="1"/>
              <a:t>Soubor:RotundaRip.jpg</a:t>
            </a:r>
            <a:r>
              <a:rPr lang="cs-CZ" dirty="0"/>
              <a:t>. Dostupné z WWW: &lt;http://cs.wikipedia.org/wiki/</a:t>
            </a:r>
            <a:r>
              <a:rPr lang="cs-CZ" dirty="0" err="1"/>
              <a:t>Soubor:RotundaRip.jpg</a:t>
            </a:r>
            <a:r>
              <a:rPr lang="cs-CZ" dirty="0"/>
              <a:t>&gt;.</a:t>
            </a:r>
          </a:p>
        </p:txBody>
      </p:sp>
    </p:spTree>
    <p:extLst>
      <p:ext uri="{BB962C8B-B14F-4D97-AF65-F5344CB8AC3E}">
        <p14:creationId xmlns:p14="http://schemas.microsoft.com/office/powerpoint/2010/main" val="936540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427</TotalTime>
  <Words>302</Words>
  <Application>Microsoft Office PowerPoint</Application>
  <PresentationFormat>Předvádění na obrazovce (4:3)</PresentationFormat>
  <Paragraphs>51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Human</vt:lpstr>
      <vt:lpstr>Prezentace aplikace PowerPoint</vt:lpstr>
      <vt:lpstr>ANOTACE</vt:lpstr>
      <vt:lpstr>Opakování učiva  4. ročníku 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 učiva 4. ročníku</dc:title>
  <dc:creator>Lenka</dc:creator>
  <cp:lastModifiedBy>Lenka</cp:lastModifiedBy>
  <cp:revision>56</cp:revision>
  <dcterms:created xsi:type="dcterms:W3CDTF">2011-11-08T17:06:55Z</dcterms:created>
  <dcterms:modified xsi:type="dcterms:W3CDTF">2011-11-26T15:23:17Z</dcterms:modified>
</cp:coreProperties>
</file>