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60" r:id="rId4"/>
    <p:sldId id="257" r:id="rId5"/>
    <p:sldId id="258" r:id="rId6"/>
    <p:sldId id="259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164F715-C65F-400F-93AA-48BD8A0282F6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07BAB6D-E538-4125-B194-3D6B164A12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51942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idx="1"/>
          </p:nvPr>
        </p:nvSpPr>
        <p:spPr>
          <a:xfrm>
            <a:off x="899592" y="3152775"/>
            <a:ext cx="7859712" cy="1754326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ZŠ 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VY_32_INOVACE_VLASTIVĚDA 5. ROČNÍK_2.OPAKOVÁNÍ UČIVA</a:t>
            </a:r>
          </a:p>
          <a:p>
            <a:pPr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4. ROČNÍKU II </a:t>
            </a:r>
          </a:p>
          <a:p>
            <a:r>
              <a:rPr lang="cs-CZ" sz="1800" dirty="0" smtClean="0"/>
              <a:t>TÉMA: OPAKOVÁNÍ UČIVA 4. ROČNÍKU II</a:t>
            </a:r>
          </a:p>
          <a:p>
            <a:r>
              <a:rPr lang="cs-CZ" sz="1800" dirty="0" smtClean="0"/>
              <a:t>ČÍSLO PROJEKTU:CZ.1.07/1.4.00/21.2349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1530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učiva </a:t>
            </a:r>
            <a:br>
              <a:rPr lang="cs-CZ" dirty="0" smtClean="0"/>
            </a:br>
            <a:r>
              <a:rPr lang="cs-CZ" dirty="0" smtClean="0"/>
              <a:t>4. ročníku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VLÁDA PŘEMYSLOVSKÝCH KRÁLŮ</a:t>
            </a:r>
          </a:p>
          <a:p>
            <a:r>
              <a:rPr lang="cs-CZ" dirty="0" smtClean="0"/>
              <a:t>VLÁDA LUCEMBURKŮ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768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881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ANOTACE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663" y="2029660"/>
            <a:ext cx="8972337" cy="317009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ŽÁCI SI MOHOU, NAPŘÍKLAD SOUTĚŽIVOU FORMOU, OSVĚŽIT SVÉ VĚDOMOSTI Z OBDOBÍ VLÁDY PŘEMYSLOVSKÝCH KRÁLŮ A LUCEMBURKŮ.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7540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292486" y="1916832"/>
            <a:ext cx="5112568" cy="2016224"/>
          </a:xfrm>
          <a:prstGeom prst="wedgeEllipseCallout">
            <a:avLst>
              <a:gd name="adj1" fmla="val 8163"/>
              <a:gd name="adj2" fmla="val -705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Víš, v jakém století se začala zakládat města</a:t>
            </a:r>
            <a:r>
              <a:rPr lang="cs-CZ" sz="2400" dirty="0" smtClean="0"/>
              <a:t>?</a:t>
            </a:r>
          </a:p>
          <a:p>
            <a:pPr algn="ctr"/>
            <a:r>
              <a:rPr lang="cs-CZ" sz="2400" dirty="0" smtClean="0"/>
              <a:t>  </a:t>
            </a:r>
            <a:r>
              <a:rPr lang="cs-CZ" sz="2400" dirty="0"/>
              <a:t>J</a:t>
            </a:r>
            <a:r>
              <a:rPr lang="cs-CZ" sz="2400" dirty="0" smtClean="0"/>
              <a:t>ak </a:t>
            </a:r>
            <a:r>
              <a:rPr lang="cs-CZ" sz="2400" dirty="0" smtClean="0"/>
              <a:t>se říkalo městským opevněním?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76672"/>
            <a:ext cx="4104456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 počátku 13. století.</a:t>
            </a:r>
          </a:p>
          <a:p>
            <a:r>
              <a:rPr lang="cs-CZ" sz="2400" dirty="0" smtClean="0"/>
              <a:t>Hradby.</a:t>
            </a:r>
            <a:endParaRPr lang="cs-CZ" sz="2400" dirty="0"/>
          </a:p>
        </p:txBody>
      </p:sp>
      <p:sp>
        <p:nvSpPr>
          <p:cNvPr id="5" name="Oválný popisek 4"/>
          <p:cNvSpPr/>
          <p:nvPr/>
        </p:nvSpPr>
        <p:spPr>
          <a:xfrm>
            <a:off x="3195557" y="5211042"/>
            <a:ext cx="5833361" cy="1365827"/>
          </a:xfrm>
          <a:prstGeom prst="wedgeEllipseCallout">
            <a:avLst>
              <a:gd name="adj1" fmla="val -27483"/>
              <a:gd name="adj2" fmla="val -541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</a:t>
            </a:r>
            <a:r>
              <a:rPr lang="cs-CZ" sz="2400" dirty="0" smtClean="0"/>
              <a:t>dostal </a:t>
            </a:r>
            <a:r>
              <a:rPr lang="cs-CZ" sz="2400" dirty="0" smtClean="0"/>
              <a:t>Přemysl Otakar I</a:t>
            </a:r>
            <a:r>
              <a:rPr lang="cs-CZ" sz="2400" dirty="0" smtClean="0"/>
              <a:t>. </a:t>
            </a:r>
            <a:r>
              <a:rPr lang="cs-CZ" sz="2400" dirty="0"/>
              <a:t>v</a:t>
            </a:r>
            <a:r>
              <a:rPr lang="cs-CZ" sz="2400" dirty="0" smtClean="0"/>
              <a:t> roce 1212 </a:t>
            </a:r>
            <a:r>
              <a:rPr lang="cs-CZ" sz="2400" dirty="0" smtClean="0"/>
              <a:t>od německého </a:t>
            </a:r>
            <a:r>
              <a:rPr lang="cs-CZ" sz="2400" dirty="0" smtClean="0"/>
              <a:t>krále  </a:t>
            </a:r>
            <a:r>
              <a:rPr lang="cs-CZ" sz="2400" dirty="0" smtClean="0"/>
              <a:t>za pomoc v boji?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1341" y="4580929"/>
            <a:ext cx="388843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Listinu Zlatou bulu sicilskou.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3" y="476672"/>
            <a:ext cx="3143651" cy="44590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6084524" y="4566419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Zlatá bula sicilská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39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251520" y="332656"/>
            <a:ext cx="3672408" cy="1188712"/>
          </a:xfrm>
          <a:prstGeom prst="wedgeEllipseCallout">
            <a:avLst>
              <a:gd name="adj1" fmla="val 17647"/>
              <a:gd name="adj2" fmla="val 613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tato listina zaručovala?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1700808"/>
            <a:ext cx="3636404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Nezávislost českého království a předávání  královského titulu z otce na syna.</a:t>
            </a:r>
            <a:endParaRPr lang="cs-CZ" sz="2400" dirty="0"/>
          </a:p>
        </p:txBody>
      </p:sp>
      <p:sp>
        <p:nvSpPr>
          <p:cNvPr id="4" name="Oválný popisek 3"/>
          <p:cNvSpPr/>
          <p:nvPr/>
        </p:nvSpPr>
        <p:spPr>
          <a:xfrm>
            <a:off x="139226" y="3501008"/>
            <a:ext cx="5368877" cy="1188712"/>
          </a:xfrm>
          <a:prstGeom prst="wedgeEllipseCallout">
            <a:avLst>
              <a:gd name="adj1" fmla="val 26649"/>
              <a:gd name="adj2" fmla="val 974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Který král  byl nazýván železný a zlatý? A proč?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5327049"/>
            <a:ext cx="439248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Přemysl Otakar II.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788714"/>
            <a:ext cx="8352928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ŽELEZNÝ podle jeho oddílů jízdních rytířů v těžkém brnění a ZLATÝ podle bohatství, které získal z dolů na stříbro.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7332" y="289155"/>
            <a:ext cx="2142805" cy="5499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83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251520" y="719822"/>
            <a:ext cx="4609822" cy="1332728"/>
          </a:xfrm>
          <a:prstGeom prst="wedgeEllipseCallout">
            <a:avLst>
              <a:gd name="adj1" fmla="val 58007"/>
              <a:gd name="adj2" fmla="val -165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jmenuje poslední Přemyslovec?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82344" y="719822"/>
            <a:ext cx="244827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Václav III.</a:t>
            </a:r>
            <a:endParaRPr lang="cs-CZ" sz="2800" dirty="0"/>
          </a:p>
        </p:txBody>
      </p:sp>
      <p:sp>
        <p:nvSpPr>
          <p:cNvPr id="4" name="Oválný popisek 3"/>
          <p:cNvSpPr/>
          <p:nvPr/>
        </p:nvSpPr>
        <p:spPr>
          <a:xfrm>
            <a:off x="107504" y="4005064"/>
            <a:ext cx="5274839" cy="2389659"/>
          </a:xfrm>
          <a:prstGeom prst="wedgeEllipseCallout">
            <a:avLst>
              <a:gd name="adj1" fmla="val 49126"/>
              <a:gd name="adj2" fmla="val 307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roce 1306 byl zavražděn v Olomouci. Skončila vláda Přemyslovců a my říkáme, že rod Přemyslovců vymřel po 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13637" y="5954728"/>
            <a:ext cx="2416979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MEČI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2344" y="1268760"/>
            <a:ext cx="3581400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29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452380" y="752221"/>
            <a:ext cx="3312368" cy="1512168"/>
          </a:xfrm>
          <a:prstGeom prst="wedgeEllipseCallout">
            <a:avLst>
              <a:gd name="adj1" fmla="val 26432"/>
              <a:gd name="adj2" fmla="val -428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Jaký rod nastoupil po Přemyslovcích?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206972"/>
            <a:ext cx="252028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ucemburkové</a:t>
            </a:r>
            <a:endParaRPr lang="cs-CZ" sz="2800" dirty="0"/>
          </a:p>
        </p:txBody>
      </p:sp>
      <p:sp>
        <p:nvSpPr>
          <p:cNvPr id="4" name="Oválný popisek 3"/>
          <p:cNvSpPr/>
          <p:nvPr/>
        </p:nvSpPr>
        <p:spPr>
          <a:xfrm>
            <a:off x="5148064" y="468582"/>
            <a:ext cx="3816424" cy="1548752"/>
          </a:xfrm>
          <a:prstGeom prst="wedgeEllipseCallout">
            <a:avLst>
              <a:gd name="adj1" fmla="val -18292"/>
              <a:gd name="adj2" fmla="val 463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jmenuje nejznámější panovník rodu Lucemburků?</a:t>
            </a:r>
            <a:endParaRPr lang="cs-CZ" sz="2400" dirty="0"/>
          </a:p>
        </p:txBody>
      </p:sp>
      <p:sp>
        <p:nvSpPr>
          <p:cNvPr id="6" name="Oválný popisek 5"/>
          <p:cNvSpPr/>
          <p:nvPr/>
        </p:nvSpPr>
        <p:spPr>
          <a:xfrm>
            <a:off x="755068" y="3284984"/>
            <a:ext cx="3564904" cy="1404736"/>
          </a:xfrm>
          <a:prstGeom prst="wedgeEllipseCallout">
            <a:avLst>
              <a:gd name="adj1" fmla="val -624"/>
              <a:gd name="adj2" fmla="val 703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Jaké stavby se postavily za jeho vlády?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4016" y="5110571"/>
            <a:ext cx="3960440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Karlův most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Karlštejn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Nové Město pražské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Karlova univerzita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8177" y="2098093"/>
            <a:ext cx="3006311" cy="45821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58177" y="6396335"/>
            <a:ext cx="1789437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Karel IV.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648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74618" y="1628800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2007-09-26 [cit. 2011-11-09]. </a:t>
            </a:r>
            <a:r>
              <a:rPr lang="cs-CZ" dirty="0" err="1"/>
              <a:t>Soubor:Golden_Bull_of_Sicily.jpg</a:t>
            </a:r>
            <a:r>
              <a:rPr lang="cs-CZ" dirty="0"/>
              <a:t>. Dostupné z WWW: &lt;http://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Soubor:Golden_Bull_of_Sicily.jpg</a:t>
            </a:r>
            <a:r>
              <a:rPr lang="cs-CZ" dirty="0" smtClean="0"/>
              <a:t>&gt;.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4618" y="2720599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28. 2. 2005 [cit. 2011-11-09]. Soubor:Otakarek2.jpg. Dostupné z WWW: &lt;http://cs.wikipedia.org/wiki/Soubor:Otakarek2.jpg&gt;.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74618" y="3573015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1. 1. 2007 [cit. 2011-11-09]. Soubor:Vaclav3_prijezd.jpg. Dostupné z WWW: &lt;http://cs.wikipedia.org/wiki/Soubor:Vaclav3_prijezd.jpg&gt;.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4509120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3. 1. 2005 [cit. 2011-11-09]. Soubor:Johann_Gottfried_Auerbach_004.jpg. Dostupné z WWW: &lt;http://cs.wikipedia.org/wiki/Soubor:Johann_Gottfried_Auerbach_004.jpg&gt;.</a:t>
            </a:r>
          </a:p>
        </p:txBody>
      </p:sp>
    </p:spTree>
    <p:extLst>
      <p:ext uri="{BB962C8B-B14F-4D97-AF65-F5344CB8AC3E}">
        <p14:creationId xmlns:p14="http://schemas.microsoft.com/office/powerpoint/2010/main" val="148159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205</TotalTime>
  <Words>235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Opakování učiva  4. ročníku II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učiva 4. ročníku II.</dc:title>
  <dc:creator>Lenka</dc:creator>
  <cp:lastModifiedBy>Lenka</cp:lastModifiedBy>
  <cp:revision>42</cp:revision>
  <dcterms:created xsi:type="dcterms:W3CDTF">2011-11-09T15:53:26Z</dcterms:created>
  <dcterms:modified xsi:type="dcterms:W3CDTF">2011-12-29T16:53:07Z</dcterms:modified>
</cp:coreProperties>
</file>