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0" r:id="rId3"/>
    <p:sldId id="256" r:id="rId4"/>
    <p:sldId id="261" r:id="rId5"/>
    <p:sldId id="263" r:id="rId6"/>
    <p:sldId id="264" r:id="rId7"/>
    <p:sldId id="265" r:id="rId8"/>
    <p:sldId id="266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D29A778-D109-4346-BAC1-8D9918D95974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ECBC00D-8CF6-496F-B82A-0687D4EF3372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9A778-D109-4346-BAC1-8D9918D95974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C00D-8CF6-496F-B82A-0687D4EF33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9A778-D109-4346-BAC1-8D9918D95974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C00D-8CF6-496F-B82A-0687D4EF33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9A778-D109-4346-BAC1-8D9918D95974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C00D-8CF6-496F-B82A-0687D4EF33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9A778-D109-4346-BAC1-8D9918D95974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C00D-8CF6-496F-B82A-0687D4EF33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9A778-D109-4346-BAC1-8D9918D95974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C00D-8CF6-496F-B82A-0687D4EF33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9A778-D109-4346-BAC1-8D9918D95974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C00D-8CF6-496F-B82A-0687D4EF33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9A778-D109-4346-BAC1-8D9918D95974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C00D-8CF6-496F-B82A-0687D4EF33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9A778-D109-4346-BAC1-8D9918D95974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C00D-8CF6-496F-B82A-0687D4EF33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9A778-D109-4346-BAC1-8D9918D95974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C00D-8CF6-496F-B82A-0687D4EF33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9A778-D109-4346-BAC1-8D9918D95974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C00D-8CF6-496F-B82A-0687D4EF33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D29A778-D109-4346-BAC1-8D9918D95974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BECBC00D-8CF6-496F-B82A-0687D4EF337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851942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Podnadpis 4"/>
          <p:cNvSpPr txBox="1">
            <a:spLocks noGrp="1"/>
          </p:cNvSpPr>
          <p:nvPr>
            <p:ph idx="1"/>
          </p:nvPr>
        </p:nvSpPr>
        <p:spPr>
          <a:xfrm>
            <a:off x="467544" y="2852738"/>
            <a:ext cx="8230369" cy="1754326"/>
          </a:xfrm>
          <a:prstGeom prst="rect">
            <a:avLst/>
          </a:prstGeom>
          <a:noFill/>
        </p:spPr>
        <p:txBody>
          <a:bodyPr wrap="square" lIns="45720" rIns="45720" rtlCol="0">
            <a:sp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-274320" algn="l" eaLnBrk="1" hangingPunct="1">
              <a:buClr>
                <a:schemeClr val="accent1"/>
              </a:buClr>
              <a:buSzPct val="80000"/>
              <a:buFont typeface="Wingdings 2" pitchFamily="18" charset="2"/>
              <a:buChar char=""/>
              <a:defRPr sz="2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1pPr>
            <a:lvl2pPr marL="557784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81381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06984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31673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157276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6pPr>
            <a:lvl7pPr marL="181965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7pPr>
            <a:lvl8pPr marL="2066544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1600" baseline="0">
                <a:latin typeface="+mn-lt"/>
              </a:defRPr>
            </a:lvl8pPr>
            <a:lvl9pPr marL="2313432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400" baseline="0">
                <a:latin typeface="+mn-lt"/>
              </a:defRPr>
            </a:lvl9pPr>
          </a:lstStyle>
          <a:p>
            <a:r>
              <a:rPr lang="cs-CZ" sz="1800" dirty="0" smtClean="0"/>
              <a:t>NÁZEV ŠKOLY: ZŠ PARDUBICE - SPOŘILOV</a:t>
            </a:r>
          </a:p>
          <a:p>
            <a:r>
              <a:rPr lang="cs-CZ" sz="1800" dirty="0" smtClean="0"/>
              <a:t>AUTOR: MGR. LENKA POZDĚNOVÁ</a:t>
            </a:r>
          </a:p>
          <a:p>
            <a:r>
              <a:rPr lang="cs-CZ" sz="1800" dirty="0" smtClean="0"/>
              <a:t>NÁZEV: VY_32_INOVACE_VLASTIVĚDA 5. ROČNÍK_3.OPAKOVÁNÍ UČIVA</a:t>
            </a:r>
          </a:p>
          <a:p>
            <a:pPr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4. ROČNÍKU III</a:t>
            </a:r>
          </a:p>
          <a:p>
            <a:r>
              <a:rPr lang="cs-CZ" sz="1800" dirty="0" smtClean="0"/>
              <a:t>TÉMA: OPAKOVÁNÍ UČIVA 4. ROČNÍKU III</a:t>
            </a:r>
          </a:p>
          <a:p>
            <a:r>
              <a:rPr lang="cs-CZ" sz="1800" dirty="0" smtClean="0"/>
              <a:t>ČÍSLO PROJEKTU: CZ.1.07/1.4.00/21.2349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530921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836712"/>
            <a:ext cx="7486600" cy="1251571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2564904"/>
            <a:ext cx="7416824" cy="2011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/>
              <a:t>Děti si oživí znalosti z </a:t>
            </a:r>
            <a:r>
              <a:rPr lang="cs-CZ" sz="4000" dirty="0" smtClean="0"/>
              <a:t>období od </a:t>
            </a:r>
            <a:r>
              <a:rPr lang="cs-CZ" sz="4000" dirty="0" smtClean="0"/>
              <a:t>husitských válek až po nástup Habsburků na </a:t>
            </a:r>
            <a:r>
              <a:rPr lang="cs-CZ" sz="4000" dirty="0"/>
              <a:t>č</a:t>
            </a:r>
            <a:r>
              <a:rPr lang="cs-CZ" sz="4000" dirty="0" smtClean="0"/>
              <a:t>eský trůn.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31857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Opakování učiva 4.ročníku III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OD </a:t>
            </a:r>
            <a:r>
              <a:rPr lang="cs-CZ" smtClean="0"/>
              <a:t>HUSITSKÝCH VÁLEK AŽ PO </a:t>
            </a:r>
            <a:r>
              <a:rPr lang="cs-CZ" dirty="0" smtClean="0"/>
              <a:t>NÁSTUP HABSBURKŮ NA ČESKÝ TRŮN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3017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ný popisek 3"/>
          <p:cNvSpPr/>
          <p:nvPr/>
        </p:nvSpPr>
        <p:spPr>
          <a:xfrm>
            <a:off x="264897" y="764704"/>
            <a:ext cx="5616624" cy="2232248"/>
          </a:xfrm>
          <a:prstGeom prst="wedgeEllipseCallout">
            <a:avLst>
              <a:gd name="adj1" fmla="val -22806"/>
              <a:gd name="adj2" fmla="val 5815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 počátku 15. století  jeden kněz kritizoval církev, která bohatla především prodejem odpustků . Jak se jmenoval?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4897" y="3196067"/>
            <a:ext cx="1552883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JAN HUS</a:t>
            </a:r>
            <a:endParaRPr lang="cs-CZ" sz="2400" dirty="0"/>
          </a:p>
        </p:txBody>
      </p:sp>
      <p:sp>
        <p:nvSpPr>
          <p:cNvPr id="6" name="Oválný popisek 5"/>
          <p:cNvSpPr/>
          <p:nvPr/>
        </p:nvSpPr>
        <p:spPr>
          <a:xfrm>
            <a:off x="1259632" y="3625476"/>
            <a:ext cx="4621889" cy="1478959"/>
          </a:xfrm>
          <a:prstGeom prst="wedgeEllipseCallout">
            <a:avLst>
              <a:gd name="adj1" fmla="val -725"/>
              <a:gd name="adj2" fmla="val 7093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Jaká událost se váže</a:t>
            </a:r>
          </a:p>
          <a:p>
            <a:pPr algn="ctr"/>
            <a:r>
              <a:rPr lang="cs-CZ" sz="2400" dirty="0" smtClean="0"/>
              <a:t> k datu 6. července 1415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4896" y="5661248"/>
            <a:ext cx="6755375" cy="83099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Jan Hus byl upálen, protože neodvolal své názory týkající se nehorázného chování církve.</a:t>
            </a:r>
            <a:endParaRPr lang="cs-CZ" sz="24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2936" y="918368"/>
            <a:ext cx="2976563" cy="4742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245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ný popisek 3"/>
          <p:cNvSpPr/>
          <p:nvPr/>
        </p:nvSpPr>
        <p:spPr>
          <a:xfrm>
            <a:off x="683568" y="404664"/>
            <a:ext cx="3672408" cy="162076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Jaká byla příčina husitských válek?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492896"/>
            <a:ext cx="367240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Upálení Mistra Jana Husa</a:t>
            </a:r>
            <a:endParaRPr lang="cs-CZ" sz="2400" dirty="0"/>
          </a:p>
        </p:txBody>
      </p:sp>
      <p:sp>
        <p:nvSpPr>
          <p:cNvPr id="6" name="Oválný popisek 5"/>
          <p:cNvSpPr/>
          <p:nvPr/>
        </p:nvSpPr>
        <p:spPr>
          <a:xfrm>
            <a:off x="5307014" y="593830"/>
            <a:ext cx="3240360" cy="124242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Koho papež vyslal proti husitům?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07014" y="2031231"/>
            <a:ext cx="187220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Křižáky</a:t>
            </a:r>
            <a:endParaRPr lang="cs-CZ" sz="2400" dirty="0"/>
          </a:p>
        </p:txBody>
      </p:sp>
      <p:sp>
        <p:nvSpPr>
          <p:cNvPr id="8" name="Oválný popisek 7"/>
          <p:cNvSpPr/>
          <p:nvPr/>
        </p:nvSpPr>
        <p:spPr>
          <a:xfrm>
            <a:off x="1253894" y="3717032"/>
            <a:ext cx="2952328" cy="1224136"/>
          </a:xfrm>
          <a:prstGeom prst="wedgeEllipseCallout">
            <a:avLst>
              <a:gd name="adj1" fmla="val -1593"/>
              <a:gd name="adj2" fmla="val 1213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Kdo velel husitům?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27784" y="5956531"/>
            <a:ext cx="3156876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Jan Žižka z Trocnova</a:t>
            </a:r>
            <a:endParaRPr lang="cs-CZ" sz="2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9610" y="2962291"/>
            <a:ext cx="2755168" cy="345590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517910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ný popisek 1"/>
          <p:cNvSpPr/>
          <p:nvPr/>
        </p:nvSpPr>
        <p:spPr>
          <a:xfrm>
            <a:off x="527478" y="476672"/>
            <a:ext cx="5484681" cy="1188712"/>
          </a:xfrm>
          <a:prstGeom prst="wedgeEllipseCallout">
            <a:avLst>
              <a:gd name="adj1" fmla="val -266"/>
              <a:gd name="adj2" fmla="val 6716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Jaká bitva způsobila konec husitského hnutí ?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962168"/>
            <a:ext cx="3384376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Bitva u Lipan roku 1434</a:t>
            </a:r>
            <a:endParaRPr lang="cs-CZ" sz="2400" dirty="0"/>
          </a:p>
        </p:txBody>
      </p:sp>
      <p:sp>
        <p:nvSpPr>
          <p:cNvPr id="4" name="Oválný popisek 3"/>
          <p:cNvSpPr/>
          <p:nvPr/>
        </p:nvSpPr>
        <p:spPr>
          <a:xfrm>
            <a:off x="527478" y="3068960"/>
            <a:ext cx="4404561" cy="1260720"/>
          </a:xfrm>
          <a:prstGeom prst="wedgeEllipseCallout">
            <a:avLst>
              <a:gd name="adj1" fmla="val -1530"/>
              <a:gd name="adj2" fmla="val 9107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 jakém slohu se stavěly stavby od pol. 14. století?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4889226"/>
            <a:ext cx="3384376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 gotickém slohu 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292079" y="1866632"/>
            <a:ext cx="3456382" cy="460851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7" name="TextovéPole 6"/>
          <p:cNvSpPr txBox="1"/>
          <p:nvPr/>
        </p:nvSpPr>
        <p:spPr>
          <a:xfrm>
            <a:off x="5142534" y="6466357"/>
            <a:ext cx="3816422" cy="3828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Kostel sv. Bartoloměje v Pardubicích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1237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ný popisek 1"/>
          <p:cNvSpPr/>
          <p:nvPr/>
        </p:nvSpPr>
        <p:spPr>
          <a:xfrm>
            <a:off x="186408" y="476672"/>
            <a:ext cx="4932040" cy="1548752"/>
          </a:xfrm>
          <a:prstGeom prst="wedgeEllipseCallout">
            <a:avLst>
              <a:gd name="adj1" fmla="val -1450"/>
              <a:gd name="adj2" fmla="val 741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Jakému panovníkovi</a:t>
            </a:r>
          </a:p>
          <a:p>
            <a:pPr algn="ctr"/>
            <a:r>
              <a:rPr lang="cs-CZ" sz="2400" dirty="0" smtClean="0"/>
              <a:t> se v českých zemích  říkalo husitský král?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61191" y="2435696"/>
            <a:ext cx="2880320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Jiřímu z Poděbrad</a:t>
            </a:r>
            <a:endParaRPr lang="cs-CZ" sz="2400" dirty="0"/>
          </a:p>
        </p:txBody>
      </p:sp>
      <p:sp>
        <p:nvSpPr>
          <p:cNvPr id="4" name="Oválný popisek 3"/>
          <p:cNvSpPr/>
          <p:nvPr/>
        </p:nvSpPr>
        <p:spPr>
          <a:xfrm>
            <a:off x="5364088" y="692696"/>
            <a:ext cx="3412782" cy="1427820"/>
          </a:xfrm>
          <a:prstGeom prst="wedgeEllipseCallout">
            <a:avLst>
              <a:gd name="adj1" fmla="val -4238"/>
              <a:gd name="adj2" fmla="val 7030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Jaký rod vládl po Jiříkovi?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2654" y="2463279"/>
            <a:ext cx="3960440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Rod Jagellonců z Polska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924944"/>
            <a:ext cx="2913927" cy="375715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0064" y="2924944"/>
            <a:ext cx="2898730" cy="3478476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5569690" y="6403420"/>
            <a:ext cx="2477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Erb dynastie Jagellonců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621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ný popisek 1"/>
          <p:cNvSpPr/>
          <p:nvPr/>
        </p:nvSpPr>
        <p:spPr>
          <a:xfrm>
            <a:off x="467543" y="404664"/>
            <a:ext cx="8290425" cy="1548752"/>
          </a:xfrm>
          <a:prstGeom prst="wedgeEllipseCallout">
            <a:avLst>
              <a:gd name="adj1" fmla="val -612"/>
              <a:gd name="adj2" fmla="val 7055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Od jakého roku začali Habsburkové vládnout na českém trůně?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92121" y="2348880"/>
            <a:ext cx="3024336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Od roku 1526</a:t>
            </a:r>
            <a:endParaRPr lang="cs-CZ" sz="2400" dirty="0"/>
          </a:p>
        </p:txBody>
      </p:sp>
      <p:sp>
        <p:nvSpPr>
          <p:cNvPr id="4" name="Oválný popisek 3"/>
          <p:cNvSpPr/>
          <p:nvPr/>
        </p:nvSpPr>
        <p:spPr>
          <a:xfrm>
            <a:off x="5508104" y="2906732"/>
            <a:ext cx="3506688" cy="1692768"/>
          </a:xfrm>
          <a:prstGeom prst="wedgeEllipseCallout">
            <a:avLst>
              <a:gd name="adj1" fmla="val -10165"/>
              <a:gd name="adj2" fmla="val 10587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Jaký umělecký směr začal pronikat do českých zemí?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29589" y="5717222"/>
            <a:ext cx="1696899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Renesance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3" y="2996952"/>
            <a:ext cx="4782084" cy="318606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67543" y="6178888"/>
            <a:ext cx="47820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Dům na Pernštýnském </a:t>
            </a:r>
            <a:r>
              <a:rPr lang="cs-CZ" dirty="0"/>
              <a:t>náměstí č. p. 49 v </a:t>
            </a:r>
            <a:r>
              <a:rPr lang="cs-CZ" dirty="0" smtClean="0"/>
              <a:t>Pardubicích, vlevo vedle domu u Jonáše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5865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229600" cy="114300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8356" y="1005475"/>
            <a:ext cx="8718140" cy="3749286"/>
          </a:xfrm>
        </p:spPr>
        <p:txBody>
          <a:bodyPr>
            <a:normAutofit/>
          </a:bodyPr>
          <a:lstStyle/>
          <a:p>
            <a:pPr indent="0">
              <a:buNone/>
            </a:pPr>
            <a:r>
              <a:rPr lang="cs-CZ" sz="1200" i="1" dirty="0"/>
              <a:t>Cs.wikipedia.org</a:t>
            </a:r>
            <a:r>
              <a:rPr lang="cs-CZ" sz="1200" dirty="0"/>
              <a:t> [online]. 10. 9. 2003 [cit. 2011-11-09]. /Soubor:Brozik,_Vaclav_-_Jan_Hus_souzen_na_snemu_Kostnickem_r._1415.jpg. Dostupné z WWW: &lt;http://cs.wikipedia.org/wiki/Soubor:Brozik,_Vaclav_-_Jan_Hus_souzen_na_snemu_Kostnickem_r._1415.jpg&gt;.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1520" y="1743199"/>
            <a:ext cx="87849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i="1" dirty="0"/>
              <a:t>Cs.wikipedia.org</a:t>
            </a:r>
            <a:r>
              <a:rPr lang="cs-CZ" sz="1200" dirty="0"/>
              <a:t> [online]. 14. 1. 2009 [cit. 2011-11-26]. </a:t>
            </a:r>
            <a:r>
              <a:rPr lang="cs-CZ" sz="1200" dirty="0" err="1"/>
              <a:t>Soubor:Jan_Vilímek_-_Jan_Žižka_z_Trocnova.jpg</a:t>
            </a:r>
            <a:r>
              <a:rPr lang="cs-CZ" sz="1200" dirty="0"/>
              <a:t>. Dostupné z WWW: &lt;http://cs.wikipedia.org/wiki/Soubor:Jan_Vil%C3%ADmek_-_Jan_%C5%BDi%C5%BEka_z_Trocnova.jpg&gt;.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2348880"/>
            <a:ext cx="85689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i="1" dirty="0"/>
              <a:t>Cs.wikipedia.org</a:t>
            </a:r>
            <a:r>
              <a:rPr lang="cs-CZ" sz="1200" dirty="0"/>
              <a:t> [online]. 30. březen 2007 [cit. 2011-11-26]. File:Pardubice_kostel_sv_Bartolomeje.jpg. Dostupné z WWW: &lt;http://commons.wikimedia.org/wiki/</a:t>
            </a:r>
            <a:r>
              <a:rPr lang="cs-CZ" sz="1200" dirty="0" err="1"/>
              <a:t>File:Pardubice_kostel_sv_Bartolomeje.jpg</a:t>
            </a:r>
            <a:r>
              <a:rPr lang="cs-CZ" sz="1200" dirty="0"/>
              <a:t>&gt;.</a:t>
            </a:r>
          </a:p>
        </p:txBody>
      </p:sp>
      <p:sp>
        <p:nvSpPr>
          <p:cNvPr id="6" name="Obdélník 5"/>
          <p:cNvSpPr/>
          <p:nvPr/>
        </p:nvSpPr>
        <p:spPr>
          <a:xfrm>
            <a:off x="247475" y="2996952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i="1" dirty="0" smtClean="0"/>
              <a:t>commons.wikimedia.org</a:t>
            </a:r>
            <a:r>
              <a:rPr lang="cs-CZ" sz="1200" dirty="0"/>
              <a:t> [online]. 10. 1. 2009 [cit. 2011-11-26]. </a:t>
            </a:r>
            <a:r>
              <a:rPr lang="cs-CZ" sz="1200" dirty="0" err="1"/>
              <a:t>Category:George_of_Poděbrady?uselang</a:t>
            </a:r>
            <a:r>
              <a:rPr lang="cs-CZ" sz="1200" dirty="0"/>
              <a:t>=</a:t>
            </a:r>
            <a:r>
              <a:rPr lang="cs-CZ" sz="1200" dirty="0" err="1"/>
              <a:t>cs</a:t>
            </a:r>
            <a:r>
              <a:rPr lang="cs-CZ" sz="1200" dirty="0"/>
              <a:t>. Dostupné z WWW: &lt;http://commons.wikimedia.org/wiki/File:Jan_Vil%C3%ADmek_-_Ji%C5%99%C3%AD_z_Pod%C4%9Bbrad_a_z_Kun%C5%A1t%C3%A1tu.jpg?uselang=</a:t>
            </a:r>
            <a:r>
              <a:rPr lang="cs-CZ" sz="1200" dirty="0" err="1"/>
              <a:t>cs</a:t>
            </a:r>
            <a:r>
              <a:rPr lang="cs-CZ" sz="1200" dirty="0"/>
              <a:t>&gt;.</a:t>
            </a:r>
          </a:p>
        </p:txBody>
      </p:sp>
      <p:sp>
        <p:nvSpPr>
          <p:cNvPr id="7" name="Obdélník 6"/>
          <p:cNvSpPr/>
          <p:nvPr/>
        </p:nvSpPr>
        <p:spPr>
          <a:xfrm>
            <a:off x="247475" y="3794818"/>
            <a:ext cx="842493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i="1" dirty="0"/>
              <a:t>Cs.wikipedia.org</a:t>
            </a:r>
            <a:r>
              <a:rPr lang="cs-CZ" sz="1200" dirty="0"/>
              <a:t> [online]. 27. 12. 2007 [cit. 2011-11-26]. /</a:t>
            </a:r>
            <a:r>
              <a:rPr lang="cs-CZ" sz="1200" dirty="0" err="1"/>
              <a:t>Jagelonci</a:t>
            </a:r>
            <a:r>
              <a:rPr lang="cs-CZ" sz="1200" dirty="0"/>
              <a:t>. Dostupné z WWW: &lt;http://cs.wikipedia.org/wiki/</a:t>
            </a:r>
            <a:r>
              <a:rPr lang="cs-CZ" sz="1200" dirty="0" err="1"/>
              <a:t>Jagelonci</a:t>
            </a:r>
            <a:r>
              <a:rPr lang="cs-CZ" sz="1200" dirty="0"/>
              <a:t>&gt;.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4293096"/>
            <a:ext cx="85689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i="1" dirty="0"/>
              <a:t>Cs.wikipedia.org</a:t>
            </a:r>
            <a:r>
              <a:rPr lang="cs-CZ" sz="1200" dirty="0"/>
              <a:t> [online]. 17. 10. 2010 [cit. 2011-11-26]. Soubor:Dům_Pernštýnské_náměstí_49.JPG. Dostupné z WWW: &lt;http://cs.wikipedia.org/wiki/Soubor:D%C5%AFm_Pern%C5%A1t%C3%BDnsk%C3%A9_n%C3%A1m%C4%9Bst%C3%AD_49.JPG&gt;</a:t>
            </a:r>
          </a:p>
        </p:txBody>
      </p:sp>
    </p:spTree>
    <p:extLst>
      <p:ext uri="{BB962C8B-B14F-4D97-AF65-F5344CB8AC3E}">
        <p14:creationId xmlns:p14="http://schemas.microsoft.com/office/powerpoint/2010/main" val="4061389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162</TotalTime>
  <Words>250</Words>
  <Application>Microsoft Office PowerPoint</Application>
  <PresentationFormat>Předvádění na obrazovce (4:3)</PresentationFormat>
  <Paragraphs>44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Human</vt:lpstr>
      <vt:lpstr>Prezentace aplikace PowerPoint</vt:lpstr>
      <vt:lpstr>ANOTACE</vt:lpstr>
      <vt:lpstr>Opakování učiva 4.ročníku III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učiva 4.ročníku III</dc:title>
  <dc:creator>Lenka</dc:creator>
  <cp:lastModifiedBy>Lenka</cp:lastModifiedBy>
  <cp:revision>33</cp:revision>
  <dcterms:created xsi:type="dcterms:W3CDTF">2011-11-09T20:25:36Z</dcterms:created>
  <dcterms:modified xsi:type="dcterms:W3CDTF">2011-12-31T17:58:44Z</dcterms:modified>
</cp:coreProperties>
</file>