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id" ContentType="audi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4067" autoAdjust="0"/>
  </p:normalViewPr>
  <p:slideViewPr>
    <p:cSldViewPr>
      <p:cViewPr>
        <p:scale>
          <a:sx n="87" d="100"/>
          <a:sy n="87" d="100"/>
        </p:scale>
        <p:origin x="-876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5F187-D6ED-400D-B982-5543295B72FD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B5AB60-725D-4619-8C24-A41BC355C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584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B5AB60-725D-4619-8C24-A41BC355C1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135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812726D-AC05-4899-925A-BE792B43DF89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41164EA-0953-435D-AC22-73E487260A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6658" y="2492896"/>
            <a:ext cx="8687342" cy="2055575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NÁZEV ŠKOLY: ZŠ PARDUBICE - SPOŘILOV</a:t>
            </a:r>
          </a:p>
          <a:p>
            <a:pPr algn="l"/>
            <a:r>
              <a:rPr lang="cs-CZ" sz="1800" dirty="0" smtClean="0"/>
              <a:t>AUTOR: MGR. LENKA POZDĚNOVÁ</a:t>
            </a:r>
          </a:p>
          <a:p>
            <a:pPr algn="l"/>
            <a:r>
              <a:rPr lang="cs-CZ" sz="1800" dirty="0" smtClean="0"/>
              <a:t>NÁZEV: VY_32_INOVACE_VLASTIVĚDA 5. ROČNÍK_6.VYNÁLEZY A VYNÁLEZCI 18. A 19. </a:t>
            </a:r>
          </a:p>
          <a:p>
            <a:pPr algn="l"/>
            <a:r>
              <a:rPr lang="cs-CZ" sz="1800" dirty="0" smtClean="0"/>
              <a:t>               STOLETÍ</a:t>
            </a:r>
          </a:p>
          <a:p>
            <a:pPr algn="l"/>
            <a:r>
              <a:rPr lang="cs-CZ" sz="1800" dirty="0" smtClean="0"/>
              <a:t>TÉMA: VYNÁLEZY A VYNÁLEZCI 18. A 19. STOLETÍ</a:t>
            </a:r>
          </a:p>
          <a:p>
            <a:pPr algn="l"/>
            <a:r>
              <a:rPr lang="cs-CZ" sz="1800" dirty="0" smtClean="0"/>
              <a:t>ČÍSLO </a:t>
            </a:r>
            <a:r>
              <a:rPr lang="cs-CZ" sz="1800" dirty="0"/>
              <a:t>PROJEKTU: </a:t>
            </a:r>
            <a:r>
              <a:rPr lang="cs-CZ" sz="1800" dirty="0" smtClean="0"/>
              <a:t>CZ.1.07/1.4.00/21.2349</a:t>
            </a:r>
          </a:p>
          <a:p>
            <a:pPr algn="l"/>
            <a:endParaRPr lang="cs-CZ" sz="1800" dirty="0"/>
          </a:p>
        </p:txBody>
      </p:sp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959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323528" y="4905063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ea typeface="+mn-lt"/>
                <a:cs typeface="+mn-lt"/>
              </a:rPr>
              <a:t>ANOTACE</a:t>
            </a:r>
          </a:p>
          <a:p>
            <a:r>
              <a:rPr lang="cs-CZ" dirty="0" smtClean="0">
                <a:solidFill>
                  <a:schemeClr val="tx2"/>
                </a:solidFill>
                <a:ea typeface="+mn-lt"/>
                <a:cs typeface="+mn-lt"/>
              </a:rPr>
              <a:t>DIGITÁLNÍ MATERIÁL JE ZAMĚŘEN NA OSOBNOSTI PARDUBICKÉHO KRAJE, KTERÉ SE ZAPSALY DO DĚJIN SVÝMI TECHNICKÝMI VYNÁLEZY.</a:t>
            </a:r>
            <a:endParaRPr lang="cs-CZ" dirty="0">
              <a:solidFill>
                <a:schemeClr val="tx2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5506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Vynálezy a vynálezci 18. a 19.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784976" cy="514543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18. století začal stoupat počet obyvatel.</a:t>
            </a:r>
          </a:p>
          <a:p>
            <a:endParaRPr lang="cs-CZ" sz="2400" dirty="0" smtClean="0"/>
          </a:p>
          <a:p>
            <a:r>
              <a:rPr lang="cs-CZ" sz="2400" dirty="0" smtClean="0"/>
              <a:t>Vznikaly velké dílny – MANUFAKTURY, kde každý dělník  </a:t>
            </a:r>
          </a:p>
          <a:p>
            <a:pPr indent="0">
              <a:buNone/>
            </a:pPr>
            <a:r>
              <a:rPr lang="cs-CZ" sz="2400" dirty="0" smtClean="0"/>
              <a:t>                                             zpracovával určitou část výrobku.</a:t>
            </a:r>
          </a:p>
          <a:p>
            <a:pPr indent="0">
              <a:buNone/>
            </a:pPr>
            <a:endParaRPr lang="cs-CZ" sz="2400" dirty="0" smtClean="0"/>
          </a:p>
          <a:p>
            <a:r>
              <a:rPr lang="cs-CZ" sz="2400" dirty="0" smtClean="0"/>
              <a:t>První stroje byly poháněny vodou nebo koňmi.</a:t>
            </a:r>
          </a:p>
          <a:p>
            <a:endParaRPr lang="cs-CZ" sz="2400" dirty="0" smtClean="0"/>
          </a:p>
          <a:p>
            <a:r>
              <a:rPr lang="cs-CZ" sz="2400" dirty="0" smtClean="0"/>
              <a:t>V 19. století vznikaly továrny, kde se uplatňovaly parní stroje.</a:t>
            </a:r>
          </a:p>
          <a:p>
            <a:pPr indent="0">
              <a:buNone/>
            </a:pPr>
            <a:endParaRPr lang="cs-CZ" sz="2400" dirty="0" smtClean="0"/>
          </a:p>
          <a:p>
            <a:r>
              <a:rPr lang="cs-CZ" sz="2400" dirty="0" smtClean="0"/>
              <a:t>Vynálezy pomohly rozvíjet textilní, strojírenský, potravinářský       </a:t>
            </a:r>
          </a:p>
          <a:p>
            <a:pPr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průmysl a těžbu uhlí.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093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Vynálezci a jejich vynálezy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7571184" cy="3096344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Bratranci Veverkové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1800" dirty="0" smtClean="0"/>
              <a:t>Narozeni v Rybitví u Pardubic (</a:t>
            </a:r>
            <a:r>
              <a:rPr lang="cs-CZ" sz="1800" dirty="0"/>
              <a:t>P</a:t>
            </a:r>
            <a:r>
              <a:rPr lang="cs-CZ" sz="1800" dirty="0" smtClean="0"/>
              <a:t>ardubický kraj)</a:t>
            </a:r>
          </a:p>
          <a:p>
            <a:r>
              <a:rPr lang="cs-CZ" sz="1800" dirty="0" smtClean="0"/>
              <a:t>Vynalezli </a:t>
            </a:r>
            <a:r>
              <a:rPr lang="cs-CZ" sz="1800" b="1" dirty="0" smtClean="0"/>
              <a:t>RUCHADLO </a:t>
            </a:r>
            <a:r>
              <a:rPr lang="cs-CZ" sz="1800" dirty="0" smtClean="0"/>
              <a:t>( 1. pol.18.stol.)</a:t>
            </a:r>
            <a:endParaRPr lang="cs-CZ" sz="1800" b="1" dirty="0" smtClean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  <a:p>
            <a:endParaRPr lang="cs-CZ" sz="1800" dirty="0"/>
          </a:p>
          <a:p>
            <a:pPr indent="0">
              <a:buNone/>
            </a:pPr>
            <a:r>
              <a:rPr lang="cs-CZ" sz="1800" dirty="0" smtClean="0"/>
              <a:t>                                  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725144"/>
            <a:ext cx="2880320" cy="18818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774" y="1412776"/>
            <a:ext cx="2507738" cy="33436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8" name="Přímá spojnice se šipkou 7"/>
          <p:cNvCxnSpPr/>
          <p:nvPr/>
        </p:nvCxnSpPr>
        <p:spPr>
          <a:xfrm>
            <a:off x="4103948" y="1916832"/>
            <a:ext cx="1764196" cy="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551538" y="5445224"/>
            <a:ext cx="720080" cy="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699792" y="3014067"/>
            <a:ext cx="0" cy="1567061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Oválný popisek 23"/>
          <p:cNvSpPr/>
          <p:nvPr/>
        </p:nvSpPr>
        <p:spPr>
          <a:xfrm>
            <a:off x="3059832" y="2838769"/>
            <a:ext cx="2304481" cy="1742359"/>
          </a:xfrm>
          <a:prstGeom prst="wedgeEllipseCallout">
            <a:avLst>
              <a:gd name="adj1" fmla="val 64169"/>
              <a:gd name="adj2" fmla="val 16460"/>
            </a:avLst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Víš, v jakém kraji se narodili bratranci Veverkové a co vynalezli?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 flipH="1">
            <a:off x="4271617" y="5078138"/>
            <a:ext cx="4476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Ruchadlo</a:t>
            </a:r>
          </a:p>
          <a:p>
            <a:r>
              <a:rPr lang="cs-CZ" dirty="0" smtClean="0"/>
              <a:t>Půdu nadzvedávalo a převracelo.</a:t>
            </a:r>
          </a:p>
          <a:p>
            <a:r>
              <a:rPr lang="cs-CZ" dirty="0" smtClean="0"/>
              <a:t>Používá se dodnes.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109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04800"/>
            <a:ext cx="7787208" cy="8199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Jan </a:t>
            </a:r>
            <a:r>
              <a:rPr lang="cs-CZ" dirty="0" err="1" smtClean="0"/>
              <a:t>Perner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6578" y="1124744"/>
            <a:ext cx="6048672" cy="7200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Byl český vlastenec, projektant a stavitel železničních  tratí.</a:t>
            </a:r>
          </a:p>
          <a:p>
            <a:endParaRPr lang="cs-CZ" sz="1800" dirty="0" smtClean="0"/>
          </a:p>
          <a:p>
            <a:pPr indent="0">
              <a:buNone/>
            </a:pPr>
            <a:endParaRPr lang="cs-CZ" sz="1800" dirty="0"/>
          </a:p>
        </p:txBody>
      </p:sp>
      <p:pic>
        <p:nvPicPr>
          <p:cNvPr id="5" name="Humoresk_Dvorak (4)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6416" y="6243911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029200" y="1583917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Navrhl trasu z Olomouce do Prahy a Drážďan.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2833132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Zemřel v domě svého otce v Pardubicích po zranění na železnici ve věku 31 let.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314600" y="1652522"/>
            <a:ext cx="2714600" cy="1260720"/>
          </a:xfrm>
          <a:prstGeom prst="wedgeEllipseCallout">
            <a:avLst>
              <a:gd name="adj1" fmla="val 167927"/>
              <a:gd name="adj2" fmla="val 10498"/>
            </a:avLst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se Ti vybaví, když se řekne Jan </a:t>
            </a:r>
            <a:r>
              <a:rPr lang="cs-CZ" dirty="0" err="1" smtClean="0"/>
              <a:t>Perner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9104" y="836712"/>
            <a:ext cx="2522467" cy="32979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Oválný popisek 9"/>
          <p:cNvSpPr/>
          <p:nvPr/>
        </p:nvSpPr>
        <p:spPr>
          <a:xfrm>
            <a:off x="3779912" y="3798745"/>
            <a:ext cx="3063644" cy="1656184"/>
          </a:xfrm>
          <a:prstGeom prst="wedgeEllipseCallout">
            <a:avLst>
              <a:gd name="adj1" fmla="val -74895"/>
              <a:gd name="adj2" fmla="val 55208"/>
            </a:avLst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Víš, co inspirovalo skladatele této skladby? Víš, jak se jmenoval?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3200635"/>
            <a:ext cx="2272677" cy="35730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3582516" y="55659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45014" y="5565896"/>
            <a:ext cx="46698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Antonín Dvořák reagoval na technický pokrok</a:t>
            </a:r>
          </a:p>
          <a:p>
            <a:r>
              <a:rPr lang="cs-CZ" dirty="0" smtClean="0"/>
              <a:t>klavírní skladbou Humoreska.</a:t>
            </a:r>
          </a:p>
          <a:p>
            <a:r>
              <a:rPr lang="cs-CZ" dirty="0" smtClean="0"/>
              <a:t>Inspiroval se jízdou vlakem.</a:t>
            </a:r>
          </a:p>
          <a:p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6084168" y="2485674"/>
            <a:ext cx="288032" cy="347458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611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94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6" grpId="0"/>
      <p:bldP spid="7" grpId="0"/>
      <p:bldP spid="10" grpId="0" animBg="1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Josef</a:t>
            </a:r>
            <a:r>
              <a:rPr lang="cs-CZ" dirty="0" smtClean="0"/>
              <a:t> </a:t>
            </a:r>
            <a:r>
              <a:rPr lang="cs-CZ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Ressel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212976"/>
            <a:ext cx="2431258" cy="32379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Oválný popisek 6"/>
          <p:cNvSpPr/>
          <p:nvPr/>
        </p:nvSpPr>
        <p:spPr>
          <a:xfrm>
            <a:off x="5292080" y="1628800"/>
            <a:ext cx="3326668" cy="1292078"/>
          </a:xfrm>
          <a:prstGeom prst="wedgeEllipseCallout">
            <a:avLst>
              <a:gd name="adj1" fmla="val -97848"/>
              <a:gd name="adj2" fmla="val 66506"/>
            </a:avLst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Víš, kde se narodil Josef Ressel a co vynalezl?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8537" y="1470957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Narodil se v Chrudimi v česko – německé rodině a   			     chodil zde do školy.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330825"/>
            <a:ext cx="5472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Vynalezl </a:t>
            </a:r>
            <a:r>
              <a:rPr lang="cs-CZ" b="1" dirty="0" smtClean="0"/>
              <a:t>LODNÍ ŠROUB </a:t>
            </a:r>
            <a:r>
              <a:rPr lang="cs-CZ" dirty="0" smtClean="0"/>
              <a:t>k účinnějšímu pohánění lodi.</a:t>
            </a:r>
          </a:p>
          <a:p>
            <a:endParaRPr lang="cs-CZ" dirty="0"/>
          </a:p>
          <a:p>
            <a:r>
              <a:rPr lang="cs-CZ" dirty="0" smtClean="0"/>
              <a:t>Používá se dodnes.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19165"/>
            <a:ext cx="3047966" cy="34100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2" name="Přímá spojnice se šipkou 11"/>
          <p:cNvCxnSpPr/>
          <p:nvPr/>
        </p:nvCxnSpPr>
        <p:spPr>
          <a:xfrm>
            <a:off x="5394318" y="5517232"/>
            <a:ext cx="545834" cy="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267744" y="6021288"/>
            <a:ext cx="3672408" cy="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39000" dist="25400" dir="9000000">
              <a:srgbClr val="1A0000">
                <a:alpha val="40000"/>
              </a:srgbClr>
            </a:outerShdw>
          </a:effectLst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37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vynálezci a vynálezy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Prokop Diviš </a:t>
            </a:r>
            <a:r>
              <a:rPr lang="cs-CZ" sz="2000" dirty="0"/>
              <a:t>– uzemněný bleskosvod ( 18. stol. </a:t>
            </a:r>
            <a:r>
              <a:rPr lang="cs-CZ" sz="2000" dirty="0" smtClean="0"/>
              <a:t>)</a:t>
            </a:r>
          </a:p>
          <a:p>
            <a:pPr indent="0">
              <a:buNone/>
            </a:pPr>
            <a:endParaRPr lang="cs-CZ" sz="2000" dirty="0"/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James Watt </a:t>
            </a:r>
            <a:r>
              <a:rPr lang="cs-CZ" sz="2000" dirty="0" smtClean="0"/>
              <a:t>– sestrojil první parní stroj ( Angličan )</a:t>
            </a: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František 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Josef 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</a:rPr>
              <a:t>Gerstner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dirty="0"/>
              <a:t>– první parní </a:t>
            </a:r>
            <a:r>
              <a:rPr lang="cs-CZ" sz="2000" dirty="0" smtClean="0"/>
              <a:t>stroj v Čechách (poč. 19. stol.)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Josef 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Božek </a:t>
            </a:r>
            <a:r>
              <a:rPr lang="cs-CZ" sz="2000" dirty="0"/>
              <a:t>– sestrojil první parní </a:t>
            </a:r>
            <a:r>
              <a:rPr lang="cs-CZ" sz="2000" dirty="0" smtClean="0"/>
              <a:t>automobil a parní </a:t>
            </a:r>
          </a:p>
          <a:p>
            <a:pPr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loď v </a:t>
            </a:r>
            <a:r>
              <a:rPr lang="cs-CZ" sz="2000" dirty="0"/>
              <a:t>českých </a:t>
            </a:r>
            <a:r>
              <a:rPr lang="cs-CZ" sz="2000" dirty="0" smtClean="0"/>
              <a:t>zemích. (poč. 19. stol. )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František Antonín 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</a:rPr>
              <a:t>Gerstner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dirty="0" smtClean="0"/>
              <a:t>- vytvořena </a:t>
            </a:r>
            <a:r>
              <a:rPr lang="cs-CZ" sz="2000" dirty="0"/>
              <a:t>první koňská </a:t>
            </a:r>
            <a:r>
              <a:rPr lang="cs-CZ" sz="2000" dirty="0" smtClean="0"/>
              <a:t>dráha. </a:t>
            </a:r>
          </a:p>
          <a:p>
            <a:pPr indent="0">
              <a:buNone/>
            </a:pPr>
            <a:r>
              <a:rPr lang="cs-CZ" sz="2000" dirty="0" smtClean="0"/>
              <a:t>                                                            (poč. 19. stol. )</a:t>
            </a:r>
          </a:p>
          <a:p>
            <a:endParaRPr lang="cs-CZ" sz="2000" dirty="0"/>
          </a:p>
          <a:p>
            <a:r>
              <a:rPr lang="cs-CZ" sz="2000" dirty="0"/>
              <a:t>První parní </a:t>
            </a:r>
            <a:r>
              <a:rPr lang="cs-CZ" sz="2000" dirty="0" smtClean="0"/>
              <a:t>železnice. ( poč. 19. stol. )</a:t>
            </a:r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0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819472"/>
            <a:ext cx="7920880" cy="3628256"/>
          </a:xfrm>
        </p:spPr>
        <p:txBody>
          <a:bodyPr>
            <a:normAutofit/>
          </a:bodyPr>
          <a:lstStyle/>
          <a:p>
            <a:r>
              <a:rPr lang="cs-CZ" dirty="0" smtClean="0"/>
              <a:t>Napište, co jste si z této  prezentace zapamatovali.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7715200" cy="2332856"/>
          </a:xfrm>
        </p:spPr>
        <p:txBody>
          <a:bodyPr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3356992"/>
            <a:ext cx="5688632" cy="181588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Nápověda: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bratranci Veverkové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Jan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Perner</a:t>
            </a:r>
            <a:endParaRPr lang="cs-CZ" sz="28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Josef Ressel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282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1. Anton%C3%ADn Dvo%C5%99%C3%A1k. 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 19. 6. 2005, last modified on 13. 9. 2011 [cit. 2011-09-28]. </a:t>
            </a:r>
            <a:r>
              <a:rPr lang="en-US" dirty="0" err="1"/>
              <a:t>Dostupné</a:t>
            </a:r>
            <a:r>
              <a:rPr lang="en-US" dirty="0"/>
              <a:t> z WWW: &lt; http://cs.wikipedia.org/wiki/Anton%C3%ADn_Dvo%C5%99%C3%A1k &gt;. </a:t>
            </a:r>
            <a:endParaRPr lang="cs-CZ" dirty="0"/>
          </a:p>
          <a:p>
            <a:r>
              <a:rPr lang="en-US" dirty="0"/>
              <a:t>2. </a:t>
            </a:r>
            <a:r>
              <a:rPr lang="en-US" dirty="0" err="1"/>
              <a:t>Bratranci</a:t>
            </a:r>
            <a:r>
              <a:rPr lang="en-US" dirty="0"/>
              <a:t> Veverkov%C3%A9. 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 29. 12. 2007, last modified on 17. 5. 2011 [cit. 2011-09-28]. </a:t>
            </a:r>
            <a:r>
              <a:rPr lang="en-US" dirty="0" err="1"/>
              <a:t>Dostupné</a:t>
            </a:r>
            <a:r>
              <a:rPr lang="en-US" dirty="0"/>
              <a:t> z WWW: &lt; http://cs.wikipedia.org/wiki/Bratranci_Veverkov%C3%A9 &gt;. </a:t>
            </a:r>
            <a:endParaRPr lang="cs-CZ" dirty="0"/>
          </a:p>
          <a:p>
            <a:r>
              <a:rPr lang="en-US" dirty="0"/>
              <a:t>3. File:Humoresk </a:t>
            </a:r>
            <a:r>
              <a:rPr lang="en-US" dirty="0" err="1"/>
              <a:t>Dvorak.mid?uselang</a:t>
            </a:r>
            <a:r>
              <a:rPr lang="en-US" dirty="0"/>
              <a:t>=cs. 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 6. 4. 2007, last modified on 11. 4. 2011 [cit. 2011-09-28]. </a:t>
            </a:r>
            <a:r>
              <a:rPr lang="en-US" dirty="0" err="1"/>
              <a:t>Dostupné</a:t>
            </a:r>
            <a:r>
              <a:rPr lang="en-US" dirty="0"/>
              <a:t> z WWW: &lt; http://commons.wikimedia.org/wiki/File:Humoresk_Dvorak.mid?uselang=cs &gt;. </a:t>
            </a:r>
            <a:endParaRPr lang="cs-CZ" dirty="0"/>
          </a:p>
          <a:p>
            <a:r>
              <a:rPr lang="en-US" dirty="0"/>
              <a:t>4. Josef </a:t>
            </a:r>
            <a:r>
              <a:rPr lang="en-US" dirty="0" err="1"/>
              <a:t>Ressel</a:t>
            </a:r>
            <a:r>
              <a:rPr lang="en-US" dirty="0"/>
              <a:t>. 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 20. 4. 2006, last modified on 7. 9. 2011 [cit. 2011-09-28]. </a:t>
            </a:r>
            <a:r>
              <a:rPr lang="en-US" dirty="0" err="1"/>
              <a:t>Dostupné</a:t>
            </a:r>
            <a:r>
              <a:rPr lang="en-US" dirty="0"/>
              <a:t> z WWW: &lt; http://cs.wikipedia.org/wiki/Josef_Ressel &gt;. </a:t>
            </a:r>
            <a:endParaRPr lang="cs-CZ" dirty="0"/>
          </a:p>
          <a:p>
            <a:r>
              <a:rPr lang="en-US" dirty="0"/>
              <a:t>5. Lodn%C3%AD %C5%A1roub. In </a:t>
            </a:r>
            <a:r>
              <a:rPr lang="en-US" i="1" dirty="0"/>
              <a:t>Wikipedia : the free encyclopedia</a:t>
            </a:r>
            <a:r>
              <a:rPr lang="en-US" dirty="0"/>
              <a:t> [online]. St. Petersburg (Florida) : Wikipedia Foundation, 22. 7. 2005, last modified on 28. 11. 2010 [cit. 2011-09-28]. </a:t>
            </a:r>
            <a:r>
              <a:rPr lang="en-US" dirty="0" err="1"/>
              <a:t>Dostupné</a:t>
            </a:r>
            <a:r>
              <a:rPr lang="en-US" dirty="0"/>
              <a:t> z WWW: &lt; http://cs.wikipedia.org/wiki/Lodn%C3%AD_%C5%A1roub &gt;.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73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1203</TotalTime>
  <Words>423</Words>
  <Application>Microsoft Office PowerPoint</Application>
  <PresentationFormat>Předvádění na obrazovce (4:3)</PresentationFormat>
  <Paragraphs>78</Paragraphs>
  <Slides>8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Vynálezy a vynálezci 18. a 19. století</vt:lpstr>
      <vt:lpstr>Vynálezci a jejich vynálezy</vt:lpstr>
      <vt:lpstr>Jan Perner</vt:lpstr>
      <vt:lpstr>Josef Ressel</vt:lpstr>
      <vt:lpstr>Další vynálezci a vynálezy</vt:lpstr>
      <vt:lpstr>Napište, co jste si z této  prezentace zapamatovali.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130</cp:revision>
  <dcterms:created xsi:type="dcterms:W3CDTF">2011-09-28T08:47:36Z</dcterms:created>
  <dcterms:modified xsi:type="dcterms:W3CDTF">2011-12-31T18:22:35Z</dcterms:modified>
</cp:coreProperties>
</file>