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7" r:id="rId3"/>
    <p:sldId id="256" r:id="rId4"/>
    <p:sldId id="258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15" autoAdjust="0"/>
    <p:restoredTop sz="94660"/>
  </p:normalViewPr>
  <p:slideViewPr>
    <p:cSldViewPr>
      <p:cViewPr>
        <p:scale>
          <a:sx n="80" d="100"/>
          <a:sy n="80" d="100"/>
        </p:scale>
        <p:origin x="-1086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0DDF8840-50EA-4EF5-A726-FDEF28A2DBD2}" type="datetimeFigureOut">
              <a:rPr lang="cs-CZ" smtClean="0"/>
              <a:t>31.12.2011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3DB68742-4C00-4505-BF8B-9A548F079508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DF8840-50EA-4EF5-A726-FDEF28A2DBD2}" type="datetimeFigureOut">
              <a:rPr lang="cs-CZ" smtClean="0"/>
              <a:t>31.12.2011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68742-4C00-4505-BF8B-9A548F0795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DF8840-50EA-4EF5-A726-FDEF28A2DBD2}" type="datetimeFigureOut">
              <a:rPr lang="cs-CZ" smtClean="0"/>
              <a:t>31.12.2011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68742-4C00-4505-BF8B-9A548F0795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DF8840-50EA-4EF5-A726-FDEF28A2DBD2}" type="datetimeFigureOut">
              <a:rPr lang="cs-CZ" smtClean="0"/>
              <a:t>31.12.2011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68742-4C00-4505-BF8B-9A548F0795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DF8840-50EA-4EF5-A726-FDEF28A2DBD2}" type="datetimeFigureOut">
              <a:rPr lang="cs-CZ" smtClean="0"/>
              <a:t>31.12.2011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68742-4C00-4505-BF8B-9A548F0795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DF8840-50EA-4EF5-A726-FDEF28A2DBD2}" type="datetimeFigureOut">
              <a:rPr lang="cs-CZ" smtClean="0"/>
              <a:t>31.12.2011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68742-4C00-4505-BF8B-9A548F0795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DF8840-50EA-4EF5-A726-FDEF28A2DBD2}" type="datetimeFigureOut">
              <a:rPr lang="cs-CZ" smtClean="0"/>
              <a:t>31.12.2011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68742-4C00-4505-BF8B-9A548F0795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DF8840-50EA-4EF5-A726-FDEF28A2DBD2}" type="datetimeFigureOut">
              <a:rPr lang="cs-CZ" smtClean="0"/>
              <a:t>31.12.2011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68742-4C00-4505-BF8B-9A548F0795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DF8840-50EA-4EF5-A726-FDEF28A2DBD2}" type="datetimeFigureOut">
              <a:rPr lang="cs-CZ" smtClean="0"/>
              <a:t>31.12.2011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68742-4C00-4505-BF8B-9A548F0795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DF8840-50EA-4EF5-A726-FDEF28A2DBD2}" type="datetimeFigureOut">
              <a:rPr lang="cs-CZ" smtClean="0"/>
              <a:t>31.12.2011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68742-4C00-4505-BF8B-9A548F0795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allery dir="l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DF8840-50EA-4EF5-A726-FDEF28A2DBD2}" type="datetimeFigureOut">
              <a:rPr lang="cs-CZ" smtClean="0"/>
              <a:t>31.12.2011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B68742-4C00-4505-BF8B-9A548F07950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allery dir="l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0DDF8840-50EA-4EF5-A726-FDEF28A2DBD2}" type="datetimeFigureOut">
              <a:rPr lang="cs-CZ" smtClean="0"/>
              <a:t>31.12.2011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3DB68742-4C00-4505-BF8B-9A548F07950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3000">
        <p14:gallery dir="l"/>
      </p:transition>
    </mc:Choice>
    <mc:Fallback xmlns="">
      <p:transition spd="slow">
        <p:fade/>
      </p:transition>
    </mc:Fallback>
  </mc:AlternateConten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C:\Users\Lenička\Desktop\SPořilov\logo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5450" y="699592"/>
            <a:ext cx="5753100" cy="1409700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Podnadpis 2"/>
          <p:cNvSpPr>
            <a:spLocks noGrp="1"/>
          </p:cNvSpPr>
          <p:nvPr>
            <p:ph idx="1"/>
          </p:nvPr>
        </p:nvSpPr>
        <p:spPr>
          <a:xfrm>
            <a:off x="1115616" y="2924944"/>
            <a:ext cx="8147248" cy="2160241"/>
          </a:xfrm>
        </p:spPr>
        <p:txBody>
          <a:bodyPr>
            <a:normAutofit/>
          </a:bodyPr>
          <a:lstStyle/>
          <a:p>
            <a:pPr algn="l"/>
            <a:r>
              <a:rPr lang="cs-CZ" sz="1800" dirty="0" smtClean="0"/>
              <a:t>NÁZEV ŠKOLY: ZŠ PARDUBICE - SPOŘILOV</a:t>
            </a:r>
          </a:p>
          <a:p>
            <a:pPr algn="l"/>
            <a:r>
              <a:rPr lang="cs-CZ" sz="1800" dirty="0" smtClean="0"/>
              <a:t>AUTOR: MGR. LENKA POZDĚNOVÁ</a:t>
            </a:r>
          </a:p>
          <a:p>
            <a:pPr algn="l"/>
            <a:r>
              <a:rPr lang="cs-CZ" sz="1800" dirty="0" smtClean="0"/>
              <a:t>NÁZEV: VY_32_INOVACE_VLASTIVĚDA 5. ROČNÍK_7. MANUFAKTURY</a:t>
            </a:r>
          </a:p>
          <a:p>
            <a:pPr indent="0" algn="l">
              <a:buNone/>
            </a:pPr>
            <a:r>
              <a:rPr lang="cs-CZ" sz="1800" dirty="0" smtClean="0"/>
              <a:t>                     18. A 19. STOLETÍ</a:t>
            </a:r>
          </a:p>
          <a:p>
            <a:pPr algn="l"/>
            <a:r>
              <a:rPr lang="cs-CZ" sz="1800" dirty="0" smtClean="0"/>
              <a:t>TÉMA:MANUFAKTURY 18. A 19. STOLETÍ</a:t>
            </a:r>
          </a:p>
          <a:p>
            <a:pPr algn="l"/>
            <a:r>
              <a:rPr lang="cs-CZ" sz="1800" dirty="0" smtClean="0"/>
              <a:t>ČÍSLO PROJEKTU: CZ.1.07/1.4.00/21.2349</a:t>
            </a:r>
          </a:p>
          <a:p>
            <a:pPr algn="l"/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624310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143000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988840"/>
            <a:ext cx="7992888" cy="4569371"/>
          </a:xfrm>
        </p:spPr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indent="0">
              <a:buNone/>
            </a:pPr>
            <a:r>
              <a:rPr lang="cs-CZ" sz="36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Děti budou seznámeny s tkalcovskou manufakturou 18. a 19. století. </a:t>
            </a:r>
          </a:p>
          <a:p>
            <a:pPr indent="0">
              <a:buNone/>
            </a:pPr>
            <a:endParaRPr lang="cs-CZ" sz="3600" b="1" dirty="0" smtClean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  <a:p>
            <a:pPr indent="0">
              <a:buNone/>
            </a:pPr>
            <a:r>
              <a:rPr lang="cs-CZ" sz="36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Prezentace je zaměřena na přadláky, tkalce, soukenickou manufakturu.</a:t>
            </a:r>
          </a:p>
          <a:p>
            <a:pPr indent="0">
              <a:buNone/>
            </a:pPr>
            <a:endParaRPr lang="cs-CZ" sz="36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67292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548680"/>
            <a:ext cx="6624736" cy="1683619"/>
          </a:xfrm>
        </p:spPr>
        <p:txBody>
          <a:bodyPr/>
          <a:lstStyle/>
          <a:p>
            <a:r>
              <a:rPr lang="cs-CZ" dirty="0" smtClean="0"/>
              <a:t>Manufaktury</a:t>
            </a:r>
            <a:br>
              <a:rPr lang="cs-CZ" dirty="0" smtClean="0"/>
            </a:br>
            <a:r>
              <a:rPr lang="cs-CZ" dirty="0" smtClean="0"/>
              <a:t> 18. a 19.století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73131" y="2420888"/>
            <a:ext cx="8208912" cy="1440160"/>
          </a:xfrm>
        </p:spPr>
        <p:txBody>
          <a:bodyPr>
            <a:normAutofit lnSpcReduction="10000"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l"/>
            <a:r>
              <a:rPr lang="cs-CZ" sz="32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Manufaktury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byly velké dílny, ve kterých pracovalo více dělníků než v malých řemeslnických provozech.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52380" y="4365104"/>
            <a:ext cx="6696744" cy="156966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32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Každý zpracovával určitou část výrobku. Tím se zdokonaloval a mohl tak vyrobit více výrobků.</a:t>
            </a:r>
            <a:endParaRPr lang="cs-CZ" sz="32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05189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29600" cy="1143000"/>
          </a:xfrm>
        </p:spPr>
        <p:txBody>
          <a:bodyPr/>
          <a:lstStyle/>
          <a:p>
            <a:r>
              <a:rPr lang="cs-CZ" dirty="0" smtClean="0"/>
              <a:t>PŘADLÁCI, TKALCI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780928"/>
            <a:ext cx="4608512" cy="4381947"/>
          </a:xfrm>
        </p:spPr>
        <p:txBody>
          <a:bodyPr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Předení lnu a výrobou plátna se zabývali především obyvatelé hor či podhůří, neboť málo úrodná půda neposkytovala dostatek obživy.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4" name="Oválný popisek 3"/>
          <p:cNvSpPr/>
          <p:nvPr/>
        </p:nvSpPr>
        <p:spPr>
          <a:xfrm>
            <a:off x="4860032" y="1844824"/>
            <a:ext cx="3362672" cy="2376264"/>
          </a:xfrm>
          <a:prstGeom prst="wedgeEllipseCallout">
            <a:avLst>
              <a:gd name="adj1" fmla="val -62034"/>
              <a:gd name="adj2" fmla="val 210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Ve  kterých oblastech českých zemí se lid nejvíce </a:t>
            </a:r>
          </a:p>
          <a:p>
            <a:pPr algn="ctr"/>
            <a:r>
              <a:rPr lang="cs-CZ" dirty="0" smtClean="0"/>
              <a:t>věnoval předení a proč?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0948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16632"/>
            <a:ext cx="8229600" cy="1143000"/>
          </a:xfrm>
        </p:spPr>
        <p:txBody>
          <a:bodyPr/>
          <a:lstStyle/>
          <a:p>
            <a:r>
              <a:rPr lang="cs-CZ" dirty="0" smtClean="0"/>
              <a:t>JAK SE PŘEDLO.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412776"/>
            <a:ext cx="2736304" cy="1512168"/>
          </a:xfrm>
        </p:spPr>
        <p:txBody>
          <a:bodyPr>
            <a:normAutofit fontScale="92500" lnSpcReduction="20000"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Příze byla předena ručně na šlapacích kolovratech.</a:t>
            </a:r>
          </a:p>
          <a:p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2924944"/>
            <a:ext cx="2952328" cy="3293209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6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Tkadlec natáhl nitě na stav, tím vytvořil základní osnovu a pomocí šlapání pohyboval brdy a osnovou protahoval útek s další nití.</a:t>
            </a:r>
            <a:endParaRPr lang="cs-CZ" sz="26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47310" y="2531318"/>
            <a:ext cx="5244075" cy="3933056"/>
          </a:xfrm>
          <a:prstGeom prst="rect">
            <a:avLst/>
          </a:prstGeom>
        </p:spPr>
      </p:pic>
      <p:sp>
        <p:nvSpPr>
          <p:cNvPr id="8" name="Oválný popisek 7"/>
          <p:cNvSpPr/>
          <p:nvPr/>
        </p:nvSpPr>
        <p:spPr>
          <a:xfrm>
            <a:off x="5796136" y="1196752"/>
            <a:ext cx="2592288" cy="936104"/>
          </a:xfrm>
          <a:prstGeom prst="wedgeEllipseCallout">
            <a:avLst>
              <a:gd name="adj1" fmla="val -13503"/>
              <a:gd name="adj2" fmla="val 8660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Víte, jak vypadal tkalcovský stav?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83476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SOUKENICKÁ MANUFAKTURA,</a:t>
            </a:r>
            <a:br>
              <a:rPr lang="cs-CZ" dirty="0" smtClean="0"/>
            </a:br>
            <a:r>
              <a:rPr lang="cs-CZ" dirty="0" smtClean="0"/>
              <a:t>VÝROBA SUKNA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47548" y="1516454"/>
            <a:ext cx="5039669" cy="648072"/>
          </a:xfrm>
        </p:spPr>
        <p:txBody>
          <a:bodyPr>
            <a:normAutofit fontScale="92500"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Sukno = silnější plstnatá tkanina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4" name="Oválný popisek 3"/>
          <p:cNvSpPr/>
          <p:nvPr/>
        </p:nvSpPr>
        <p:spPr>
          <a:xfrm>
            <a:off x="5724128" y="1246134"/>
            <a:ext cx="3002632" cy="1188712"/>
          </a:xfrm>
          <a:prstGeom prst="wedgeEllipseCallout">
            <a:avLst>
              <a:gd name="adj1" fmla="val -18065"/>
              <a:gd name="adj2" fmla="val 4501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Co si vybavíš, když se řekne sukno?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 flipH="1">
            <a:off x="344635" y="3414940"/>
            <a:ext cx="7056784" cy="954107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1. Ovčí stříž se nejdříve vyprala ve studené vodě.</a:t>
            </a:r>
            <a:endParaRPr lang="cs-CZ" sz="28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3528" y="4351479"/>
            <a:ext cx="6408712" cy="954107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2.Usušila se</a:t>
            </a:r>
          </a:p>
          <a:p>
            <a:r>
              <a:rPr lang="cs-CZ" sz="2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3. Roztřídila se </a:t>
            </a:r>
            <a:endParaRPr lang="cs-CZ" sz="28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44635" y="5305586"/>
            <a:ext cx="7704856" cy="954107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4. Jednotlivá vlákna se oddělovala údery prutů a urovnávala se jedním směrem.</a:t>
            </a:r>
            <a:endParaRPr lang="cs-CZ" sz="28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8" name="Oválný popisek 7"/>
          <p:cNvSpPr/>
          <p:nvPr/>
        </p:nvSpPr>
        <p:spPr>
          <a:xfrm>
            <a:off x="640516" y="2072142"/>
            <a:ext cx="3096344" cy="1068825"/>
          </a:xfrm>
          <a:prstGeom prst="wedgeEllipseCallout">
            <a:avLst>
              <a:gd name="adj1" fmla="val -43205"/>
              <a:gd name="adj2" fmla="val 7546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Víš, jak se sukno vyrábělo?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1111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50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/>
      <p:bldP spid="6" grpId="0"/>
      <p:bldP spid="7" grpId="0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291264" cy="748680"/>
          </a:xfrm>
        </p:spPr>
        <p:txBody>
          <a:bodyPr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indent="0">
              <a:buNone/>
            </a:pPr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5. Vlákna se česala, předla.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95460" y="5517232"/>
            <a:ext cx="6496819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6. Nitě se soukáním připravily na tkaní.</a:t>
            </a:r>
            <a:endParaRPr lang="cs-CZ" sz="28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0181" y="1268760"/>
            <a:ext cx="5374727" cy="40413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27074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36712"/>
            <a:ext cx="4875259" cy="1108720"/>
          </a:xfrm>
        </p:spPr>
        <p:txBody>
          <a:bodyPr>
            <a:normAutofit fontScale="92500" lnSpcReduction="20000"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indent="0">
              <a:buNone/>
            </a:pPr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7. Látka se valchovala ve speciálním roztoku, aby      zplstnatěla. Na závěr se barvila.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3140968"/>
            <a:ext cx="4248472" cy="138499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8. Kartáči se uvolňoval vrchní vlas. Ten se stříhal, aby měl stejnou délku.</a:t>
            </a:r>
            <a:endParaRPr lang="cs-CZ" sz="28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5207910"/>
            <a:ext cx="3852428" cy="1384995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28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9. Na konec se sukno lisovalo, aby bylo hladké.</a:t>
            </a:r>
            <a:endParaRPr lang="cs-CZ" sz="28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39151" y="639150"/>
            <a:ext cx="3415804" cy="257575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6563" y="3907947"/>
            <a:ext cx="3528392" cy="26526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1144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5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ZOPAKUJ SI.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628800"/>
            <a:ext cx="9036496" cy="4781128"/>
          </a:xfrm>
        </p:spPr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1. Z jaké suroviny se vyrábělo sukno?</a:t>
            </a:r>
          </a:p>
          <a:p>
            <a:endParaRPr lang="cs-CZ" b="1" dirty="0" smtClean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2. Barvila se látka?</a:t>
            </a:r>
          </a:p>
          <a:p>
            <a:endParaRPr lang="cs-CZ" b="1" dirty="0" smtClean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3. </a:t>
            </a:r>
            <a:r>
              <a:rPr lang="cs-CZ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opiš svými slovy výrobu sukna.</a:t>
            </a:r>
          </a:p>
          <a:p>
            <a:endParaRPr lang="cs-CZ" b="1" dirty="0" smtClean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4. Namaluj si libovolnou ilustraci k tématu.</a:t>
            </a:r>
          </a:p>
          <a:p>
            <a:endParaRPr lang="cs-CZ" b="1" dirty="0" smtClean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5.Vyrobte si plstěnou kuličku z ovčího rouna.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69354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5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/>
              <a:t>Cs.wikipedia.org</a:t>
            </a:r>
            <a:r>
              <a:rPr lang="cs-CZ" dirty="0"/>
              <a:t> [online]. 29. 10. 2007, 12. 9. 2011 [cit. 2011-10-30]. </a:t>
            </a:r>
            <a:r>
              <a:rPr lang="cs-CZ" dirty="0" err="1"/>
              <a:t>Vonwiller_a_spol</a:t>
            </a:r>
            <a:r>
              <a:rPr lang="cs-CZ" dirty="0"/>
              <a:t>. Dostupné z WWW: &lt;http://cs.wikipedia.org/wiki/Vonwiller_a_</a:t>
            </a:r>
            <a:r>
              <a:rPr lang="cs-CZ" dirty="0" err="1"/>
              <a:t>spol</a:t>
            </a:r>
            <a:r>
              <a:rPr lang="cs-CZ" dirty="0"/>
              <a:t>.#Historie</a:t>
            </a:r>
            <a:r>
              <a:rPr lang="cs-CZ" dirty="0" smtClean="0"/>
              <a:t>&gt;.</a:t>
            </a:r>
          </a:p>
          <a:p>
            <a:r>
              <a:rPr lang="cs-CZ" i="1" dirty="0"/>
              <a:t>Http://commons.wikimedia.org</a:t>
            </a:r>
            <a:r>
              <a:rPr lang="cs-CZ" dirty="0"/>
              <a:t> [online]. 26. srpna 2006 [cit. 2011-10-30]. </a:t>
            </a:r>
            <a:r>
              <a:rPr lang="cs-CZ" dirty="0" err="1"/>
              <a:t>Webmaschine</a:t>
            </a:r>
            <a:r>
              <a:rPr lang="cs-CZ" dirty="0"/>
              <a:t> in Tirolervolkskunstmuseum.JPG. Dostupné z WWW: &lt;http://commons.wikimedia.org/wiki/</a:t>
            </a:r>
            <a:r>
              <a:rPr lang="cs-CZ" dirty="0" err="1"/>
              <a:t>File:Webmaschine_in_Tirolervolkskunstmuseum.JPG?uselang</a:t>
            </a:r>
            <a:r>
              <a:rPr lang="cs-CZ" dirty="0"/>
              <a:t>=</a:t>
            </a:r>
            <a:r>
              <a:rPr lang="cs-CZ" dirty="0" err="1"/>
              <a:t>cs</a:t>
            </a:r>
            <a:r>
              <a:rPr lang="cs-CZ" dirty="0"/>
              <a:t>&gt;. [webová stránka]</a:t>
            </a:r>
          </a:p>
        </p:txBody>
      </p:sp>
    </p:spTree>
    <p:extLst>
      <p:ext uri="{BB962C8B-B14F-4D97-AF65-F5344CB8AC3E}">
        <p14:creationId xmlns:p14="http://schemas.microsoft.com/office/powerpoint/2010/main" val="822964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0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Lidský motiv</Template>
  <TotalTime>224</TotalTime>
  <Words>339</Words>
  <Application>Microsoft Office PowerPoint</Application>
  <PresentationFormat>Předvádění na obrazovce (4:3)</PresentationFormat>
  <Paragraphs>47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Human</vt:lpstr>
      <vt:lpstr>Prezentace aplikace PowerPoint</vt:lpstr>
      <vt:lpstr>Anotace</vt:lpstr>
      <vt:lpstr>Manufaktury  18. a 19.století</vt:lpstr>
      <vt:lpstr>PŘADLÁCI, TKALCI</vt:lpstr>
      <vt:lpstr>JAK SE PŘEDLO.</vt:lpstr>
      <vt:lpstr>SOUKENICKÁ MANUFAKTURA, VÝROBA SUKNA</vt:lpstr>
      <vt:lpstr>Prezentace aplikace PowerPoint</vt:lpstr>
      <vt:lpstr>Prezentace aplikace PowerPoint</vt:lpstr>
      <vt:lpstr>ZOPAKUJ SI.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Manufaktury  18. a 19.století</dc:title>
  <dc:creator>Lenka</dc:creator>
  <cp:lastModifiedBy>Lenka</cp:lastModifiedBy>
  <cp:revision>32</cp:revision>
  <dcterms:created xsi:type="dcterms:W3CDTF">2011-10-23T15:47:35Z</dcterms:created>
  <dcterms:modified xsi:type="dcterms:W3CDTF">2011-12-31T18:26:14Z</dcterms:modified>
</cp:coreProperties>
</file>