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6543C32-3EC8-4153-9430-BDB0E74F2ED9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BE24D9F-47FF-4BB9-8B7A-FBD971A0F422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43C32-3EC8-4153-9430-BDB0E74F2ED9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24D9F-47FF-4BB9-8B7A-FBD971A0F4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43C32-3EC8-4153-9430-BDB0E74F2ED9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24D9F-47FF-4BB9-8B7A-FBD971A0F4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43C32-3EC8-4153-9430-BDB0E74F2ED9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24D9F-47FF-4BB9-8B7A-FBD971A0F4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43C32-3EC8-4153-9430-BDB0E74F2ED9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24D9F-47FF-4BB9-8B7A-FBD971A0F4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43C32-3EC8-4153-9430-BDB0E74F2ED9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24D9F-47FF-4BB9-8B7A-FBD971A0F4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43C32-3EC8-4153-9430-BDB0E74F2ED9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24D9F-47FF-4BB9-8B7A-FBD971A0F4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43C32-3EC8-4153-9430-BDB0E74F2ED9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24D9F-47FF-4BB9-8B7A-FBD971A0F4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43C32-3EC8-4153-9430-BDB0E74F2ED9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24D9F-47FF-4BB9-8B7A-FBD971A0F4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43C32-3EC8-4153-9430-BDB0E74F2ED9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24D9F-47FF-4BB9-8B7A-FBD971A0F4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43C32-3EC8-4153-9430-BDB0E74F2ED9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24D9F-47FF-4BB9-8B7A-FBD971A0F4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6543C32-3EC8-4153-9430-BDB0E74F2ED9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BE24D9F-47FF-4BB9-8B7A-FBD971A0F42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314450"/>
            <a:ext cx="5753100" cy="14097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Podnadpis 4"/>
          <p:cNvSpPr txBox="1">
            <a:spLocks/>
          </p:cNvSpPr>
          <p:nvPr/>
        </p:nvSpPr>
        <p:spPr>
          <a:xfrm>
            <a:off x="184448" y="3717032"/>
            <a:ext cx="8964488" cy="1754326"/>
          </a:xfrm>
          <a:prstGeom prst="rect">
            <a:avLst/>
          </a:prstGeom>
          <a:noFill/>
        </p:spPr>
        <p:txBody>
          <a:bodyPr wrap="square" lIns="45720" rIns="45720" rtlCol="0">
            <a:sp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-274320" algn="l" eaLnBrk="1" hangingPunct="1">
              <a:buClr>
                <a:schemeClr val="accent1"/>
              </a:buClr>
              <a:buSzPct val="80000"/>
              <a:buFont typeface="Wingdings 2" pitchFamily="18" charset="2"/>
              <a:buChar char=""/>
              <a:defRPr sz="2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1pPr>
            <a:lvl2pPr marL="557784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813816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069848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316736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1572768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lang="en-US" sz="1600" baseline="0" smtClean="0">
                <a:latin typeface="+mn-lt"/>
              </a:defRPr>
            </a:lvl6pPr>
            <a:lvl7pPr marL="1819656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lang="en-US" sz="1600" baseline="0" smtClean="0">
                <a:latin typeface="+mn-lt"/>
              </a:defRPr>
            </a:lvl7pPr>
            <a:lvl8pPr marL="2066544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sz="1600" baseline="0">
                <a:latin typeface="+mn-lt"/>
              </a:defRPr>
            </a:lvl8pPr>
            <a:lvl9pPr marL="2313432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sz="1400" baseline="0">
                <a:latin typeface="+mn-lt"/>
              </a:defRPr>
            </a:lvl9pPr>
          </a:lstStyle>
          <a:p>
            <a:r>
              <a:rPr lang="cs-CZ" sz="1800" dirty="0" smtClean="0"/>
              <a:t>NÁZEV ŠKOLY: ZŠ PARDUBICE - SPOŘILOV</a:t>
            </a:r>
          </a:p>
          <a:p>
            <a:r>
              <a:rPr lang="cs-CZ" sz="1800" dirty="0" smtClean="0"/>
              <a:t>AUTOR: MGR. LENKA POZDĚNOVÁ</a:t>
            </a:r>
          </a:p>
          <a:p>
            <a:r>
              <a:rPr lang="cs-CZ" sz="1800" dirty="0" smtClean="0"/>
              <a:t>NÁZEV: VY_32_INOVACE_VLASTIVĚDA 5. ROČNÍK_9. NÁRODNÍ OBROZENÍ KONEC </a:t>
            </a:r>
          </a:p>
          <a:p>
            <a:r>
              <a:rPr lang="cs-CZ" sz="1800" dirty="0"/>
              <a:t> </a:t>
            </a:r>
            <a:r>
              <a:rPr lang="cs-CZ" sz="1800" dirty="0" smtClean="0"/>
              <a:t>               18. STOLETÍ A 1. POLOVINA 19. STOLETÍ </a:t>
            </a:r>
          </a:p>
          <a:p>
            <a:r>
              <a:rPr lang="cs-CZ" sz="1800" dirty="0" smtClean="0"/>
              <a:t>TÉMA</a:t>
            </a:r>
            <a:r>
              <a:rPr lang="cs-CZ" sz="1800" dirty="0"/>
              <a:t>: NÁRODNÍ OBROZENÍ </a:t>
            </a:r>
            <a:r>
              <a:rPr lang="cs-CZ" sz="1800" dirty="0" smtClean="0"/>
              <a:t>KONEC 18</a:t>
            </a:r>
            <a:r>
              <a:rPr lang="cs-CZ" sz="1800" dirty="0"/>
              <a:t>. STOLETÍ A 1. POLOVINA 19. STOLETÍ </a:t>
            </a:r>
          </a:p>
          <a:p>
            <a:r>
              <a:rPr lang="cs-CZ" sz="1800" dirty="0" smtClean="0"/>
              <a:t>ČÍSLO PROJEKTU: CZ.1.07/1.4.00/21.2349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647375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25963"/>
          </a:xfrm>
        </p:spPr>
        <p:txBody>
          <a:bodyPr/>
          <a:lstStyle/>
          <a:p>
            <a:r>
              <a:rPr lang="cs-CZ" dirty="0" smtClean="0"/>
              <a:t>TATO PREZENTACE JE ZAMĚŘENA NA VYSVĚTLENÍ POJMŮ FEUDALISMUS A KAPITALISMUS. DĚTI SI ZOPAKUJÍ, JAKÝ ROD VLÁDL V 18. A 19. STOLETÍ. DÁLE SE SEZNÁMÍ S POČÁTKY NÁRODNÍHO OBROZENÍ.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2604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04800"/>
            <a:ext cx="8291264" cy="247612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NÁRODNÍ OBROZENÍ</a:t>
            </a:r>
            <a:br>
              <a:rPr lang="cs-CZ" dirty="0" smtClean="0"/>
            </a:br>
            <a:r>
              <a:rPr lang="cs-CZ" dirty="0" smtClean="0"/>
              <a:t>KONEC 18. STOLETÍ A 1. POLOVINA</a:t>
            </a:r>
            <a:br>
              <a:rPr lang="cs-CZ" dirty="0" smtClean="0"/>
            </a:br>
            <a:r>
              <a:rPr lang="cs-CZ" dirty="0" smtClean="0"/>
              <a:t> 19. STOLETÍ.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284984"/>
            <a:ext cx="8291264" cy="2841179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000" dirty="0" smtClean="0"/>
              <a:t>Rozvoj manufaktur a zavádění strojové výroby způsobily rozklad feudalismu a napomáhaly nástupu kapitalismu.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409064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634065"/>
            <a:ext cx="2592288" cy="720081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indent="0">
              <a:buNone/>
            </a:pPr>
            <a:r>
              <a:rPr lang="cs-CZ" sz="3200" dirty="0" smtClean="0"/>
              <a:t>Feudalismus </a:t>
            </a:r>
            <a:endParaRPr lang="cs-CZ" sz="3200" dirty="0"/>
          </a:p>
        </p:txBody>
      </p:sp>
      <p:sp>
        <p:nvSpPr>
          <p:cNvPr id="4" name="Oválný popisek 3"/>
          <p:cNvSpPr/>
          <p:nvPr/>
        </p:nvSpPr>
        <p:spPr>
          <a:xfrm>
            <a:off x="4860032" y="260648"/>
            <a:ext cx="4010744" cy="2232248"/>
          </a:xfrm>
          <a:prstGeom prst="wedgeEllipseCallout">
            <a:avLst>
              <a:gd name="adj1" fmla="val -19106"/>
              <a:gd name="adj2" fmla="val 4636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Víš, jaký je rozdíl mezi feudalismem a kapitalismem?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1403559"/>
            <a:ext cx="36004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Nejvýše postavená společenská vrstva byla církev a šlechta.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Jeden člověk byl podřízen poslušností jinému člověku.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4048" y="2852936"/>
            <a:ext cx="2664296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Kapitalismus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4048" y="3459544"/>
            <a:ext cx="316835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V tomto společenském uspořádání se lidé stávají svobodnými občany.</a:t>
            </a:r>
            <a:endParaRPr lang="cs-CZ" sz="2400" dirty="0"/>
          </a:p>
        </p:txBody>
      </p:sp>
      <p:sp>
        <p:nvSpPr>
          <p:cNvPr id="9" name="Oválný popisek 8"/>
          <p:cNvSpPr/>
          <p:nvPr/>
        </p:nvSpPr>
        <p:spPr>
          <a:xfrm>
            <a:off x="611560" y="4081215"/>
            <a:ext cx="4176464" cy="2269280"/>
          </a:xfrm>
          <a:prstGeom prst="wedgeEllipseCallout">
            <a:avLst>
              <a:gd name="adj1" fmla="val -14198"/>
              <a:gd name="adj2" fmla="val 4531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 jaké společnosti bys chtěl žít v kapitalismu nebo ve feudalismu?</a:t>
            </a:r>
          </a:p>
          <a:p>
            <a:pPr algn="ctr"/>
            <a:r>
              <a:rPr lang="cs-CZ" sz="2400" dirty="0" smtClean="0"/>
              <a:t>Odůvodni.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66145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500"/>
                            </p:stCondLst>
                            <p:childTnLst>
                              <p:par>
                                <p:cTn id="3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5" grpId="0"/>
      <p:bldP spid="6" grpId="0" animBg="1"/>
      <p:bldP spid="7" grpId="0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álný popisek 4"/>
          <p:cNvSpPr/>
          <p:nvPr/>
        </p:nvSpPr>
        <p:spPr>
          <a:xfrm>
            <a:off x="5220072" y="692696"/>
            <a:ext cx="3168352" cy="1512168"/>
          </a:xfrm>
          <a:prstGeom prst="wedgeEllipseCallout">
            <a:avLst>
              <a:gd name="adj1" fmla="val -70683"/>
              <a:gd name="adj2" fmla="val -255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Jaký rod vládl v tomto období?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59632" y="1134523"/>
            <a:ext cx="3096344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Habsburkové</a:t>
            </a:r>
            <a:endParaRPr lang="cs-CZ" sz="2400" dirty="0"/>
          </a:p>
        </p:txBody>
      </p:sp>
      <p:sp>
        <p:nvSpPr>
          <p:cNvPr id="7" name="Oválný popisek 6"/>
          <p:cNvSpPr/>
          <p:nvPr/>
        </p:nvSpPr>
        <p:spPr>
          <a:xfrm>
            <a:off x="722573" y="1918773"/>
            <a:ext cx="3376527" cy="1332728"/>
          </a:xfrm>
          <a:prstGeom prst="wedgeEllipseCallout">
            <a:avLst>
              <a:gd name="adj1" fmla="val 82568"/>
              <a:gd name="adj2" fmla="val 532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Odkud vládli?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23965" y="2526285"/>
            <a:ext cx="1656184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Z Vídně</a:t>
            </a:r>
            <a:endParaRPr lang="cs-CZ" sz="2400" dirty="0"/>
          </a:p>
        </p:txBody>
      </p:sp>
      <p:sp>
        <p:nvSpPr>
          <p:cNvPr id="11" name="Oválný popisek 10"/>
          <p:cNvSpPr/>
          <p:nvPr/>
        </p:nvSpPr>
        <p:spPr>
          <a:xfrm>
            <a:off x="5235949" y="3573017"/>
            <a:ext cx="3312368" cy="2045390"/>
          </a:xfrm>
          <a:prstGeom prst="wedgeEllipseCallout">
            <a:avLst>
              <a:gd name="adj1" fmla="val -56385"/>
              <a:gd name="adj2" fmla="val 256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Jaký se v tomto období používal úřední jazyk?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9552" y="3933056"/>
            <a:ext cx="4176464" cy="267765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Mluvilo se převážně německy, knihy se též tiskly v němčině.</a:t>
            </a:r>
          </a:p>
          <a:p>
            <a:r>
              <a:rPr lang="cs-CZ" sz="2400" dirty="0" smtClean="0"/>
              <a:t>Tomuto období se říká PONĚMČOVÁNÍ.</a:t>
            </a:r>
          </a:p>
          <a:p>
            <a:r>
              <a:rPr lang="cs-CZ" sz="2400" dirty="0" smtClean="0"/>
              <a:t>Pouze prostí lidé ve městech a poddaní na venkově mluvili ČESKY.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59117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500"/>
                            </p:stCondLst>
                            <p:childTnLst>
                              <p:par>
                                <p:cTn id="2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19728" cy="882352"/>
          </a:xfrm>
        </p:spPr>
        <p:txBody>
          <a:bodyPr/>
          <a:lstStyle/>
          <a:p>
            <a:r>
              <a:rPr lang="cs-CZ" dirty="0" smtClean="0"/>
              <a:t>Počátky národního obrození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348880"/>
            <a:ext cx="8651304" cy="3888432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3600" dirty="0" smtClean="0"/>
              <a:t>Po zrušení nevolnictví se lidé stávali </a:t>
            </a:r>
          </a:p>
          <a:p>
            <a:pPr indent="0">
              <a:buNone/>
            </a:pPr>
            <a:r>
              <a:rPr lang="cs-CZ" sz="3600" dirty="0" smtClean="0"/>
              <a:t>   svobodnějšími.</a:t>
            </a:r>
          </a:p>
          <a:p>
            <a:r>
              <a:rPr lang="cs-CZ" sz="3600" dirty="0" smtClean="0"/>
              <a:t>Studovat mohli i chudí chlapci z vesnic.</a:t>
            </a:r>
          </a:p>
          <a:p>
            <a:r>
              <a:rPr lang="cs-CZ" sz="3600" dirty="0" smtClean="0"/>
              <a:t>Uvědomovali si nebezpečí poněmčování,  </a:t>
            </a:r>
          </a:p>
          <a:p>
            <a:pPr indent="0">
              <a:buNone/>
            </a:pPr>
            <a:r>
              <a:rPr lang="cs-CZ" sz="3600" dirty="0" smtClean="0"/>
              <a:t>   proto začali zachraňovat češtinu.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132001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75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válný popisek 8"/>
          <p:cNvSpPr/>
          <p:nvPr/>
        </p:nvSpPr>
        <p:spPr>
          <a:xfrm>
            <a:off x="460522" y="764704"/>
            <a:ext cx="3744416" cy="1512168"/>
          </a:xfrm>
          <a:prstGeom prst="wedgeEllipseCallout">
            <a:avLst>
              <a:gd name="adj1" fmla="val 42124"/>
              <a:gd name="adj2" fmla="val 2600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Napadne Tě, jakým způsobem?</a:t>
            </a:r>
            <a:endParaRPr lang="cs-CZ" sz="2400" dirty="0"/>
          </a:p>
        </p:txBody>
      </p:sp>
      <p:sp>
        <p:nvSpPr>
          <p:cNvPr id="10" name="Zástupný symbol pro obsah 9"/>
          <p:cNvSpPr txBox="1">
            <a:spLocks noGrp="1"/>
          </p:cNvSpPr>
          <p:nvPr>
            <p:ph idx="1"/>
          </p:nvPr>
        </p:nvSpPr>
        <p:spPr>
          <a:xfrm>
            <a:off x="2699792" y="2175442"/>
            <a:ext cx="6336704" cy="230832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Začali psát české knihy.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Překládali do mateřštiny knihy z jiných jazyků 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Studovali český jazyk, české dějiny i kulturu.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Vzniklo české nakladatelství Česká expedice.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V divadle Bouda se hrály české divadelní hry.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/>
          </a:p>
        </p:txBody>
      </p:sp>
      <p:sp>
        <p:nvSpPr>
          <p:cNvPr id="11" name="Oválný popisek 10"/>
          <p:cNvSpPr/>
          <p:nvPr/>
        </p:nvSpPr>
        <p:spPr>
          <a:xfrm>
            <a:off x="459275" y="4498186"/>
            <a:ext cx="2827103" cy="1656184"/>
          </a:xfrm>
          <a:prstGeom prst="wedgeEllipseCallout">
            <a:avLst>
              <a:gd name="adj1" fmla="val 27193"/>
              <a:gd name="adj2" fmla="val 3907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Víte, jak se tomuto procesu začalo říkat?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059832" y="5725141"/>
            <a:ext cx="4032448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NÁRODNÍ OBROZENÍ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36049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uiExpand="1" build="p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 si.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1. Jaký je rozdíl mezi kapitalismem </a:t>
            </a:r>
          </a:p>
          <a:p>
            <a:pPr indent="0">
              <a:buNone/>
            </a:pPr>
            <a:r>
              <a:rPr lang="cs-CZ" sz="3600" dirty="0" smtClean="0"/>
              <a:t>     a feudalismem?</a:t>
            </a:r>
          </a:p>
          <a:p>
            <a:endParaRPr lang="cs-CZ" sz="3600" dirty="0" smtClean="0"/>
          </a:p>
          <a:p>
            <a:r>
              <a:rPr lang="cs-CZ" sz="3600" dirty="0" smtClean="0"/>
              <a:t>2. Co </a:t>
            </a:r>
            <a:r>
              <a:rPr lang="cs-CZ" sz="3600" smtClean="0"/>
              <a:t>znamená PONĚMČOVÁNÍ</a:t>
            </a:r>
            <a:r>
              <a:rPr lang="cs-CZ" sz="3600" dirty="0" smtClean="0"/>
              <a:t>?</a:t>
            </a:r>
          </a:p>
          <a:p>
            <a:endParaRPr lang="cs-CZ" sz="3600" dirty="0" smtClean="0"/>
          </a:p>
          <a:p>
            <a:r>
              <a:rPr lang="cs-CZ" sz="3600" dirty="0" smtClean="0"/>
              <a:t>3. Vysvětli pojem NÁRODNÍ OBROZENÍ.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95075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188</TotalTime>
  <Words>321</Words>
  <Application>Microsoft Office PowerPoint</Application>
  <PresentationFormat>Předvádění na obrazovce (4:3)</PresentationFormat>
  <Paragraphs>47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Human</vt:lpstr>
      <vt:lpstr>Prezentace aplikace PowerPoint</vt:lpstr>
      <vt:lpstr>Anotace</vt:lpstr>
      <vt:lpstr>NÁRODNÍ OBROZENÍ KONEC 18. STOLETÍ A 1. POLOVINA  19. STOLETÍ.</vt:lpstr>
      <vt:lpstr>Prezentace aplikace PowerPoint</vt:lpstr>
      <vt:lpstr>Prezentace aplikace PowerPoint</vt:lpstr>
      <vt:lpstr>Počátky národního obrození</vt:lpstr>
      <vt:lpstr>Prezentace aplikace PowerPoint</vt:lpstr>
      <vt:lpstr>Zopakuj si.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</cp:lastModifiedBy>
  <cp:revision>37</cp:revision>
  <dcterms:created xsi:type="dcterms:W3CDTF">2011-10-28T07:29:24Z</dcterms:created>
  <dcterms:modified xsi:type="dcterms:W3CDTF">2011-12-31T18:35:48Z</dcterms:modified>
</cp:coreProperties>
</file>