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6" r:id="rId3"/>
    <p:sldId id="257" r:id="rId4"/>
    <p:sldId id="261" r:id="rId5"/>
    <p:sldId id="264" r:id="rId6"/>
    <p:sldId id="265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FA415160-39AB-4259-9B20-015602777C9A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71C813AA-B94A-4583-A982-7392140AF6E8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15160-39AB-4259-9B20-015602777C9A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13AA-B94A-4583-A982-7392140AF6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15160-39AB-4259-9B20-015602777C9A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13AA-B94A-4583-A982-7392140AF6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15160-39AB-4259-9B20-015602777C9A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13AA-B94A-4583-A982-7392140AF6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15160-39AB-4259-9B20-015602777C9A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13AA-B94A-4583-A982-7392140AF6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15160-39AB-4259-9B20-015602777C9A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13AA-B94A-4583-A982-7392140AF6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15160-39AB-4259-9B20-015602777C9A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13AA-B94A-4583-A982-7392140AF6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15160-39AB-4259-9B20-015602777C9A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13AA-B94A-4583-A982-7392140AF6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15160-39AB-4259-9B20-015602777C9A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13AA-B94A-4583-A982-7392140AF6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15160-39AB-4259-9B20-015602777C9A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13AA-B94A-4583-A982-7392140AF6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15160-39AB-4259-9B20-015602777C9A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813AA-B94A-4583-A982-7392140AF6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FA415160-39AB-4259-9B20-015602777C9A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71C813AA-B94A-4583-A982-7392140AF6E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Lenička\Desktop\SPořilov\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235" y="1556792"/>
            <a:ext cx="5753100" cy="140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Podnadpis 4"/>
          <p:cNvSpPr txBox="1">
            <a:spLocks noGrp="1"/>
          </p:cNvSpPr>
          <p:nvPr>
            <p:ph type="subTitle" idx="1"/>
          </p:nvPr>
        </p:nvSpPr>
        <p:spPr>
          <a:xfrm>
            <a:off x="179512" y="3573016"/>
            <a:ext cx="89644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sz="1800" dirty="0" smtClean="0"/>
              <a:t>NÁZEV ŠKOLY: ZŠ PARDUBICE - SPOŘILOV</a:t>
            </a:r>
          </a:p>
          <a:p>
            <a:pPr algn="l"/>
            <a:r>
              <a:rPr lang="cs-CZ" sz="1800" dirty="0" smtClean="0"/>
              <a:t>AUTOR: MGR. LENKA POZDĚNOVÁ</a:t>
            </a:r>
          </a:p>
          <a:p>
            <a:pPr algn="l"/>
            <a:r>
              <a:rPr lang="cs-CZ" sz="1800" dirty="0" smtClean="0"/>
              <a:t>NÁZEV: VY_32_INOVACE_VLASTIVĚDA 5. </a:t>
            </a:r>
            <a:r>
              <a:rPr lang="cs-CZ" sz="1800" smtClean="0"/>
              <a:t>ROČNÍK_12. KAREL </a:t>
            </a:r>
            <a:r>
              <a:rPr lang="cs-CZ" sz="1800" dirty="0" smtClean="0"/>
              <a:t>HAVLÍČEK BOROVSKÝ</a:t>
            </a:r>
          </a:p>
          <a:p>
            <a:pPr algn="l"/>
            <a:r>
              <a:rPr lang="cs-CZ" sz="1800" dirty="0" smtClean="0"/>
              <a:t>TÉMA: KAREL HAVLÍČEK BOROVSKÝ</a:t>
            </a:r>
          </a:p>
          <a:p>
            <a:pPr algn="l"/>
            <a:r>
              <a:rPr lang="cs-CZ" sz="1800" dirty="0" smtClean="0"/>
              <a:t>ČÍSLO </a:t>
            </a:r>
            <a:r>
              <a:rPr lang="cs-CZ" sz="1800" dirty="0"/>
              <a:t>PROJEKTU</a:t>
            </a:r>
            <a:r>
              <a:rPr lang="cs-CZ" sz="1800" dirty="0" smtClean="0"/>
              <a:t>: CZ.1.07/1.4.00/21.2349</a:t>
            </a:r>
            <a:endParaRPr lang="cs-CZ" sz="1800" dirty="0"/>
          </a:p>
          <a:p>
            <a:pPr algn="l"/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23150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748464" cy="4569371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600" dirty="0" smtClean="0"/>
              <a:t>Tento digitální učební materiál žáky   </a:t>
            </a:r>
          </a:p>
          <a:p>
            <a:pPr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seznámí s českým vlastencem Karlem </a:t>
            </a:r>
          </a:p>
          <a:p>
            <a:pPr indent="0">
              <a:buNone/>
            </a:pPr>
            <a:r>
              <a:rPr lang="cs-CZ" sz="3600" dirty="0" smtClean="0"/>
              <a:t>   Havlíčkem Borovským, který vystupoval </a:t>
            </a:r>
          </a:p>
          <a:p>
            <a:pPr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proti tehdejšímu režimu, i když si byl </a:t>
            </a:r>
          </a:p>
          <a:p>
            <a:pPr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vědom všech důsledků.</a:t>
            </a:r>
          </a:p>
          <a:p>
            <a:pPr indent="0">
              <a:buNone/>
            </a:pPr>
            <a:r>
              <a:rPr lang="cs-CZ" sz="3600" dirty="0"/>
              <a:t> </a:t>
            </a:r>
            <a:r>
              <a:rPr lang="cs-CZ" sz="3600" dirty="0" smtClean="0"/>
              <a:t>  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404727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Karel Havlíček Borovský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45224"/>
            <a:ext cx="8363272" cy="792088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indent="0">
              <a:buNone/>
            </a:pPr>
            <a:r>
              <a:rPr lang="cs-CZ" b="1" dirty="0"/>
              <a:t> </a:t>
            </a:r>
            <a:r>
              <a:rPr lang="cs-CZ" b="1" dirty="0" smtClean="0"/>
              <a:t>Byl nejvíce pronásledovaným vlastencem 19. století.</a:t>
            </a:r>
            <a:endParaRPr lang="cs-CZ" b="1" dirty="0"/>
          </a:p>
        </p:txBody>
      </p:sp>
      <p:sp>
        <p:nvSpPr>
          <p:cNvPr id="5" name="Svislý svitek 4"/>
          <p:cNvSpPr/>
          <p:nvPr/>
        </p:nvSpPr>
        <p:spPr>
          <a:xfrm>
            <a:off x="4716016" y="1844824"/>
            <a:ext cx="3096344" cy="3024336"/>
          </a:xfrm>
          <a:prstGeom prst="verticalScroll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Co se Ti vybaví, když se řekne Karel Havlíček Borovský?</a:t>
            </a:r>
            <a:endParaRPr lang="cs-CZ" sz="2400" dirty="0"/>
          </a:p>
        </p:txBody>
      </p:sp>
      <p:pic>
        <p:nvPicPr>
          <p:cNvPr id="1026" name="Picture 2" descr="D:\DUM\250PX-~1.JP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57" y="1520645"/>
            <a:ext cx="2952328" cy="367269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8055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332656"/>
            <a:ext cx="7918648" cy="819441"/>
          </a:xfrm>
        </p:spPr>
        <p:txBody>
          <a:bodyPr/>
          <a:lstStyle/>
          <a:p>
            <a:r>
              <a:rPr lang="cs-CZ" sz="4000" dirty="0" smtClean="0"/>
              <a:t>Život  Karla Havlíčka Borovského</a:t>
            </a:r>
            <a:endParaRPr lang="cs-CZ" sz="4000" dirty="0"/>
          </a:p>
        </p:txBody>
      </p:sp>
      <p:pic>
        <p:nvPicPr>
          <p:cNvPr id="2050" name="Picture 2" descr="D:\DUM\450px-Rodny_domek_Karla_Havlicka_Borovskeho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24" y="1538706"/>
            <a:ext cx="3096089" cy="41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540046" y="1533465"/>
            <a:ext cx="5328592" cy="470898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r>
              <a:rPr lang="cs-CZ" sz="2000" dirty="0" smtClean="0"/>
              <a:t>31. 10. 1821 se narodil v Borové u Přibyslavi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sz="2000" dirty="0" smtClean="0"/>
              <a:t>Na jeho výchovu měla vliv nejenom jeho matka, kterou velmi miloval, ale i kněz Jan Bůžek, který poznal, že je Karel velmi nadaný a poradil rodičům, aby dali Karla na studie. </a:t>
            </a:r>
            <a:r>
              <a:rPr lang="cs-CZ" sz="2000" dirty="0"/>
              <a:t>K</a:t>
            </a:r>
            <a:r>
              <a:rPr lang="cs-CZ" sz="2000" dirty="0" smtClean="0"/>
              <a:t>arel ho velmi obdivoval.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sz="2000" dirty="0" smtClean="0"/>
              <a:t>Učil se němčinu v Jihlavě.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sz="2000" dirty="0" smtClean="0"/>
              <a:t>Vystudoval gymnázium v Německém Brodě , kam se rodina později přestěhovala.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sz="2000" dirty="0" smtClean="0"/>
              <a:t>V Praze studoval dva roky filozofii.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sz="2000" dirty="0" smtClean="0"/>
              <a:t>V roce 1840 Havlíček vstoupil do kněžského semináře, aby mohl působit na výchovu českého národa.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sz="2000" dirty="0" smtClean="0"/>
              <a:t>V Rusku dělal vychovatele.</a:t>
            </a:r>
          </a:p>
          <a:p>
            <a:endParaRPr lang="cs-CZ" sz="2000" dirty="0" smtClean="0"/>
          </a:p>
        </p:txBody>
      </p:sp>
      <p:sp>
        <p:nvSpPr>
          <p:cNvPr id="7" name="TextovéPole 6"/>
          <p:cNvSpPr txBox="1"/>
          <p:nvPr/>
        </p:nvSpPr>
        <p:spPr>
          <a:xfrm>
            <a:off x="343324" y="5685385"/>
            <a:ext cx="3056942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1600" dirty="0" smtClean="0"/>
              <a:t>Rodný dům Karla Havlíčka Borovského v Havlíčkově Borové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4051431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odorovný svitek 1"/>
          <p:cNvSpPr/>
          <p:nvPr/>
        </p:nvSpPr>
        <p:spPr>
          <a:xfrm>
            <a:off x="644677" y="404664"/>
            <a:ext cx="2871192" cy="159675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Co jsou to EPIGRAMY?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62336" y="2564904"/>
            <a:ext cx="2998293" cy="193899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u="sng" dirty="0" smtClean="0"/>
              <a:t>Epigramy</a:t>
            </a:r>
            <a:r>
              <a:rPr lang="cs-CZ" sz="2400" dirty="0" smtClean="0"/>
              <a:t> jsou krátké satirické básně, kterými kritizoval společenské nebo lidské nedostatky.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45810" y="418858"/>
            <a:ext cx="4531940" cy="470898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r>
              <a:rPr lang="cs-CZ" sz="2000" dirty="0" smtClean="0"/>
              <a:t>V Praze se seznámil s Františkem Palackým.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sz="2000" dirty="0" smtClean="0"/>
              <a:t>Své myšlenky propagoval v novinách.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sz="2000" dirty="0" smtClean="0"/>
              <a:t>Nabádal lid k češství, kritizoval vládu, proto se ho </a:t>
            </a:r>
            <a:r>
              <a:rPr lang="cs-CZ" sz="2000" dirty="0"/>
              <a:t>chtěla rakouská </a:t>
            </a:r>
            <a:r>
              <a:rPr lang="cs-CZ" sz="2000" dirty="0" smtClean="0"/>
              <a:t>vláda zbavit.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sz="2000" dirty="0" smtClean="0"/>
              <a:t>Často své články podepisoval přídomkem Borovský, podle místa narození.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sz="2000" dirty="0" smtClean="0"/>
              <a:t>V roce 1848 se oženil a narodila se mu dcera Zdenka.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sz="2000" dirty="0" smtClean="0"/>
              <a:t>V r. 1851 byl deportován do Brixenu v Tyrolích.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sz="2000" dirty="0" smtClean="0"/>
              <a:t>V r. 1855 se vrátil domů.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2000" dirty="0"/>
          </a:p>
        </p:txBody>
      </p:sp>
      <p:sp>
        <p:nvSpPr>
          <p:cNvPr id="7" name="Vodorovný svitek 6"/>
          <p:cNvSpPr/>
          <p:nvPr/>
        </p:nvSpPr>
        <p:spPr>
          <a:xfrm>
            <a:off x="686713" y="4852827"/>
            <a:ext cx="7811191" cy="2005173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Přečtěte si s paní učitelkou nebo s panem učitelem satirickou báseň Král Lávra, kterou napsal Karel Havlíček Borovský. Najdeš zde </a:t>
            </a:r>
            <a:r>
              <a:rPr lang="cs-CZ" sz="2400" dirty="0"/>
              <a:t>s</a:t>
            </a:r>
            <a:r>
              <a:rPr lang="cs-CZ" sz="2400" dirty="0" smtClean="0"/>
              <a:t>krytá podobenství s vládou Ferdinanda I. přezdívaného Dobrotivého?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5107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268760"/>
            <a:ext cx="7992888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Courier New" pitchFamily="49" charset="0"/>
              <a:buChar char="o"/>
            </a:pPr>
            <a:r>
              <a:rPr lang="cs-CZ" sz="2400" dirty="0" smtClean="0"/>
              <a:t>29. Července 1856 Havlíček umírá v Praze na tuberkulózu.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cs-CZ" sz="2400" dirty="0" smtClean="0"/>
              <a:t>Božena Němcová dala na Havlíčkovu rakev vavřínový věnec jako symbol mučednictví.</a:t>
            </a:r>
            <a:endParaRPr lang="cs-CZ" sz="2400" dirty="0"/>
          </a:p>
        </p:txBody>
      </p:sp>
      <p:sp>
        <p:nvSpPr>
          <p:cNvPr id="4" name="Vodorovný svitek 3"/>
          <p:cNvSpPr/>
          <p:nvPr/>
        </p:nvSpPr>
        <p:spPr>
          <a:xfrm>
            <a:off x="863588" y="3717032"/>
            <a:ext cx="7776864" cy="218540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dirty="0" smtClean="0"/>
              <a:t>Karel Havlíček Borovský stál vždy za všech okolností za svojí pravdou , </a:t>
            </a:r>
          </a:p>
          <a:p>
            <a:r>
              <a:rPr lang="cs-CZ" sz="3200" dirty="0" smtClean="0"/>
              <a:t>i když si byl vědom všech důsledků.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982968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844775"/>
            <a:ext cx="7632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/>
              <a:t>Cs.wikipedia.org</a:t>
            </a:r>
            <a:r>
              <a:rPr lang="cs-CZ" dirty="0"/>
              <a:t> [online]. 5. 12. 2006, 14. 9. 2011 [cit. 2011-10-29]. Karel Havlíček Borovský. Dostupné z WWW: &lt;http://cs.wikipedia.org/wiki/Karel_Havl%C3%AD%C4%8Dek_Borovsk%C3%BD&gt;.</a:t>
            </a:r>
          </a:p>
          <a:p>
            <a:r>
              <a:rPr lang="cs-CZ" dirty="0"/>
              <a:t> 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043608" y="789384"/>
            <a:ext cx="4104456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Citace</a:t>
            </a:r>
            <a:endParaRPr lang="cs-CZ" sz="4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43608" y="2924944"/>
            <a:ext cx="7344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Cs.wikipedia.org</a:t>
            </a:r>
            <a:r>
              <a:rPr lang="cs-CZ" dirty="0" smtClean="0"/>
              <a:t> </a:t>
            </a:r>
            <a:r>
              <a:rPr lang="cs-CZ" dirty="0"/>
              <a:t>[online]. 29. 7. 2006 [cit. 2011-10-29]. Havlíčkova Borová. Dostupné z WWW: &lt;http://cs.wikipedia.org/wiki/Havl%C3%AD%C4%8Dkova_Borov%C3%A1&gt;.</a:t>
            </a:r>
          </a:p>
        </p:txBody>
      </p:sp>
    </p:spTree>
    <p:extLst>
      <p:ext uri="{BB962C8B-B14F-4D97-AF65-F5344CB8AC3E}">
        <p14:creationId xmlns:p14="http://schemas.microsoft.com/office/powerpoint/2010/main" val="364828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Lidský motiv</Template>
  <TotalTime>1246</TotalTime>
  <Words>426</Words>
  <Application>Microsoft Office PowerPoint</Application>
  <PresentationFormat>Předvádění na obrazovce (4:3)</PresentationFormat>
  <Paragraphs>42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Human</vt:lpstr>
      <vt:lpstr>Prezentace aplikace PowerPoint</vt:lpstr>
      <vt:lpstr>ANOTACE</vt:lpstr>
      <vt:lpstr>Karel Havlíček Borovský</vt:lpstr>
      <vt:lpstr>Život  Karla Havlíčka Borovského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Lenka</cp:lastModifiedBy>
  <cp:revision>34</cp:revision>
  <dcterms:created xsi:type="dcterms:W3CDTF">2011-10-29T18:37:02Z</dcterms:created>
  <dcterms:modified xsi:type="dcterms:W3CDTF">2012-01-15T20:18:21Z</dcterms:modified>
</cp:coreProperties>
</file>