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E960082B-FADE-4D1D-B7EC-2FDE4099E333}" type="datetimeFigureOut">
              <a:rPr lang="cs-CZ" smtClean="0"/>
              <a:t>15.1.2012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4148C75F-6482-43E6-91C4-4B7A79048A5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1309255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4"/>
          <p:cNvSpPr txBox="1">
            <a:spLocks noGrp="1"/>
          </p:cNvSpPr>
          <p:nvPr>
            <p:ph idx="1"/>
          </p:nvPr>
        </p:nvSpPr>
        <p:spPr>
          <a:xfrm>
            <a:off x="468313" y="2997200"/>
            <a:ext cx="8218487" cy="1754326"/>
          </a:xfrm>
          <a:prstGeom prst="rect">
            <a:avLst/>
          </a:prstGeom>
          <a:noFill/>
        </p:spPr>
        <p:txBody>
          <a:bodyPr wrap="square" lIns="45720" rIns="45720" rtlCol="0">
            <a:sp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-274320" algn="l" eaLnBrk="1" hangingPunct="1">
              <a:buClr>
                <a:schemeClr val="accent1"/>
              </a:buClr>
              <a:buSzPct val="80000"/>
              <a:buFont typeface="Wingdings 2" pitchFamily="18" charset="2"/>
              <a:buChar char=""/>
              <a:defRPr sz="2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1pPr>
            <a:lvl2pPr marL="55778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81381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06984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31673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8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1572768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6pPr>
            <a:lvl7pPr marL="1819656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lang="en-US" sz="1600" baseline="0" smtClean="0">
                <a:latin typeface="+mn-lt"/>
              </a:defRPr>
            </a:lvl7pPr>
            <a:lvl8pPr marL="2066544" indent="-228600" algn="l" eaLnBrk="1" hangingPunct="1">
              <a:buClr>
                <a:schemeClr val="tx2"/>
              </a:buClr>
              <a:buFont typeface="Wingdings 2" pitchFamily="18" charset="2"/>
              <a:buChar char=""/>
              <a:defRPr sz="1600" baseline="0">
                <a:latin typeface="+mn-lt"/>
              </a:defRPr>
            </a:lvl8pPr>
            <a:lvl9pPr marL="2313432" indent="-228600" algn="l" eaLnBrk="1" hangingPunct="1">
              <a:buClr>
                <a:schemeClr val="accent1"/>
              </a:buClr>
              <a:buFont typeface="Wingdings 2" pitchFamily="18" charset="2"/>
              <a:buChar char=""/>
              <a:defRPr sz="1400" baseline="0">
                <a:latin typeface="+mn-lt"/>
              </a:defRPr>
            </a:lvl9pPr>
          </a:lstStyle>
          <a:p>
            <a:r>
              <a:rPr lang="cs-CZ" sz="1800" dirty="0" smtClean="0"/>
              <a:t>NÁZEV ŠKOLY: ZŠ PARDUBICE - SPOŘILOV</a:t>
            </a:r>
          </a:p>
          <a:p>
            <a:r>
              <a:rPr lang="cs-CZ" sz="1800" dirty="0" smtClean="0"/>
              <a:t>AUTOR: MGR. LENKA POZDĚNOVÁ</a:t>
            </a:r>
          </a:p>
          <a:p>
            <a:r>
              <a:rPr lang="cs-CZ" sz="1800" dirty="0" smtClean="0"/>
              <a:t>NÁZEV: VY_32_INOVACE_VLASTIVĚDA  5. ROČNÍK_17. OSOBNOSTI     </a:t>
            </a:r>
          </a:p>
          <a:p>
            <a:pPr indent="0">
              <a:buNone/>
            </a:pPr>
            <a:r>
              <a:rPr lang="cs-CZ" sz="1800" dirty="0" smtClean="0"/>
              <a:t>                     PARDUBICKÉHO KRAJE NA PŘELOMU 19. A 20.STOLETÍ 2</a:t>
            </a:r>
          </a:p>
          <a:p>
            <a:r>
              <a:rPr lang="cs-CZ" sz="1800" dirty="0" smtClean="0"/>
              <a:t>TÉMA: OSOBNOSTI PARDUBICKÉHO KRAJE NA PŘELOMU 19. A 20. STOLETÍ 2</a:t>
            </a:r>
          </a:p>
          <a:p>
            <a:r>
              <a:rPr lang="cs-CZ" sz="1800" dirty="0" smtClean="0"/>
              <a:t>ČÍSLO PROJEKTU:CZ.1.07/1.4.00/21.2349</a:t>
            </a:r>
            <a:endParaRPr lang="cs-CZ" sz="1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5085184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</a:t>
            </a:r>
          </a:p>
          <a:p>
            <a:r>
              <a:rPr lang="cs-CZ" dirty="0" smtClean="0"/>
              <a:t>Digitální učební materiál je zaměřen na jednu z nejvýznamnějších osobností </a:t>
            </a:r>
            <a:r>
              <a:rPr lang="cs-CZ" dirty="0" smtClean="0"/>
              <a:t>Pardubic – </a:t>
            </a:r>
            <a:r>
              <a:rPr lang="cs-CZ" smtClean="0"/>
              <a:t>Artura Krause.</a:t>
            </a:r>
            <a:endParaRPr lang="cs-CZ" dirty="0" smtClean="0"/>
          </a:p>
          <a:p>
            <a:r>
              <a:rPr lang="cs-CZ" dirty="0" smtClean="0"/>
              <a:t>Žáci si rozšíří vědomosti o svém rodném městě Pardubice.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740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846640" cy="1395587"/>
          </a:xfrm>
        </p:spPr>
        <p:txBody>
          <a:bodyPr/>
          <a:lstStyle/>
          <a:p>
            <a:r>
              <a:rPr lang="cs-CZ" sz="4400" smtClean="0"/>
              <a:t>Osobnosti </a:t>
            </a:r>
            <a:r>
              <a:rPr lang="cs-CZ" sz="4400" dirty="0" smtClean="0"/>
              <a:t>Pardubického kraje na přelomu 19. a 20. století II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96961" y="2318915"/>
            <a:ext cx="7633592" cy="122413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4000" dirty="0" smtClean="0"/>
              <a:t>Baron </a:t>
            </a:r>
            <a:r>
              <a:rPr lang="cs-CZ" sz="4000" dirty="0"/>
              <a:t>A</a:t>
            </a:r>
            <a:r>
              <a:rPr lang="cs-CZ" sz="4000" dirty="0" smtClean="0"/>
              <a:t>rtur Kraus</a:t>
            </a:r>
          </a:p>
          <a:p>
            <a:r>
              <a:rPr lang="cs-CZ" sz="4000" dirty="0" smtClean="0"/>
              <a:t>(1854 - 1930)</a:t>
            </a:r>
            <a:endParaRPr lang="cs-CZ" sz="4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5" y="3557862"/>
            <a:ext cx="4379467" cy="3122081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861914" y="6551480"/>
            <a:ext cx="46302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Rodina A. </a:t>
            </a:r>
            <a:r>
              <a:rPr lang="cs-CZ" b="1" dirty="0"/>
              <a:t>K</a:t>
            </a:r>
            <a:r>
              <a:rPr lang="cs-CZ" b="1" dirty="0" smtClean="0"/>
              <a:t>rause, chlapec s puntíkem je Artur</a:t>
            </a:r>
            <a:endParaRPr lang="cs-CZ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557862"/>
            <a:ext cx="2160240" cy="3178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872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116632"/>
            <a:ext cx="6480720" cy="664413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Zájmy Artura Krause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7436" y="1484784"/>
            <a:ext cx="5926732" cy="525658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Ve Francii studoval u astronoma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Camilla </a:t>
            </a:r>
            <a:r>
              <a:rPr lang="cs-CZ" dirty="0" err="1" smtClean="0"/>
              <a:t>Flamariona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Ve svém domě ,,Na </a:t>
            </a:r>
            <a:r>
              <a:rPr lang="cs-CZ" dirty="0"/>
              <a:t>S</a:t>
            </a:r>
            <a:r>
              <a:rPr lang="cs-CZ" dirty="0" smtClean="0"/>
              <a:t>taré poště“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vybudoval po vzoru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svého francouzského učitele první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,, Lidovou hvězdárnu“.</a:t>
            </a:r>
          </a:p>
          <a:p>
            <a:r>
              <a:rPr lang="cs-CZ" dirty="0" smtClean="0"/>
              <a:t>Pozoroval slunce, meteory, komety </a:t>
            </a:r>
            <a:endParaRPr lang="cs-CZ" dirty="0" smtClean="0"/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a</a:t>
            </a:r>
            <a:r>
              <a:rPr lang="cs-CZ" dirty="0"/>
              <a:t> </a:t>
            </a:r>
            <a:r>
              <a:rPr lang="cs-CZ" dirty="0" smtClean="0"/>
              <a:t>kulové </a:t>
            </a:r>
            <a:r>
              <a:rPr lang="cs-CZ" dirty="0" smtClean="0"/>
              <a:t>blesky.</a:t>
            </a:r>
          </a:p>
          <a:p>
            <a:r>
              <a:rPr lang="cs-CZ" dirty="0" smtClean="0"/>
              <a:t>Tato observatoř měla lidu přiblížit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astronomii bez rozdílu majetku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a původu.</a:t>
            </a:r>
          </a:p>
          <a:p>
            <a:pPr indent="0">
              <a:buNone/>
            </a:pPr>
            <a:r>
              <a:rPr lang="cs-CZ" dirty="0" smtClean="0"/>
              <a:t>   Podle něho se jmenuje </a:t>
            </a:r>
            <a:r>
              <a:rPr lang="cs-CZ" dirty="0" smtClean="0"/>
              <a:t>hvězdárna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na </a:t>
            </a:r>
            <a:r>
              <a:rPr lang="cs-CZ" dirty="0" smtClean="0"/>
              <a:t>Dukle.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764704"/>
            <a:ext cx="2664296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ASTRONOMIE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3839" y="1988840"/>
            <a:ext cx="2977617" cy="4069056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140015" y="6057896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Krausův dalekohled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2522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65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180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95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1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225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24000"/>
                            </p:stCondLst>
                            <p:childTnLst>
                              <p:par>
                                <p:cTn id="10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4" grpId="0" animBg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540" y="692696"/>
            <a:ext cx="7920880" cy="984424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indent="0">
              <a:buNone/>
            </a:pPr>
            <a:r>
              <a:rPr lang="cs-CZ" sz="2400" dirty="0" smtClean="0"/>
              <a:t> První v </a:t>
            </a:r>
            <a:r>
              <a:rPr lang="cs-CZ" sz="2400" dirty="0"/>
              <a:t>P</a:t>
            </a:r>
            <a:r>
              <a:rPr lang="cs-CZ" sz="2400" dirty="0" smtClean="0"/>
              <a:t>ardubicích zorganizoval tenisový turnaj pro</a:t>
            </a:r>
          </a:p>
          <a:p>
            <a:pPr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pardubické osobnosti.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1540" y="169476"/>
            <a:ext cx="3456384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TENIS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1540" y="1916832"/>
            <a:ext cx="3384376" cy="954107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CYKLISTIKA A MOTOCYKLISTIKA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31540" y="2870939"/>
            <a:ext cx="7920880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Vlastnil jako první občan velocipéd (motocykl) a jezdil na něm.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1540" y="3933056"/>
            <a:ext cx="3528392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FOTOGRAFOVÁNÍ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9804" y="4460467"/>
            <a:ext cx="637444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Založil Pardubický fotografický spolek.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9804" y="5066020"/>
            <a:ext cx="3852428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LYŽOVÁNÍ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9804" y="5589240"/>
            <a:ext cx="7920880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Jeden z prvních, kteří u nás vlastnili lyže, nechal si je poslat z Norska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32492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05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2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3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2880320" cy="52322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AVIATIKA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844823"/>
            <a:ext cx="4680520" cy="95410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Miloval létání.</a:t>
            </a:r>
          </a:p>
          <a:p>
            <a:r>
              <a:rPr lang="cs-CZ" sz="2800" dirty="0" smtClean="0"/>
              <a:t>Sestrojil ornitoptéru.</a:t>
            </a:r>
            <a:endParaRPr lang="cs-CZ" sz="2800" dirty="0"/>
          </a:p>
        </p:txBody>
      </p:sp>
      <p:sp>
        <p:nvSpPr>
          <p:cNvPr id="4" name="Oválný popisek 3"/>
          <p:cNvSpPr/>
          <p:nvPr/>
        </p:nvSpPr>
        <p:spPr>
          <a:xfrm>
            <a:off x="5407372" y="188640"/>
            <a:ext cx="3456384" cy="1512168"/>
          </a:xfrm>
          <a:prstGeom prst="wedgeEllipseCallout">
            <a:avLst>
              <a:gd name="adj1" fmla="val 478"/>
              <a:gd name="adj2" fmla="val 6399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Tě napadne, když se řekne ornitoptéra?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0" y="3168231"/>
            <a:ext cx="5184576" cy="371122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228108" y="1955293"/>
            <a:ext cx="3888432" cy="452431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Je to letoun, který se poháněl lidskou silou.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Technika tohoto typu létání vyžadovala fyzickou kondici, tajně běhal po Pardubicích, vysloužil si tak přídomek ,,Bláznivý baron“.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Jeho let byl neúspěšný.</a:t>
            </a:r>
          </a:p>
          <a:p>
            <a:pPr marL="342900" indent="-342900">
              <a:buFont typeface="Courier New" pitchFamily="49" charset="0"/>
              <a:buChar char="o"/>
            </a:pPr>
            <a:r>
              <a:rPr lang="cs-CZ" sz="2400" dirty="0" smtClean="0"/>
              <a:t>Stal se velkým příznivcem Jana Kašpara, stal se jeho tzv. ředitelem letů.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821160" y="6278547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A. Kašpar u své ornitoptéry.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35727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ný popisek 1"/>
          <p:cNvSpPr/>
          <p:nvPr/>
        </p:nvSpPr>
        <p:spPr>
          <a:xfrm>
            <a:off x="395536" y="1484784"/>
            <a:ext cx="4373388" cy="1152128"/>
          </a:xfrm>
          <a:prstGeom prst="wedgeEllipseCallout">
            <a:avLst>
              <a:gd name="adj1" fmla="val -2394"/>
              <a:gd name="adj2" fmla="val 4927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Proč lidé  A. Krause nazývali ,,Bláznivým baronem?“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332656"/>
            <a:ext cx="2520280" cy="707886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OTÁZKY</a:t>
            </a:r>
            <a:endParaRPr lang="cs-CZ" sz="4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Ovál 4"/>
          <p:cNvSpPr/>
          <p:nvPr/>
        </p:nvSpPr>
        <p:spPr>
          <a:xfrm>
            <a:off x="4968552" y="882410"/>
            <a:ext cx="4067944" cy="1610486"/>
          </a:xfrm>
          <a:prstGeom prst="ellipse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Kde získal A. Kraus nejvíce poznatků z oblasti astronomie?</a:t>
            </a:r>
            <a:endParaRPr lang="cs-CZ" sz="2400" dirty="0"/>
          </a:p>
        </p:txBody>
      </p:sp>
      <p:sp>
        <p:nvSpPr>
          <p:cNvPr id="6" name="Ovál 5"/>
          <p:cNvSpPr/>
          <p:nvPr/>
        </p:nvSpPr>
        <p:spPr>
          <a:xfrm>
            <a:off x="755576" y="2924944"/>
            <a:ext cx="3888432" cy="1778496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Co sestrojil A. Kraus? A jak vynález fungoval?</a:t>
            </a:r>
            <a:endParaRPr lang="cs-CZ" sz="2400" dirty="0"/>
          </a:p>
        </p:txBody>
      </p:sp>
      <p:sp>
        <p:nvSpPr>
          <p:cNvPr id="7" name="Ovál 6"/>
          <p:cNvSpPr/>
          <p:nvPr/>
        </p:nvSpPr>
        <p:spPr>
          <a:xfrm>
            <a:off x="4968552" y="2996952"/>
            <a:ext cx="3275856" cy="1706488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Jakými zájmy se A. Kraus zabýval?</a:t>
            </a:r>
            <a:endParaRPr lang="cs-CZ" sz="2400" dirty="0"/>
          </a:p>
        </p:txBody>
      </p:sp>
      <p:sp>
        <p:nvSpPr>
          <p:cNvPr id="8" name="Ovál 7"/>
          <p:cNvSpPr/>
          <p:nvPr/>
        </p:nvSpPr>
        <p:spPr>
          <a:xfrm>
            <a:off x="3131840" y="4869160"/>
            <a:ext cx="3024336" cy="129614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Jakého aviatika Kraus podporoval?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55067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5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00201"/>
            <a:ext cx="8147248" cy="3629000"/>
          </a:xfrm>
        </p:spPr>
        <p:txBody>
          <a:bodyPr>
            <a:normAutofit/>
          </a:bodyPr>
          <a:lstStyle/>
          <a:p>
            <a:pPr indent="0">
              <a:buNone/>
            </a:pPr>
            <a:r>
              <a:rPr lang="cs-CZ" sz="1600" dirty="0"/>
              <a:t>Cs.wikipedia.org [online]. 10. 3. 2010 [cit. 2011-11-12]. </a:t>
            </a:r>
            <a:r>
              <a:rPr lang="cs-CZ" sz="1600" dirty="0" err="1"/>
              <a:t>Soubor:Baron_Kraus.jpg</a:t>
            </a:r>
            <a:r>
              <a:rPr lang="cs-CZ" sz="1600" dirty="0"/>
              <a:t>. Dostupné z WWW: &lt;http://cs.wikipedia.org/wiki/</a:t>
            </a:r>
            <a:r>
              <a:rPr lang="cs-CZ" sz="1600" dirty="0" err="1"/>
              <a:t>Soubor:Baron_Kraus.jpg</a:t>
            </a:r>
            <a:r>
              <a:rPr lang="cs-CZ" sz="1600" dirty="0"/>
              <a:t>&gt;.</a:t>
            </a:r>
          </a:p>
          <a:p>
            <a:endParaRPr lang="cs-CZ" sz="1600" dirty="0"/>
          </a:p>
          <a:p>
            <a:pPr indent="0">
              <a:buNone/>
            </a:pPr>
            <a:r>
              <a:rPr lang="cs-CZ" sz="1600" dirty="0" smtClean="0"/>
              <a:t>Http://www.astropardubice.cz [online]. 25. 9. 2009 [cit. 2011-11-12]. Historie. Dostupné z WWW: &lt;</a:t>
            </a:r>
            <a:r>
              <a:rPr lang="cs-CZ" sz="1600" dirty="0" err="1" smtClean="0"/>
              <a:t>ht</a:t>
            </a:r>
            <a:endParaRPr lang="cs-CZ" sz="1600" dirty="0" smtClean="0"/>
          </a:p>
          <a:p>
            <a:pPr indent="0">
              <a:buNone/>
            </a:pPr>
            <a:r>
              <a:rPr lang="cs-CZ" sz="1600" dirty="0" err="1" smtClean="0"/>
              <a:t>tp</a:t>
            </a:r>
            <a:r>
              <a:rPr lang="cs-CZ" sz="1600" dirty="0" smtClean="0"/>
              <a:t>://www.astropardubice.cz/historie/&gt;.</a:t>
            </a:r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dirty="0"/>
              <a:t>Http://www.astropardubice.cz [online]. 25. 9. 2009 [cit. 2011-11-12]. Historie. Dostupné z WWW: &lt;http://www.astropardubice.cz/historie</a:t>
            </a:r>
            <a:r>
              <a:rPr lang="cs-CZ" sz="1600" dirty="0" smtClean="0"/>
              <a:t>/&gt;.</a:t>
            </a:r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r>
              <a:rPr lang="cs-CZ" sz="1600" dirty="0"/>
              <a:t>Http://www.astropardubice.cz [online]. 25. 9. 2009 [cit. 2011-11-12]. Historie. Dostupné z WWW: &lt;http://www.astropardubice.cz/historie/&gt;.</a:t>
            </a:r>
          </a:p>
          <a:p>
            <a:pPr indent="0">
              <a:buNone/>
            </a:pPr>
            <a:endParaRPr lang="cs-CZ" sz="1600" dirty="0"/>
          </a:p>
          <a:p>
            <a:pPr indent="0">
              <a:buNone/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3103977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302</TotalTime>
  <Words>455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Human</vt:lpstr>
      <vt:lpstr>Prezentace aplikace PowerPoint</vt:lpstr>
      <vt:lpstr>Osobnosti Pardubického kraje na přelomu 19. a 20. století II</vt:lpstr>
      <vt:lpstr>Zájmy Artura Krause</vt:lpstr>
      <vt:lpstr>Prezentace aplikace PowerPoint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Osobnost Pardubického kraje na přelomu 19. a 20. století II</dc:title>
  <dc:creator>Lenka</dc:creator>
  <cp:lastModifiedBy>Lenka</cp:lastModifiedBy>
  <cp:revision>36</cp:revision>
  <dcterms:created xsi:type="dcterms:W3CDTF">2011-11-12T10:51:39Z</dcterms:created>
  <dcterms:modified xsi:type="dcterms:W3CDTF">2012-01-15T20:54:04Z</dcterms:modified>
</cp:coreProperties>
</file>