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8E1ADFD-812D-4ACA-A2CD-38B23406F171}" type="datetimeFigureOut">
              <a:rPr lang="cs-CZ" smtClean="0"/>
              <a:pPr/>
              <a:t>21.4.2014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1083DE8-3417-4F38-A471-72861980D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51942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 noGrp="1"/>
          </p:cNvSpPr>
          <p:nvPr>
            <p:ph type="subTitle" idx="1"/>
          </p:nvPr>
        </p:nvSpPr>
        <p:spPr>
          <a:xfrm>
            <a:off x="251520" y="3140968"/>
            <a:ext cx="8784976" cy="1477328"/>
          </a:xfrm>
          <a:prstGeom prst="rect">
            <a:avLst/>
          </a:prstGeom>
          <a:noFill/>
        </p:spPr>
        <p:txBody>
          <a:bodyPr wrap="square" lIns="45720" rIns="45720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1800" dirty="0" smtClean="0"/>
              <a:t>NÁZEV ŠKOLY: ZŠ PARDUBICE - SPOŘILOV</a:t>
            </a:r>
          </a:p>
          <a:p>
            <a:r>
              <a:rPr lang="cs-CZ" sz="1800" dirty="0" smtClean="0"/>
              <a:t>AUTOR: MGR. LENKA POZDĚNOVÁ</a:t>
            </a:r>
          </a:p>
          <a:p>
            <a:r>
              <a:rPr lang="cs-CZ" sz="1800" dirty="0" smtClean="0"/>
              <a:t>NÁZEV: VY_32_INOVACE_VLASTIVĚDA 5. ROČNÍK_18. POČÁTKY VYUŽÍVÁNÍ ELEKTŘINY </a:t>
            </a:r>
          </a:p>
          <a:p>
            <a:r>
              <a:rPr lang="cs-CZ" sz="1800" dirty="0" smtClean="0"/>
              <a:t>TÉMA: POČÁTKY VYUŽÍVÁNÍ ELEKTŘINY</a:t>
            </a:r>
          </a:p>
          <a:p>
            <a:r>
              <a:rPr lang="cs-CZ" sz="1800" dirty="0" smtClean="0"/>
              <a:t> </a:t>
            </a:r>
            <a:r>
              <a:rPr lang="cs-CZ" sz="1800" dirty="0"/>
              <a:t>ČÍSLO </a:t>
            </a:r>
            <a:r>
              <a:rPr lang="cs-CZ" sz="1800" dirty="0" smtClean="0"/>
              <a:t>PROJEKTU:CZ.1.07/1.4.00/21.2349</a:t>
            </a:r>
            <a:endParaRPr lang="cs-CZ" sz="1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941168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Didaktický učební materiál má dětem pomoci pochopit vývoj zavádění elektřiny</a:t>
            </a:r>
          </a:p>
          <a:p>
            <a:r>
              <a:rPr lang="cs-CZ" dirty="0" smtClean="0"/>
              <a:t>do továren, domácností, dopravy apod.</a:t>
            </a:r>
          </a:p>
          <a:p>
            <a:r>
              <a:rPr lang="cs-CZ" dirty="0" smtClean="0"/>
              <a:t>Seznámí se s vynálezcem Františkem Křižíkem.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71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100" y="188640"/>
            <a:ext cx="9001000" cy="2232248"/>
          </a:xfrm>
        </p:spPr>
        <p:txBody>
          <a:bodyPr>
            <a:normAutofit/>
          </a:bodyPr>
          <a:lstStyle/>
          <a:p>
            <a:r>
              <a:rPr lang="cs-CZ" dirty="0" smtClean="0"/>
              <a:t>FRANTIŠEK KŘIŽÍK</a:t>
            </a:r>
            <a:br>
              <a:rPr lang="cs-CZ" dirty="0" smtClean="0"/>
            </a:br>
            <a:r>
              <a:rPr lang="cs-CZ" sz="2700" dirty="0" smtClean="0"/>
              <a:t>(NAROZEN ZA RAKOUSKÉHO CÍSAŘSTVÍ V R</a:t>
            </a:r>
            <a:r>
              <a:rPr lang="cs-CZ" sz="4000" dirty="0" smtClean="0"/>
              <a:t>. 1847 </a:t>
            </a:r>
            <a:r>
              <a:rPr lang="cs-CZ" sz="2700" dirty="0" smtClean="0"/>
              <a:t>– ZEMŘEL ZA PROTEKTORÁTU ČECHY A MORAVA  </a:t>
            </a:r>
            <a:r>
              <a:rPr lang="cs-CZ" sz="3600" dirty="0" smtClean="0"/>
              <a:t>1941</a:t>
            </a:r>
            <a:r>
              <a:rPr lang="cs-CZ" sz="2700" dirty="0" smtClean="0"/>
              <a:t>)</a:t>
            </a:r>
            <a:endParaRPr lang="cs-CZ" sz="27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636912"/>
            <a:ext cx="3024336" cy="4025729"/>
          </a:xfrm>
        </p:spPr>
      </p:pic>
      <p:sp>
        <p:nvSpPr>
          <p:cNvPr id="4" name="Ovál 3"/>
          <p:cNvSpPr/>
          <p:nvPr/>
        </p:nvSpPr>
        <p:spPr>
          <a:xfrm>
            <a:off x="4355976" y="2589313"/>
            <a:ext cx="3888432" cy="12024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se Ti vybaví, když se řekne František Křižík?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4149080"/>
            <a:ext cx="4968552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VÝZNAMNÝ ČESKÝ TECHNIK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PRŮMYSLNÍK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VYNÁLEZCE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0708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147248" cy="3340968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Jeho dětství nebylo nijak veselé.</a:t>
            </a:r>
          </a:p>
          <a:p>
            <a:r>
              <a:rPr lang="cs-CZ" dirty="0" smtClean="0"/>
              <a:t>Pocházel z chudých rodinných poměrů.</a:t>
            </a:r>
          </a:p>
          <a:p>
            <a:r>
              <a:rPr lang="cs-CZ" dirty="0" smtClean="0"/>
              <a:t>Brzy mu zemřel otec.</a:t>
            </a:r>
          </a:p>
          <a:p>
            <a:r>
              <a:rPr lang="cs-CZ" dirty="0" smtClean="0"/>
              <a:t>Z důvodu nedostatku peněz nemohl složit maturitu.</a:t>
            </a:r>
          </a:p>
          <a:p>
            <a:r>
              <a:rPr lang="cs-CZ" dirty="0" smtClean="0"/>
              <a:t>Přesto byl přijat na pražskou techniku, neboť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tamější profesor rozpoznal jeho velké technické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nadání.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3693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1520" y="332656"/>
            <a:ext cx="581261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Kdybyste byli na Křižíkově místě, jakým způsobem byste se snažili získat peníze na studie?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563" y="2657238"/>
            <a:ext cx="3312368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František Křižík soukromě doučoval, opisoval noty, pracoval v továrně.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774963"/>
            <a:ext cx="4176464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Továrna vyráběla železniční signalizační zařízení.</a:t>
            </a:r>
          </a:p>
          <a:p>
            <a:r>
              <a:rPr lang="cs-CZ" sz="2400" dirty="0" smtClean="0"/>
              <a:t>Křižík ho zdokonalil. Byl to jeho první uznávaný vynález.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2558971"/>
            <a:ext cx="1905568" cy="378565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Dále zdokonalil </a:t>
            </a:r>
            <a:r>
              <a:rPr lang="cs-CZ" sz="2400" dirty="0"/>
              <a:t>pomocí regulátoru </a:t>
            </a:r>
            <a:r>
              <a:rPr lang="cs-CZ" sz="2400" dirty="0" smtClean="0"/>
              <a:t>obloukovou lampu, který udržoval v lampě stálý elektrický proud.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9500" y="256139"/>
            <a:ext cx="2456818" cy="621882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60449" y="648866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Regulátor obloukové lampy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86720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0151" y="326389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KARIÉRA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8280920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Plzni začal vyrábět obloukové lampy. Místní podnikatel Piett mu pomohl dostat lampy na domácí a zahraniční trh.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797477"/>
            <a:ext cx="8352928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roce 1881 dostal na výstavě v Paříži za obloukovou lampu zlatou medaili.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149080"/>
            <a:ext cx="7056784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Dostal první zakázky na pouliční osvětlení v Jindřichově Hradci, Písku.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0889" y="5445224"/>
            <a:ext cx="7920880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r. 1888 postavil první elektrárnu v českých zemích.</a:t>
            </a:r>
          </a:p>
          <a:p>
            <a:r>
              <a:rPr lang="cs-CZ" sz="2400" dirty="0" smtClean="0"/>
              <a:t>Začal vyrábět i lustry.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90112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7907"/>
            <a:ext cx="3583642" cy="231891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r. 1891 Jubilejní výstavu v </a:t>
            </a:r>
            <a:r>
              <a:rPr lang="cs-CZ" sz="2400" smtClean="0"/>
              <a:t>Praze osvětlil</a:t>
            </a:r>
          </a:p>
          <a:p>
            <a:r>
              <a:rPr lang="cs-CZ" sz="2400" smtClean="0"/>
              <a:t> </a:t>
            </a:r>
            <a:r>
              <a:rPr lang="cs-CZ" sz="2400" dirty="0" smtClean="0"/>
              <a:t>a vybudoval tramvajovou trať na </a:t>
            </a:r>
            <a:r>
              <a:rPr lang="cs-CZ" sz="2400" dirty="0"/>
              <a:t>L</a:t>
            </a:r>
            <a:r>
              <a:rPr lang="cs-CZ" sz="2400" dirty="0" smtClean="0"/>
              <a:t>etné . Tento úspěch mu přinesl další zakázky.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67210" y="4625168"/>
            <a:ext cx="3433014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Během svého života vybavil svým zařízením na 130 českých elektráren.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622" y="2860469"/>
            <a:ext cx="4094101" cy="352939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567" y="6194828"/>
            <a:ext cx="5439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Zahájení jízdy na elektrické dráze v roce 1896 </a:t>
            </a:r>
          </a:p>
          <a:p>
            <a:r>
              <a:rPr lang="cs-CZ" b="1" dirty="0" smtClean="0"/>
              <a:t>Karlín Vysočany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92344" y="107907"/>
            <a:ext cx="4891610" cy="33690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499992" y="2988598"/>
            <a:ext cx="458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Elektrická dráha z Letné do Královské obory.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07581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5725" y="27856"/>
            <a:ext cx="8229600" cy="1143000"/>
          </a:xfrm>
        </p:spPr>
        <p:txBody>
          <a:bodyPr/>
          <a:lstStyle/>
          <a:p>
            <a:r>
              <a:rPr lang="cs-CZ" dirty="0" smtClean="0"/>
              <a:t>ÚKOLY 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2727234" y="1916832"/>
            <a:ext cx="3312368" cy="15696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5255568" y="3098482"/>
            <a:ext cx="3888432" cy="136815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0" y="3098482"/>
            <a:ext cx="3600400" cy="120243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4211960" y="4653136"/>
            <a:ext cx="4248472" cy="19459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385129" y="4653136"/>
            <a:ext cx="3672408" cy="19459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124744"/>
            <a:ext cx="612068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Vyberte si každý ovál s  určitou barvou. Po kliknutí na ni se Vám objeví otázka, na kterou odpovíš.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47492" y="1916832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Popiš začátek Křižíkova života.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119373"/>
            <a:ext cx="26282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Jaký výrobek začal Křižík v Plzni vyrábět?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3182393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Vzpomeneš 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si, 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jaký vynález Křižík vynalezl jako první?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994030" y="4841276"/>
            <a:ext cx="241226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Kolik českých elektráren Křižík za svůj život vybavil?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008850" y="4686885"/>
            <a:ext cx="28528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jakém roce vybudoval elektrickou dráhu na Letné?</a:t>
            </a:r>
          </a:p>
        </p:txBody>
      </p:sp>
    </p:spTree>
    <p:extLst>
      <p:ext uri="{BB962C8B-B14F-4D97-AF65-F5344CB8AC3E}">
        <p14:creationId xmlns:p14="http://schemas.microsoft.com/office/powerpoint/2010/main" xmlns="" val="1251655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5069160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Cs.wikipedia.org [online]. 26. 9. 2004 [cit. 2011-11-12]. </a:t>
            </a:r>
            <a:r>
              <a:rPr lang="cs-CZ" dirty="0" err="1"/>
              <a:t>Soubor:Krizik.jpg</a:t>
            </a:r>
            <a:r>
              <a:rPr lang="cs-CZ" dirty="0"/>
              <a:t>. Dostupné z WWW: &lt;http://cs.wikipedia.org/wiki/Soubor:Krizik.jpg&gt;.Cs.wikipedia.org [online]. 12. 7. 2008 [cit. 2011-11-12]. File:Krizik_Arc_lamp.jpg?uselang=cs. Dostupné z WWW: &lt;http://commons.wikimedia.org/wiki/</a:t>
            </a:r>
            <a:r>
              <a:rPr lang="cs-CZ" dirty="0" err="1"/>
              <a:t>File:Krizik_Arc_lamp.jpg?uselang</a:t>
            </a:r>
            <a:r>
              <a:rPr lang="cs-CZ" dirty="0"/>
              <a:t>=</a:t>
            </a:r>
            <a:r>
              <a:rPr lang="cs-CZ" dirty="0" err="1"/>
              <a:t>cs</a:t>
            </a:r>
            <a:r>
              <a:rPr lang="cs-CZ" dirty="0"/>
              <a:t>&gt;.</a:t>
            </a:r>
          </a:p>
          <a:p>
            <a:pPr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  <a:p>
            <a:r>
              <a:rPr lang="cs-CZ" dirty="0"/>
              <a:t>Cs.wikipedia.org [online]. 12. 7. 2008 [cit. 2011-11-12]. File:Krizik_Arc_lamp.jpg?uselang=cs. Dostupné z WWW: &lt;http://commons.wikimedia.org/wiki/</a:t>
            </a:r>
            <a:r>
              <a:rPr lang="cs-CZ" dirty="0" err="1"/>
              <a:t>File:Krizik_Arc_lamp.jpg?uselang</a:t>
            </a:r>
            <a:r>
              <a:rPr lang="cs-CZ" dirty="0"/>
              <a:t>=</a:t>
            </a:r>
            <a:r>
              <a:rPr lang="cs-CZ" dirty="0" err="1"/>
              <a:t>cs</a:t>
            </a:r>
            <a:r>
              <a:rPr lang="cs-CZ" dirty="0"/>
              <a:t>&gt;.</a:t>
            </a:r>
          </a:p>
          <a:p>
            <a:pPr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Cs.wikipedia.org [online]. 28. 9. 2004 [cit. 2011-11-05]. Kaiser_franz.jpg. Dostupné z WWW: &lt;http://cs.wikipedia.org/wiki/</a:t>
            </a:r>
            <a:r>
              <a:rPr lang="cs-CZ" dirty="0" err="1"/>
              <a:t>Soubor:Kaiser_franz.jpg</a:t>
            </a:r>
            <a:r>
              <a:rPr lang="cs-CZ" dirty="0"/>
              <a:t>&gt;. [webová </a:t>
            </a:r>
            <a:r>
              <a:rPr lang="cs-CZ" dirty="0" err="1" smtClean="0"/>
              <a:t>stránk</a:t>
            </a: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Cs.wikipedia.org [online]. 22. 8. 2009 [cit. 2011-11-12]. File:Krizik_Electric_Tram_1891_Hercik.png?uselang=</a:t>
            </a:r>
            <a:r>
              <a:rPr lang="cs-CZ" dirty="0" err="1"/>
              <a:t>cs</a:t>
            </a:r>
            <a:r>
              <a:rPr lang="cs-CZ" dirty="0"/>
              <a:t>. Dostupné z WWW: &lt;http://commons.wikimedia.org/wiki/File:Krizik_Electric_Tram_1891_Hercik.png?uselang=</a:t>
            </a:r>
            <a:r>
              <a:rPr lang="cs-CZ" dirty="0" err="1"/>
              <a:t>cs</a:t>
            </a:r>
            <a:r>
              <a:rPr lang="cs-CZ" dirty="0"/>
              <a:t>&gt;. a]</a:t>
            </a:r>
          </a:p>
        </p:txBody>
      </p:sp>
    </p:spTree>
    <p:extLst>
      <p:ext uri="{BB962C8B-B14F-4D97-AF65-F5344CB8AC3E}">
        <p14:creationId xmlns:p14="http://schemas.microsoft.com/office/powerpoint/2010/main" xmlns="" val="66854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272</TotalTime>
  <Words>412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Snímek 1</vt:lpstr>
      <vt:lpstr>FRANTIŠEK KŘIŽÍK (NAROZEN ZA RAKOUSKÉHO CÍSAŘSTVÍ V R. 1847 – ZEMŘEL ZA PROTEKTORÁTU ČECHY A MORAVA  1941)</vt:lpstr>
      <vt:lpstr>ŽIVOT</vt:lpstr>
      <vt:lpstr>Snímek 4</vt:lpstr>
      <vt:lpstr>Snímek 5</vt:lpstr>
      <vt:lpstr>Snímek 6</vt:lpstr>
      <vt:lpstr>ÚKOLY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27</cp:revision>
  <dcterms:created xsi:type="dcterms:W3CDTF">2011-11-12T16:35:01Z</dcterms:created>
  <dcterms:modified xsi:type="dcterms:W3CDTF">2014-04-21T17:39:27Z</dcterms:modified>
</cp:coreProperties>
</file>