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63" r:id="rId6"/>
    <p:sldId id="259" r:id="rId7"/>
    <p:sldId id="264" r:id="rId8"/>
    <p:sldId id="261" r:id="rId9"/>
    <p:sldId id="260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FF"/>
    <a:srgbClr val="FF99FF"/>
    <a:srgbClr val="FFFFFF"/>
    <a:srgbClr val="CC0099"/>
    <a:srgbClr val="F757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330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964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531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402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120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88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265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370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151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679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119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59686-C5B8-4753-8E36-4FBE9CD11F9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219DD-B3CE-44AB-B708-2FD5C9BEC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310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desítek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571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učebním materiálu si žáci upevňují učivo menší – větší. Pracují s desítkami v číselném oboru do 100. Na první straně kroužkují pomocí rukopisných poznámek větší číslo, na straně druhé číslo menší. Na </a:t>
            </a:r>
            <a:r>
              <a:rPr lang="cs-CZ" dirty="0" err="1" smtClean="0"/>
              <a:t>slidu</a:t>
            </a:r>
            <a:r>
              <a:rPr lang="cs-CZ" dirty="0" smtClean="0"/>
              <a:t> číslo 3 již doplňují znaménka menší, větší, rovná se. Tato znaménka přetahují nebo spojují čarou. Na čtvrté straně pracují podobným způsobem s více čísly. Zde znaménka dopisují pomocí rukopisných poznámek. Pátá strana je interaktivní. Do modrého rámečku žáci kliknutím přiřazují čísla, která jsou větší než 50. Ostatní čísla po kliknutí mizí z plochy. Na šesté straně vybírají čísla menší (levnější) než 60. Do „koše“ je umisťují kliknutím. Obrázky s většími čísly zůstávají na ploše a pulzují.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40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169338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3970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ZAKROUŽKUJ</a:t>
            </a:r>
            <a:r>
              <a:rPr lang="cs-CZ" sz="3200" b="1" dirty="0" smtClean="0"/>
              <a:t> VĚTŠÍ ČÍSLO</a:t>
            </a:r>
            <a:endParaRPr lang="cs-CZ" sz="3200" b="1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0" y="836712"/>
            <a:ext cx="9123249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1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0" y="3114570"/>
            <a:ext cx="9133624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9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0" y="5363106"/>
            <a:ext cx="913362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-15564" y="6488104"/>
            <a:ext cx="915956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79987" y="82511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10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91558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20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294658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30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1844824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40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9987" y="299695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50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14154" y="177477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10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7147" y="407707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10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996663" y="764704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10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092280" y="412786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10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052520" y="515719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20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90855" y="2952583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20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37147" y="522920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211660" y="2931334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30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214154" y="672629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30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915816" y="5225877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40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150326" y="410962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40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06950" y="82511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40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184095" y="522920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757E4"/>
                </a:solidFill>
              </a:rPr>
              <a:t>50</a:t>
            </a:r>
            <a:endParaRPr lang="cs-CZ" sz="8800" b="1" dirty="0">
              <a:solidFill>
                <a:srgbClr val="F757E4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922092" y="412786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50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996663" y="185862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50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4427984" y="908720"/>
            <a:ext cx="72008" cy="55793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15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4262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Zakroužkuj MENŠÍ</a:t>
            </a:r>
            <a:r>
              <a:rPr lang="cs-CZ" sz="2400" b="1" dirty="0" smtClean="0"/>
              <a:t> </a:t>
            </a:r>
            <a:r>
              <a:rPr lang="cs-CZ" sz="3200" b="1" dirty="0" smtClean="0"/>
              <a:t>ČÍSLO</a:t>
            </a:r>
            <a:endParaRPr lang="cs-CZ" sz="3200" b="1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-10376" y="836712"/>
            <a:ext cx="9133625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0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-10376" y="3114569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8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-10376" y="5363106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0" y="6453336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922092" y="5155203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10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91558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188897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06950" y="301393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40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3544" y="3008051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50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14154" y="177477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5">
                    <a:lumMod val="75000"/>
                  </a:schemeClr>
                </a:solidFill>
              </a:rPr>
              <a:t>10</a:t>
            </a:r>
            <a:endParaRPr lang="cs-CZ" sz="8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7147" y="407707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814848" y="5155203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10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214154" y="4077072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5">
                    <a:lumMod val="75000"/>
                  </a:schemeClr>
                </a:solidFill>
              </a:rPr>
              <a:t>10</a:t>
            </a:r>
            <a:endParaRPr lang="cs-CZ" sz="8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814848" y="301393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20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089062" y="800929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20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37147" y="800929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20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211660" y="2931334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30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732240" y="1783890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5">
                    <a:lumMod val="75000"/>
                  </a:schemeClr>
                </a:solidFill>
              </a:rPr>
              <a:t>30</a:t>
            </a:r>
            <a:endParaRPr lang="cs-CZ" sz="8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41087" y="516336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40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814848" y="4045513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5">
                    <a:lumMod val="75000"/>
                  </a:schemeClr>
                </a:solidFill>
              </a:rPr>
              <a:t>40</a:t>
            </a:r>
            <a:endParaRPr lang="cs-CZ" sz="8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06950" y="82511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40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089062" y="5259957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50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922092" y="4127866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50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814848" y="780208"/>
            <a:ext cx="13292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</a:rPr>
              <a:t>50</a:t>
            </a:r>
            <a:endParaRPr lang="cs-CZ" sz="8800" b="1" dirty="0">
              <a:solidFill>
                <a:srgbClr val="CC0099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355976" y="872716"/>
            <a:ext cx="72008" cy="56153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307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336653"/>
            <a:ext cx="61797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správná znaménka. Přetahuj je nebo spojuj čarou.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482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6372200" y="5985284"/>
            <a:ext cx="720080" cy="576064"/>
            <a:chOff x="1115616" y="476672"/>
            <a:chExt cx="720080" cy="576064"/>
          </a:xfrm>
        </p:grpSpPr>
        <p:cxnSp>
          <p:nvCxnSpPr>
            <p:cNvPr id="5" name="Přímá spojnice 4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7637762" y="5964332"/>
            <a:ext cx="792088" cy="540060"/>
            <a:chOff x="2987824" y="404664"/>
            <a:chExt cx="792088" cy="54006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7620011" y="4905164"/>
            <a:ext cx="720080" cy="288032"/>
            <a:chOff x="4860032" y="476672"/>
            <a:chExt cx="720080" cy="288032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7452320" y="2600907"/>
            <a:ext cx="720080" cy="576064"/>
            <a:chOff x="1115616" y="476672"/>
            <a:chExt cx="720080" cy="576064"/>
          </a:xfrm>
        </p:grpSpPr>
        <p:cxnSp>
          <p:nvCxnSpPr>
            <p:cNvPr id="21" name="Přímá spojnice 20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259745" y="1357536"/>
            <a:ext cx="720080" cy="576064"/>
            <a:chOff x="1115616" y="476672"/>
            <a:chExt cx="720080" cy="576064"/>
          </a:xfrm>
        </p:grpSpPr>
        <p:cxnSp>
          <p:nvCxnSpPr>
            <p:cNvPr id="24" name="Přímá spojnice 23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6323376" y="3763649"/>
            <a:ext cx="720080" cy="576064"/>
            <a:chOff x="1115616" y="476672"/>
            <a:chExt cx="720080" cy="576064"/>
          </a:xfrm>
        </p:grpSpPr>
        <p:cxnSp>
          <p:nvCxnSpPr>
            <p:cNvPr id="27" name="Přímá spojnice 26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6437302" y="4860535"/>
            <a:ext cx="792088" cy="540060"/>
            <a:chOff x="2987824" y="404664"/>
            <a:chExt cx="792088" cy="540060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7620011" y="3763649"/>
            <a:ext cx="792088" cy="540060"/>
            <a:chOff x="2987824" y="404664"/>
            <a:chExt cx="792088" cy="54006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7753675" y="1491934"/>
            <a:ext cx="792088" cy="540060"/>
            <a:chOff x="2987824" y="404664"/>
            <a:chExt cx="792088" cy="540060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6267634" y="2780928"/>
            <a:ext cx="720080" cy="288032"/>
            <a:chOff x="4860032" y="476672"/>
            <a:chExt cx="720080" cy="288032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6372200" y="506009"/>
            <a:ext cx="720080" cy="288032"/>
            <a:chOff x="4860032" y="476672"/>
            <a:chExt cx="720080" cy="288032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7812360" y="506009"/>
            <a:ext cx="720080" cy="288032"/>
            <a:chOff x="4860032" y="476672"/>
            <a:chExt cx="720080" cy="288032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47" name="TextovéPole 46"/>
          <p:cNvSpPr txBox="1"/>
          <p:nvPr/>
        </p:nvSpPr>
        <p:spPr>
          <a:xfrm>
            <a:off x="318857" y="22926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20</a:t>
            </a:r>
            <a:endParaRPr lang="cs-CZ" sz="72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589443" y="4455747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40</a:t>
            </a:r>
            <a:endParaRPr lang="cs-CZ" sz="72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18857" y="2288775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30</a:t>
            </a:r>
            <a:endParaRPr lang="cs-CZ" sz="72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33019" y="3511188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50</a:t>
            </a:r>
            <a:endParaRPr lang="cs-CZ" sz="72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589444" y="3467930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10</a:t>
            </a:r>
            <a:endParaRPr lang="cs-CZ" sz="72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89444" y="1220559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10</a:t>
            </a:r>
            <a:endParaRPr lang="cs-CZ" sz="72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7310" y="5598308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20</a:t>
            </a:r>
            <a:endParaRPr lang="cs-CZ" sz="72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18857" y="1143797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30</a:t>
            </a:r>
            <a:endParaRPr lang="cs-CZ" sz="72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589444" y="22926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40</a:t>
            </a:r>
            <a:endParaRPr lang="cs-CZ" sz="72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46840" y="4460919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40</a:t>
            </a:r>
            <a:endParaRPr lang="cs-CZ" sz="72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589444" y="2310859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50</a:t>
            </a:r>
            <a:endParaRPr lang="cs-CZ" sz="7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589444" y="5625994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50</a:t>
            </a:r>
            <a:endParaRPr lang="cs-CZ" sz="7200" b="1" dirty="0"/>
          </a:p>
        </p:txBody>
      </p:sp>
      <p:cxnSp>
        <p:nvCxnSpPr>
          <p:cNvPr id="63" name="Přímá spojnice 62"/>
          <p:cNvCxnSpPr/>
          <p:nvPr/>
        </p:nvCxnSpPr>
        <p:spPr>
          <a:xfrm flipV="1">
            <a:off x="0" y="1124744"/>
            <a:ext cx="9144000" cy="995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-26654" y="2410929"/>
            <a:ext cx="9144000" cy="995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-12854" y="3571293"/>
            <a:ext cx="9144000" cy="995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0" y="4648156"/>
            <a:ext cx="9144000" cy="995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-12854" y="5661248"/>
            <a:ext cx="9144000" cy="995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559146" y="0"/>
            <a:ext cx="12854" cy="679863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30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45035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Zapisuj znaménka větší, menší, rovná se.</a:t>
            </a:r>
          </a:p>
          <a:p>
            <a:r>
              <a:rPr lang="cs-CZ" sz="2000" b="1" dirty="0" smtClean="0"/>
              <a:t>Pracuj  s dvojicí čísel ve sloupcích.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4568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99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4"/>
          <p:cNvCxnSpPr/>
          <p:nvPr/>
        </p:nvCxnSpPr>
        <p:spPr>
          <a:xfrm>
            <a:off x="3059829" y="-7635"/>
            <a:ext cx="0" cy="6857999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3" name="Přímá spojnice 5"/>
          <p:cNvCxnSpPr/>
          <p:nvPr/>
        </p:nvCxnSpPr>
        <p:spPr>
          <a:xfrm>
            <a:off x="6228179" y="0"/>
            <a:ext cx="0" cy="685800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sp>
        <p:nvSpPr>
          <p:cNvPr id="4" name="TextovéPole 6"/>
          <p:cNvSpPr txBox="1"/>
          <p:nvPr/>
        </p:nvSpPr>
        <p:spPr>
          <a:xfrm>
            <a:off x="126443" y="18864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5" name="TextovéPole 8"/>
          <p:cNvSpPr txBox="1"/>
          <p:nvPr/>
        </p:nvSpPr>
        <p:spPr>
          <a:xfrm>
            <a:off x="1680795" y="105273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6" name="TextovéPole 9"/>
          <p:cNvSpPr txBox="1"/>
          <p:nvPr/>
        </p:nvSpPr>
        <p:spPr>
          <a:xfrm>
            <a:off x="148141" y="602128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7" name="TextovéPole 10"/>
          <p:cNvSpPr txBox="1"/>
          <p:nvPr/>
        </p:nvSpPr>
        <p:spPr>
          <a:xfrm>
            <a:off x="122483" y="191073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60</a:t>
            </a:r>
          </a:p>
        </p:txBody>
      </p:sp>
      <p:sp>
        <p:nvSpPr>
          <p:cNvPr id="8" name="TextovéPole 11"/>
          <p:cNvSpPr txBox="1"/>
          <p:nvPr/>
        </p:nvSpPr>
        <p:spPr>
          <a:xfrm>
            <a:off x="148141" y="357301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9" name="TextovéPole 12"/>
          <p:cNvSpPr txBox="1"/>
          <p:nvPr/>
        </p:nvSpPr>
        <p:spPr>
          <a:xfrm>
            <a:off x="126443" y="98073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10" name="TextovéPole 13"/>
          <p:cNvSpPr txBox="1"/>
          <p:nvPr/>
        </p:nvSpPr>
        <p:spPr>
          <a:xfrm>
            <a:off x="148141" y="442748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11" name="TextovéPole 14"/>
          <p:cNvSpPr txBox="1"/>
          <p:nvPr/>
        </p:nvSpPr>
        <p:spPr>
          <a:xfrm>
            <a:off x="122483" y="522919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12" name="TextovéPole 15"/>
          <p:cNvSpPr txBox="1"/>
          <p:nvPr/>
        </p:nvSpPr>
        <p:spPr>
          <a:xfrm>
            <a:off x="160980" y="272907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13" name="TextovéPole 16"/>
          <p:cNvSpPr txBox="1"/>
          <p:nvPr/>
        </p:nvSpPr>
        <p:spPr>
          <a:xfrm>
            <a:off x="1707422" y="191073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14" name="TextovéPole 17"/>
          <p:cNvSpPr txBox="1"/>
          <p:nvPr/>
        </p:nvSpPr>
        <p:spPr>
          <a:xfrm>
            <a:off x="1672282" y="18864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15" name="TextovéPole 18"/>
          <p:cNvSpPr txBox="1"/>
          <p:nvPr/>
        </p:nvSpPr>
        <p:spPr>
          <a:xfrm>
            <a:off x="1697473" y="443058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20</a:t>
            </a:r>
          </a:p>
        </p:txBody>
      </p:sp>
      <p:sp>
        <p:nvSpPr>
          <p:cNvPr id="16" name="TextovéPole 19"/>
          <p:cNvSpPr txBox="1"/>
          <p:nvPr/>
        </p:nvSpPr>
        <p:spPr>
          <a:xfrm>
            <a:off x="1697473" y="599913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20</a:t>
            </a:r>
          </a:p>
        </p:txBody>
      </p:sp>
      <p:sp>
        <p:nvSpPr>
          <p:cNvPr id="17" name="TextovéPole 20"/>
          <p:cNvSpPr txBox="1"/>
          <p:nvPr/>
        </p:nvSpPr>
        <p:spPr>
          <a:xfrm>
            <a:off x="1697473" y="272907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90</a:t>
            </a:r>
          </a:p>
        </p:txBody>
      </p:sp>
      <p:sp>
        <p:nvSpPr>
          <p:cNvPr id="18" name="TextovéPole 21"/>
          <p:cNvSpPr txBox="1"/>
          <p:nvPr/>
        </p:nvSpPr>
        <p:spPr>
          <a:xfrm>
            <a:off x="1662936" y="523007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19" name="TextovéPole 22"/>
          <p:cNvSpPr txBox="1"/>
          <p:nvPr/>
        </p:nvSpPr>
        <p:spPr>
          <a:xfrm>
            <a:off x="1662936" y="362674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20" name="TextovéPole 23"/>
          <p:cNvSpPr txBox="1"/>
          <p:nvPr/>
        </p:nvSpPr>
        <p:spPr>
          <a:xfrm>
            <a:off x="3233665" y="18260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21" name="TextovéPole 24"/>
          <p:cNvSpPr txBox="1"/>
          <p:nvPr/>
        </p:nvSpPr>
        <p:spPr>
          <a:xfrm>
            <a:off x="4788027" y="104670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22" name="TextovéPole 25"/>
          <p:cNvSpPr txBox="1"/>
          <p:nvPr/>
        </p:nvSpPr>
        <p:spPr>
          <a:xfrm>
            <a:off x="3255364" y="601525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23" name="TextovéPole 26"/>
          <p:cNvSpPr txBox="1"/>
          <p:nvPr/>
        </p:nvSpPr>
        <p:spPr>
          <a:xfrm>
            <a:off x="3229706" y="190470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24" name="TextovéPole 27"/>
          <p:cNvSpPr txBox="1"/>
          <p:nvPr/>
        </p:nvSpPr>
        <p:spPr>
          <a:xfrm>
            <a:off x="3255364" y="356698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25" name="TextovéPole 28"/>
          <p:cNvSpPr txBox="1"/>
          <p:nvPr/>
        </p:nvSpPr>
        <p:spPr>
          <a:xfrm>
            <a:off x="3233665" y="97469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60</a:t>
            </a:r>
          </a:p>
        </p:txBody>
      </p:sp>
      <p:sp>
        <p:nvSpPr>
          <p:cNvPr id="26" name="TextovéPole 29"/>
          <p:cNvSpPr txBox="1"/>
          <p:nvPr/>
        </p:nvSpPr>
        <p:spPr>
          <a:xfrm>
            <a:off x="3255364" y="4421453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20</a:t>
            </a:r>
          </a:p>
        </p:txBody>
      </p:sp>
      <p:sp>
        <p:nvSpPr>
          <p:cNvPr id="27" name="TextovéPole 30"/>
          <p:cNvSpPr txBox="1"/>
          <p:nvPr/>
        </p:nvSpPr>
        <p:spPr>
          <a:xfrm>
            <a:off x="3229706" y="522316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28" name="TextovéPole 31"/>
          <p:cNvSpPr txBox="1"/>
          <p:nvPr/>
        </p:nvSpPr>
        <p:spPr>
          <a:xfrm>
            <a:off x="3268202" y="272303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29" name="TextovéPole 32"/>
          <p:cNvSpPr txBox="1"/>
          <p:nvPr/>
        </p:nvSpPr>
        <p:spPr>
          <a:xfrm>
            <a:off x="4779504" y="190470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30" name="TextovéPole 33"/>
          <p:cNvSpPr txBox="1"/>
          <p:nvPr/>
        </p:nvSpPr>
        <p:spPr>
          <a:xfrm>
            <a:off x="4779504" y="18260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31" name="TextovéPole 34"/>
          <p:cNvSpPr txBox="1"/>
          <p:nvPr/>
        </p:nvSpPr>
        <p:spPr>
          <a:xfrm>
            <a:off x="4805684" y="442748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90</a:t>
            </a:r>
          </a:p>
        </p:txBody>
      </p:sp>
      <p:sp>
        <p:nvSpPr>
          <p:cNvPr id="32" name="TextovéPole 35"/>
          <p:cNvSpPr txBox="1"/>
          <p:nvPr/>
        </p:nvSpPr>
        <p:spPr>
          <a:xfrm>
            <a:off x="4811691" y="600568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33" name="TextovéPole 36"/>
          <p:cNvSpPr txBox="1"/>
          <p:nvPr/>
        </p:nvSpPr>
        <p:spPr>
          <a:xfrm>
            <a:off x="4804696" y="272303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60</a:t>
            </a:r>
          </a:p>
        </p:txBody>
      </p:sp>
      <p:sp>
        <p:nvSpPr>
          <p:cNvPr id="34" name="TextovéPole 37"/>
          <p:cNvSpPr txBox="1"/>
          <p:nvPr/>
        </p:nvSpPr>
        <p:spPr>
          <a:xfrm>
            <a:off x="4770168" y="522404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10</a:t>
            </a:r>
          </a:p>
        </p:txBody>
      </p:sp>
      <p:sp>
        <p:nvSpPr>
          <p:cNvPr id="35" name="TextovéPole 38"/>
          <p:cNvSpPr txBox="1"/>
          <p:nvPr/>
        </p:nvSpPr>
        <p:spPr>
          <a:xfrm>
            <a:off x="4770168" y="357301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20</a:t>
            </a:r>
          </a:p>
        </p:txBody>
      </p:sp>
      <p:sp>
        <p:nvSpPr>
          <p:cNvPr id="36" name="TextovéPole 39"/>
          <p:cNvSpPr txBox="1"/>
          <p:nvPr/>
        </p:nvSpPr>
        <p:spPr>
          <a:xfrm>
            <a:off x="6397416" y="17304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20</a:t>
            </a:r>
          </a:p>
        </p:txBody>
      </p:sp>
      <p:sp>
        <p:nvSpPr>
          <p:cNvPr id="37" name="TextovéPole 40"/>
          <p:cNvSpPr txBox="1"/>
          <p:nvPr/>
        </p:nvSpPr>
        <p:spPr>
          <a:xfrm>
            <a:off x="7951777" y="103713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38" name="TextovéPole 41"/>
          <p:cNvSpPr txBox="1"/>
          <p:nvPr/>
        </p:nvSpPr>
        <p:spPr>
          <a:xfrm>
            <a:off x="6419115" y="600568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39" name="TextovéPole 42"/>
          <p:cNvSpPr txBox="1"/>
          <p:nvPr/>
        </p:nvSpPr>
        <p:spPr>
          <a:xfrm>
            <a:off x="6393457" y="189513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90</a:t>
            </a:r>
          </a:p>
        </p:txBody>
      </p:sp>
      <p:sp>
        <p:nvSpPr>
          <p:cNvPr id="40" name="TextovéPole 43"/>
          <p:cNvSpPr txBox="1"/>
          <p:nvPr/>
        </p:nvSpPr>
        <p:spPr>
          <a:xfrm>
            <a:off x="6419115" y="355741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10</a:t>
            </a:r>
          </a:p>
        </p:txBody>
      </p:sp>
      <p:sp>
        <p:nvSpPr>
          <p:cNvPr id="41" name="TextovéPole 44"/>
          <p:cNvSpPr txBox="1"/>
          <p:nvPr/>
        </p:nvSpPr>
        <p:spPr>
          <a:xfrm>
            <a:off x="6397416" y="96513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60</a:t>
            </a:r>
          </a:p>
        </p:txBody>
      </p:sp>
      <p:sp>
        <p:nvSpPr>
          <p:cNvPr id="42" name="TextovéPole 45"/>
          <p:cNvSpPr txBox="1"/>
          <p:nvPr/>
        </p:nvSpPr>
        <p:spPr>
          <a:xfrm>
            <a:off x="6419115" y="441188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43" name="TextovéPole 46"/>
          <p:cNvSpPr txBox="1"/>
          <p:nvPr/>
        </p:nvSpPr>
        <p:spPr>
          <a:xfrm>
            <a:off x="6393457" y="521359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44" name="TextovéPole 47"/>
          <p:cNvSpPr txBox="1"/>
          <p:nvPr/>
        </p:nvSpPr>
        <p:spPr>
          <a:xfrm>
            <a:off x="6431953" y="271347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  <p:sp>
        <p:nvSpPr>
          <p:cNvPr id="45" name="TextovéPole 48"/>
          <p:cNvSpPr txBox="1"/>
          <p:nvPr/>
        </p:nvSpPr>
        <p:spPr>
          <a:xfrm>
            <a:off x="7968447" y="190470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10</a:t>
            </a:r>
          </a:p>
        </p:txBody>
      </p:sp>
      <p:sp>
        <p:nvSpPr>
          <p:cNvPr id="46" name="TextovéPole 49"/>
          <p:cNvSpPr txBox="1"/>
          <p:nvPr/>
        </p:nvSpPr>
        <p:spPr>
          <a:xfrm>
            <a:off x="7943255" y="17304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47" name="TextovéPole 50"/>
          <p:cNvSpPr txBox="1"/>
          <p:nvPr/>
        </p:nvSpPr>
        <p:spPr>
          <a:xfrm>
            <a:off x="7968456" y="442748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60</a:t>
            </a:r>
          </a:p>
        </p:txBody>
      </p:sp>
      <p:sp>
        <p:nvSpPr>
          <p:cNvPr id="48" name="TextovéPole 51"/>
          <p:cNvSpPr txBox="1"/>
          <p:nvPr/>
        </p:nvSpPr>
        <p:spPr>
          <a:xfrm>
            <a:off x="7968447" y="598353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49" name="TextovéPole 52"/>
          <p:cNvSpPr txBox="1"/>
          <p:nvPr/>
        </p:nvSpPr>
        <p:spPr>
          <a:xfrm>
            <a:off x="7968447" y="2713472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50" name="TextovéPole 53"/>
          <p:cNvSpPr txBox="1"/>
          <p:nvPr/>
        </p:nvSpPr>
        <p:spPr>
          <a:xfrm>
            <a:off x="7933919" y="521447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90</a:t>
            </a:r>
          </a:p>
        </p:txBody>
      </p:sp>
      <p:sp>
        <p:nvSpPr>
          <p:cNvPr id="51" name="TextovéPole 54"/>
          <p:cNvSpPr txBox="1"/>
          <p:nvPr/>
        </p:nvSpPr>
        <p:spPr>
          <a:xfrm>
            <a:off x="7942076" y="357301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80</a:t>
            </a:r>
          </a:p>
        </p:txBody>
      </p:sp>
    </p:spTree>
    <p:extLst>
      <p:ext uri="{BB962C8B-B14F-4D97-AF65-F5344CB8AC3E}">
        <p14:creationId xmlns:p14="http://schemas.microsoft.com/office/powerpoint/2010/main" val="281583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17847"/>
            <a:ext cx="8734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rámečku dej všechna čísla, která jsou </a:t>
            </a:r>
            <a:r>
              <a:rPr lang="cs-CZ" sz="2400" b="1" dirty="0" smtClean="0">
                <a:solidFill>
                  <a:srgbClr val="FF0000"/>
                </a:solidFill>
              </a:rPr>
              <a:t>VĚTŠÍ NEŽ 50.</a:t>
            </a:r>
            <a:r>
              <a:rPr lang="cs-CZ" sz="2400" b="1" dirty="0" smtClean="0"/>
              <a:t> Klikni na 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268760"/>
            <a:ext cx="8136904" cy="237626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24126" y="566124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424841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20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2" y="432688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2" y="559853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0767" y="429309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559582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0767" y="566124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70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2705" y="429309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80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8303" y="559853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90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67834" y="4314174"/>
            <a:ext cx="1122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100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9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3826E-6 L -0.04722 -0.260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78834E-6 L -0.20156 -0.2630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87" y="-13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6.08374E-7 L 0.18108 -0.545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-27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6.08374E-7 L 0.29931 -0.587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65" y="-29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08374E-7 L -0.07083 -0.4931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-246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J12X6UJ6\MC9004316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541" y="50316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148570"/>
            <a:ext cx="6510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 koše vyhoď ty předměty, které stojí  </a:t>
            </a:r>
            <a:r>
              <a:rPr lang="cs-CZ" sz="2000" b="1" dirty="0" smtClean="0">
                <a:solidFill>
                  <a:srgbClr val="FF0000"/>
                </a:solidFill>
              </a:rPr>
              <a:t>méně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než 60 </a:t>
            </a:r>
            <a:r>
              <a:rPr lang="cs-CZ" sz="2000" b="1" dirty="0" smtClean="0"/>
              <a:t>korun.</a:t>
            </a:r>
          </a:p>
          <a:p>
            <a:r>
              <a:rPr lang="cs-CZ" sz="2000" b="1" dirty="0" smtClean="0"/>
              <a:t>Dražší předměty zůstanou na ploše.</a:t>
            </a:r>
            <a:endParaRPr lang="cs-CZ" sz="2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830735" y="1500896"/>
            <a:ext cx="1825625" cy="1410047"/>
            <a:chOff x="844550" y="1492250"/>
            <a:chExt cx="1825625" cy="1410047"/>
          </a:xfrm>
        </p:grpSpPr>
        <p:pic>
          <p:nvPicPr>
            <p:cNvPr id="1028" name="Picture 4" descr="C:\Users\pc\AppData\Local\Microsoft\Windows\Temporary Internet Files\Content.IE5\G9HC2RKH\MC9003984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4550" y="1492250"/>
              <a:ext cx="1825625" cy="796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379693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90</a:t>
              </a:r>
              <a:endParaRPr lang="cs-CZ" sz="44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733286" y="961628"/>
            <a:ext cx="2339060" cy="1505053"/>
            <a:chOff x="3661278" y="1026578"/>
            <a:chExt cx="2339060" cy="1505053"/>
          </a:xfrm>
        </p:grpSpPr>
        <p:pic>
          <p:nvPicPr>
            <p:cNvPr id="1029" name="Picture 5" descr="C:\Users\pc\AppData\Local\Microsoft\Windows\Temporary Internet Files\Content.IE5\G9HC2RKH\MP90042533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2190" y="1026578"/>
              <a:ext cx="1238148" cy="9905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661278" y="176219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70</a:t>
              </a:r>
              <a:endParaRPr lang="cs-CZ" sz="44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984312" y="916203"/>
            <a:ext cx="1705740" cy="1806099"/>
            <a:chOff x="5055247" y="842463"/>
            <a:chExt cx="1705740" cy="1806099"/>
          </a:xfrm>
        </p:grpSpPr>
        <p:pic>
          <p:nvPicPr>
            <p:cNvPr id="1030" name="Picture 6" descr="C:\Users\pc\AppData\Local\Microsoft\Windows\Temporary Internet Files\Content.IE5\0W3ZSVZK\MP900405344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5247" y="842463"/>
              <a:ext cx="1705740" cy="1218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530449" y="187912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20</a:t>
              </a:r>
              <a:endParaRPr lang="cs-CZ" sz="44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07327" y="3444335"/>
            <a:ext cx="1721775" cy="1834833"/>
            <a:chOff x="413253" y="4219286"/>
            <a:chExt cx="1721775" cy="1834833"/>
          </a:xfrm>
        </p:grpSpPr>
        <p:pic>
          <p:nvPicPr>
            <p:cNvPr id="1026" name="Picture 2" descr="C:\Users\pc\AppData\Local\Microsoft\Windows\Temporary Internet Files\Content.IE5\J12X6UJ6\MC90023297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253" y="4219286"/>
              <a:ext cx="1721775" cy="12675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36890" y="528467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80</a:t>
              </a:r>
              <a:endParaRPr lang="cs-CZ" sz="44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981002" y="3410793"/>
            <a:ext cx="1021756" cy="1548921"/>
            <a:chOff x="4110953" y="2960806"/>
            <a:chExt cx="1021756" cy="1548921"/>
          </a:xfrm>
        </p:grpSpPr>
        <p:pic>
          <p:nvPicPr>
            <p:cNvPr id="10" name="Picture 6" descr="C:\Users\pc\AppData\Local\Microsoft\Windows\Temporary Internet Files\Content.IE5\0W3ZSVZK\MC90011332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0953" y="2960806"/>
              <a:ext cx="1021756" cy="978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244163" y="374028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90</a:t>
              </a:r>
              <a:endParaRPr lang="cs-CZ" sz="4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444642" y="2366861"/>
            <a:ext cx="1299345" cy="1766997"/>
            <a:chOff x="4488621" y="2855235"/>
            <a:chExt cx="1299345" cy="1766997"/>
          </a:xfrm>
        </p:grpSpPr>
        <p:pic>
          <p:nvPicPr>
            <p:cNvPr id="1033" name="Picture 9" descr="C:\Users\pc\AppData\Local\Microsoft\Windows\Temporary Internet Files\Content.IE5\G9HC2RKH\MC90029092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8621" y="2855235"/>
              <a:ext cx="1299345" cy="12786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932040" y="385279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10</a:t>
              </a:r>
              <a:endParaRPr lang="cs-CZ" sz="44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405209" y="5559904"/>
            <a:ext cx="2006486" cy="1008583"/>
            <a:chOff x="1405209" y="5559904"/>
            <a:chExt cx="2006486" cy="1008583"/>
          </a:xfrm>
        </p:grpSpPr>
        <p:pic>
          <p:nvPicPr>
            <p:cNvPr id="1032" name="Picture 8" descr="C:\Users\pc\AppData\Local\Microsoft\Windows\Temporary Internet Files\Content.IE5\MFSGWU2F\MP900401195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5209" y="5559904"/>
              <a:ext cx="1260728" cy="10085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656360" y="567947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30</a:t>
              </a:r>
              <a:endParaRPr lang="cs-CZ" sz="44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397219" y="3198580"/>
            <a:ext cx="1172992" cy="1662657"/>
            <a:chOff x="6488958" y="2132856"/>
            <a:chExt cx="1172992" cy="1662657"/>
          </a:xfrm>
        </p:grpSpPr>
        <p:pic>
          <p:nvPicPr>
            <p:cNvPr id="1031" name="Picture 7" descr="C:\Users\pc\AppData\Local\Microsoft\Windows\Temporary Internet Files\Content.IE5\G9HC2RKH\MC900305511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0849" y="2132856"/>
              <a:ext cx="1061101" cy="1079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488958" y="302607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40</a:t>
              </a:r>
              <a:endParaRPr lang="cs-CZ" sz="4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168997" y="4711879"/>
            <a:ext cx="1330401" cy="1573630"/>
            <a:chOff x="6141037" y="3584682"/>
            <a:chExt cx="1330401" cy="1573630"/>
          </a:xfrm>
        </p:grpSpPr>
        <p:pic>
          <p:nvPicPr>
            <p:cNvPr id="4" name="Picture 5" descr="C:\Users\pc\AppData\Local\Microsoft\Windows\Temporary Internet Files\Content.IE5\0W3ZSVZK\MC900320544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1037" y="3584682"/>
              <a:ext cx="1330401" cy="8041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392020" y="438887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50</a:t>
              </a:r>
              <a:endParaRPr lang="cs-CZ" sz="4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8612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9702E-6 L 0.13003 0.27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3" y="13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68494E-6 L 0.05243 0.570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2" y="285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50359E-7 L 0.62205 0.010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1464E-7 L 0.39375 0.136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88" y="6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9 -0.02637 L 0.36024 0.435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230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4855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442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Porovnávání desítek VY_32_INOVACE_2A_02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32</cp:revision>
  <dcterms:created xsi:type="dcterms:W3CDTF">2013-10-29T20:51:58Z</dcterms:created>
  <dcterms:modified xsi:type="dcterms:W3CDTF">2014-03-23T18:06:28Z</dcterms:modified>
</cp:coreProperties>
</file>