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7" r:id="rId3"/>
    <p:sldId id="256" r:id="rId4"/>
    <p:sldId id="257" r:id="rId5"/>
    <p:sldId id="263" r:id="rId6"/>
    <p:sldId id="258" r:id="rId7"/>
    <p:sldId id="259" r:id="rId8"/>
    <p:sldId id="264" r:id="rId9"/>
    <p:sldId id="260" r:id="rId10"/>
    <p:sldId id="262" r:id="rId11"/>
    <p:sldId id="266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D2F9F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2E68F-3D85-442C-8695-B2073449C2CA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DF54F-ABCA-476F-95B4-CFDAF95F26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87686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2E68F-3D85-442C-8695-B2073449C2CA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DF54F-ABCA-476F-95B4-CFDAF95F26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21230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2E68F-3D85-442C-8695-B2073449C2CA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DF54F-ABCA-476F-95B4-CFDAF95F26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311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2E68F-3D85-442C-8695-B2073449C2CA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DF54F-ABCA-476F-95B4-CFDAF95F26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09339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2E68F-3D85-442C-8695-B2073449C2CA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DF54F-ABCA-476F-95B4-CFDAF95F26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4210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2E68F-3D85-442C-8695-B2073449C2CA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DF54F-ABCA-476F-95B4-CFDAF95F26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0186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2E68F-3D85-442C-8695-B2073449C2CA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DF54F-ABCA-476F-95B4-CFDAF95F26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424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2E68F-3D85-442C-8695-B2073449C2CA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DF54F-ABCA-476F-95B4-CFDAF95F26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76416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2E68F-3D85-442C-8695-B2073449C2CA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DF54F-ABCA-476F-95B4-CFDAF95F26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708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2E68F-3D85-442C-8695-B2073449C2CA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DF54F-ABCA-476F-95B4-CFDAF95F26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468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2E68F-3D85-442C-8695-B2073449C2CA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CDF54F-ABCA-476F-95B4-CFDAF95F26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2321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22E68F-3D85-442C-8695-B2073449C2CA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CDF54F-ABCA-476F-95B4-CFDAF95F26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552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Sčítání desítek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VY_32_INOVACE_2A_03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</a:t>
            </a:r>
            <a:r>
              <a:rPr lang="cs-CZ" sz="3100" dirty="0" smtClean="0"/>
              <a:t>CZ.1.07/1.5.00/34.1056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1</a:t>
            </a:r>
            <a:endParaRPr lang="cs-CZ" dirty="0" smtClean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098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</a:t>
            </a:r>
            <a:r>
              <a:rPr lang="cs-CZ" dirty="0"/>
              <a:t>materiál je určen k procvičování učiva </a:t>
            </a:r>
            <a:r>
              <a:rPr lang="cs-CZ" dirty="0" smtClean="0"/>
              <a:t>sčítání desítek </a:t>
            </a:r>
            <a:r>
              <a:rPr lang="cs-CZ" dirty="0"/>
              <a:t>v číselném oboru do 100</a:t>
            </a:r>
            <a:r>
              <a:rPr lang="cs-CZ" dirty="0" smtClean="0"/>
              <a:t>. První </a:t>
            </a:r>
            <a:r>
              <a:rPr lang="cs-CZ" dirty="0"/>
              <a:t>strana je interaktivní. Žáci počítají příklady, výsledky přiřazují </a:t>
            </a:r>
            <a:r>
              <a:rPr lang="cs-CZ" dirty="0" smtClean="0"/>
              <a:t>kliknutím. Orientují se v kruhu, pomáhá jim barva. Na druhé straně již počítají delší příklady, výsledek přiřazují čarou – rukopisné poznámky. Obdobným způsobem (rukopisné poznámky) pracují i na třetí straně, zde je již více jednoduchých příkladů. Na čtvrtém interaktivním </a:t>
            </a:r>
            <a:r>
              <a:rPr lang="cs-CZ" dirty="0" err="1"/>
              <a:t>slidu</a:t>
            </a:r>
            <a:r>
              <a:rPr lang="cs-CZ" dirty="0"/>
              <a:t> pracují </a:t>
            </a:r>
            <a:r>
              <a:rPr lang="cs-CZ" dirty="0" smtClean="0"/>
              <a:t>se snadnou tabulkou</a:t>
            </a:r>
            <a:r>
              <a:rPr lang="cs-CZ" dirty="0"/>
              <a:t>, výsledky opět umisťují na správné místo kliknutím. Na </a:t>
            </a:r>
            <a:r>
              <a:rPr lang="cs-CZ" dirty="0" smtClean="0"/>
              <a:t>páté straně </a:t>
            </a:r>
            <a:r>
              <a:rPr lang="cs-CZ" dirty="0"/>
              <a:t>pracují podobným způsobem – tabulka má dva </a:t>
            </a:r>
            <a:r>
              <a:rPr lang="cs-CZ" dirty="0" smtClean="0"/>
              <a:t>řádky. Ve </a:t>
            </a:r>
            <a:r>
              <a:rPr lang="cs-CZ" dirty="0" err="1" smtClean="0"/>
              <a:t>slidu</a:t>
            </a:r>
            <a:r>
              <a:rPr lang="cs-CZ" dirty="0" smtClean="0"/>
              <a:t> šestém počítají příklady a </a:t>
            </a:r>
            <a:r>
              <a:rPr lang="cs-CZ" smtClean="0"/>
              <a:t>zároveň výsledky </a:t>
            </a:r>
            <a:r>
              <a:rPr lang="cs-CZ" dirty="0" smtClean="0"/>
              <a:t>porovnávají – do správného sloupce umisťují příklady kliknutím.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Délka trvání práce s tímto materiálem: </a:t>
            </a:r>
            <a:r>
              <a:rPr lang="cs-CZ" dirty="0"/>
              <a:t>Z</a:t>
            </a:r>
            <a:r>
              <a:rPr lang="cs-CZ" dirty="0" smtClean="0"/>
              <a:t>hruba 30 minut.</a:t>
            </a:r>
          </a:p>
          <a:p>
            <a:pPr marL="0" indent="0">
              <a:buNone/>
            </a:pPr>
            <a:r>
              <a:rPr lang="cs-CZ" b="1" dirty="0" smtClean="0"/>
              <a:t>Autor:</a:t>
            </a:r>
            <a:r>
              <a:rPr lang="cs-CZ" dirty="0" smtClean="0"/>
              <a:t> 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Podzim 2013</a:t>
            </a:r>
          </a:p>
          <a:p>
            <a:pPr marL="0" indent="0">
              <a:buNone/>
            </a:pPr>
            <a:r>
              <a:rPr lang="cs-CZ" b="1" dirty="0" smtClean="0"/>
              <a:t>Speciální vzdělávací potřeby: </a:t>
            </a:r>
            <a:r>
              <a:rPr lang="cs-CZ" dirty="0" smtClean="0"/>
              <a:t>PAS</a:t>
            </a:r>
            <a:r>
              <a:rPr lang="cs-CZ" dirty="0"/>
              <a:t>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učebního materiálu</a:t>
            </a:r>
            <a:r>
              <a:rPr lang="cs-CZ" dirty="0" smtClean="0"/>
              <a:t>: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>
                <a:latin typeface="+mj-lt"/>
                <a:cs typeface="Times New Roman" pitchFamily="18" charset="0"/>
              </a:rPr>
              <a:t> </a:t>
            </a:r>
            <a:r>
              <a:rPr lang="cs-CZ" dirty="0">
                <a:latin typeface="+mj-lt"/>
                <a:cs typeface="Times New Roman" pitchFamily="18" charset="0"/>
              </a:rPr>
              <a:t>R</a:t>
            </a:r>
            <a:r>
              <a:rPr lang="cs-CZ" dirty="0" smtClean="0">
                <a:latin typeface="+mj-lt"/>
                <a:cs typeface="Times New Roman" pitchFamily="18" charset="0"/>
              </a:rPr>
              <a:t>ukopisné </a:t>
            </a:r>
            <a:r>
              <a:rPr lang="cs-CZ" dirty="0">
                <a:latin typeface="+mj-lt"/>
                <a:cs typeface="Times New Roman" pitchFamily="18" charset="0"/>
              </a:rPr>
              <a:t>poznámky v rámci nového softwaru Microsoft</a:t>
            </a:r>
            <a:endParaRPr lang="cs-CZ" b="1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Žák </a:t>
            </a:r>
            <a:r>
              <a:rPr lang="cs-CZ" dirty="0"/>
              <a:t>(PAS, MP, kombinované postižení -  MP v kombinaci se zdravotním znevýhodněním, MP v kombinaci s PAS, vícečetné postižení)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Praktická škola </a:t>
            </a:r>
            <a:r>
              <a:rPr lang="cs-CZ" dirty="0" smtClean="0"/>
              <a:t>jednoletá</a:t>
            </a:r>
          </a:p>
        </p:txBody>
      </p:sp>
    </p:spTree>
    <p:extLst>
      <p:ext uri="{BB962C8B-B14F-4D97-AF65-F5344CB8AC3E}">
        <p14:creationId xmlns:p14="http://schemas.microsoft.com/office/powerpoint/2010/main" val="1693381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620688"/>
            <a:ext cx="76451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Sčítej desítky. Na správný výsledek klikni. Barva ti pomůže.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2597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tUpDiag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" name="Skupina 52"/>
          <p:cNvGrpSpPr/>
          <p:nvPr/>
        </p:nvGrpSpPr>
        <p:grpSpPr>
          <a:xfrm>
            <a:off x="301178" y="560264"/>
            <a:ext cx="3384376" cy="3240360"/>
            <a:chOff x="301178" y="560264"/>
            <a:chExt cx="3384376" cy="3240360"/>
          </a:xfrm>
        </p:grpSpPr>
        <p:grpSp>
          <p:nvGrpSpPr>
            <p:cNvPr id="23" name="Skupina 22"/>
            <p:cNvGrpSpPr/>
            <p:nvPr/>
          </p:nvGrpSpPr>
          <p:grpSpPr>
            <a:xfrm>
              <a:off x="301178" y="560264"/>
              <a:ext cx="3384376" cy="3240360"/>
              <a:chOff x="323528" y="584684"/>
              <a:chExt cx="3384376" cy="3240360"/>
            </a:xfrm>
          </p:grpSpPr>
          <p:sp>
            <p:nvSpPr>
              <p:cNvPr id="4" name="Ovál 3"/>
              <p:cNvSpPr/>
              <p:nvPr/>
            </p:nvSpPr>
            <p:spPr>
              <a:xfrm>
                <a:off x="899592" y="1124744"/>
                <a:ext cx="2232248" cy="2160240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rgbClr val="00B0F0"/>
                  </a:solidFill>
                </a:endParaRPr>
              </a:p>
            </p:txBody>
          </p:sp>
          <p:sp>
            <p:nvSpPr>
              <p:cNvPr id="5" name="Ovál 4"/>
              <p:cNvSpPr/>
              <p:nvPr/>
            </p:nvSpPr>
            <p:spPr>
              <a:xfrm>
                <a:off x="1439652" y="1664804"/>
                <a:ext cx="1152128" cy="1080120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rgbClr val="00B0F0"/>
                  </a:solidFill>
                </a:endParaRPr>
              </a:p>
            </p:txBody>
          </p:sp>
          <p:sp>
            <p:nvSpPr>
              <p:cNvPr id="6" name="Ovál 5"/>
              <p:cNvSpPr/>
              <p:nvPr/>
            </p:nvSpPr>
            <p:spPr>
              <a:xfrm>
                <a:off x="323528" y="584684"/>
                <a:ext cx="3384376" cy="3240360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rgbClr val="00B0F0"/>
                  </a:solidFill>
                </a:endParaRPr>
              </a:p>
            </p:txBody>
          </p:sp>
          <p:cxnSp>
            <p:nvCxnSpPr>
              <p:cNvPr id="8" name="Přímá spojnice 7"/>
              <p:cNvCxnSpPr>
                <a:stCxn id="6" idx="0"/>
                <a:endCxn id="5" idx="0"/>
              </p:cNvCxnSpPr>
              <p:nvPr/>
            </p:nvCxnSpPr>
            <p:spPr>
              <a:xfrm>
                <a:off x="2015716" y="584684"/>
                <a:ext cx="0" cy="108012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>
                <a:stCxn id="5" idx="4"/>
                <a:endCxn id="6" idx="4"/>
              </p:cNvCxnSpPr>
              <p:nvPr/>
            </p:nvCxnSpPr>
            <p:spPr>
              <a:xfrm>
                <a:off x="2015716" y="2744924"/>
                <a:ext cx="0" cy="108012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>
                <a:stCxn id="5" idx="7"/>
                <a:endCxn id="6" idx="7"/>
              </p:cNvCxnSpPr>
              <p:nvPr/>
            </p:nvCxnSpPr>
            <p:spPr>
              <a:xfrm flipV="1">
                <a:off x="2423055" y="1059224"/>
                <a:ext cx="789219" cy="76376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>
                <a:stCxn id="5" idx="6"/>
                <a:endCxn id="6" idx="6"/>
              </p:cNvCxnSpPr>
              <p:nvPr/>
            </p:nvCxnSpPr>
            <p:spPr>
              <a:xfrm>
                <a:off x="2591780" y="2204864"/>
                <a:ext cx="1116124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>
                <a:stCxn id="5" idx="5"/>
                <a:endCxn id="6" idx="5"/>
              </p:cNvCxnSpPr>
              <p:nvPr/>
            </p:nvCxnSpPr>
            <p:spPr>
              <a:xfrm>
                <a:off x="2423055" y="2586744"/>
                <a:ext cx="789219" cy="76376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>
                <a:stCxn id="5" idx="1"/>
                <a:endCxn id="6" idx="1"/>
              </p:cNvCxnSpPr>
              <p:nvPr/>
            </p:nvCxnSpPr>
            <p:spPr>
              <a:xfrm flipH="1" flipV="1">
                <a:off x="819158" y="1059224"/>
                <a:ext cx="789219" cy="76376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>
                <a:stCxn id="5" idx="2"/>
                <a:endCxn id="6" idx="2"/>
              </p:cNvCxnSpPr>
              <p:nvPr/>
            </p:nvCxnSpPr>
            <p:spPr>
              <a:xfrm flipH="1">
                <a:off x="323528" y="2204864"/>
                <a:ext cx="1116124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>
                <a:stCxn id="5" idx="3"/>
                <a:endCxn id="6" idx="3"/>
              </p:cNvCxnSpPr>
              <p:nvPr/>
            </p:nvCxnSpPr>
            <p:spPr>
              <a:xfrm flipH="1">
                <a:off x="819158" y="2586744"/>
                <a:ext cx="789219" cy="76376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36" name="TextovéPole 35"/>
            <p:cNvSpPr txBox="1"/>
            <p:nvPr/>
          </p:nvSpPr>
          <p:spPr>
            <a:xfrm>
              <a:off x="1462757" y="1850920"/>
              <a:ext cx="107433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10 +</a:t>
              </a:r>
              <a:endParaRPr lang="cs-CZ" sz="4000" b="1" dirty="0">
                <a:solidFill>
                  <a:srgbClr val="7030A0"/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1985294" y="1095811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00B0F0"/>
                  </a:solidFill>
                </a:rPr>
                <a:t>50</a:t>
              </a:r>
              <a:endParaRPr lang="cs-CZ" sz="3600" b="1" dirty="0">
                <a:solidFill>
                  <a:srgbClr val="00B0F0"/>
                </a:solidFill>
              </a:endParaRPr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2465686" y="1569127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00B0F0"/>
                  </a:solidFill>
                </a:rPr>
                <a:t>20</a:t>
              </a:r>
              <a:endParaRPr lang="cs-CZ" sz="3600" b="1" dirty="0">
                <a:solidFill>
                  <a:srgbClr val="00B0F0"/>
                </a:solidFill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2456747" y="2163181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00B0F0"/>
                  </a:solidFill>
                </a:rPr>
                <a:t>10</a:t>
              </a:r>
              <a:endParaRPr lang="cs-CZ" sz="3600" b="1" dirty="0">
                <a:solidFill>
                  <a:srgbClr val="00B0F0"/>
                </a:solidFill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1993366" y="2612390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00B0F0"/>
                  </a:solidFill>
                </a:rPr>
                <a:t>40</a:t>
              </a:r>
              <a:endParaRPr lang="cs-CZ" sz="3600" b="1" dirty="0">
                <a:solidFill>
                  <a:srgbClr val="00B0F0"/>
                </a:solidFill>
              </a:endParaRP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1347181" y="2587230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00B0F0"/>
                  </a:solidFill>
                </a:rPr>
                <a:t>30</a:t>
              </a:r>
              <a:endParaRPr lang="cs-CZ" sz="3600" b="1" dirty="0">
                <a:solidFill>
                  <a:srgbClr val="00B0F0"/>
                </a:solidFill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859240" y="2138271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00B0F0"/>
                  </a:solidFill>
                </a:rPr>
                <a:t>80</a:t>
              </a:r>
              <a:endParaRPr lang="cs-CZ" sz="3600" b="1" dirty="0">
                <a:solidFill>
                  <a:srgbClr val="00B0F0"/>
                </a:solidFill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844411" y="1517326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00B0F0"/>
                  </a:solidFill>
                </a:rPr>
                <a:t>70</a:t>
              </a:r>
              <a:endParaRPr lang="cs-CZ" sz="3600" b="1" dirty="0">
                <a:solidFill>
                  <a:srgbClr val="00B0F0"/>
                </a:solidFill>
              </a:endParaRPr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1334531" y="1161618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00B0F0"/>
                  </a:solidFill>
                </a:rPr>
                <a:t>60</a:t>
              </a:r>
              <a:endParaRPr lang="cs-CZ" sz="3600" b="1" dirty="0">
                <a:solidFill>
                  <a:srgbClr val="00B0F0"/>
                </a:solidFill>
              </a:endParaRPr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4499992" y="565697"/>
            <a:ext cx="3384376" cy="3240360"/>
            <a:chOff x="4499992" y="565697"/>
            <a:chExt cx="3384376" cy="3240360"/>
          </a:xfrm>
        </p:grpSpPr>
        <p:grpSp>
          <p:nvGrpSpPr>
            <p:cNvPr id="24" name="Skupina 23"/>
            <p:cNvGrpSpPr/>
            <p:nvPr/>
          </p:nvGrpSpPr>
          <p:grpSpPr>
            <a:xfrm>
              <a:off x="4499992" y="565697"/>
              <a:ext cx="3384376" cy="3240360"/>
              <a:chOff x="323528" y="584684"/>
              <a:chExt cx="3384376" cy="3240360"/>
            </a:xfrm>
          </p:grpSpPr>
          <p:sp>
            <p:nvSpPr>
              <p:cNvPr id="25" name="Ovál 24"/>
              <p:cNvSpPr/>
              <p:nvPr/>
            </p:nvSpPr>
            <p:spPr>
              <a:xfrm>
                <a:off x="899592" y="1124744"/>
                <a:ext cx="2232248" cy="2160240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rgbClr val="C00000"/>
                  </a:solidFill>
                </a:endParaRPr>
              </a:p>
            </p:txBody>
          </p:sp>
          <p:sp>
            <p:nvSpPr>
              <p:cNvPr id="26" name="Ovál 25"/>
              <p:cNvSpPr/>
              <p:nvPr/>
            </p:nvSpPr>
            <p:spPr>
              <a:xfrm>
                <a:off x="1439652" y="1664804"/>
                <a:ext cx="1152128" cy="1080120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rgbClr val="C00000"/>
                  </a:solidFill>
                </a:endParaRPr>
              </a:p>
            </p:txBody>
          </p:sp>
          <p:sp>
            <p:nvSpPr>
              <p:cNvPr id="27" name="Ovál 26"/>
              <p:cNvSpPr/>
              <p:nvPr/>
            </p:nvSpPr>
            <p:spPr>
              <a:xfrm>
                <a:off x="323528" y="584684"/>
                <a:ext cx="3384376" cy="3240360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rgbClr val="C00000"/>
                  </a:solidFill>
                </a:endParaRPr>
              </a:p>
            </p:txBody>
          </p:sp>
          <p:cxnSp>
            <p:nvCxnSpPr>
              <p:cNvPr id="28" name="Přímá spojnice 27"/>
              <p:cNvCxnSpPr>
                <a:stCxn id="27" idx="0"/>
                <a:endCxn id="26" idx="0"/>
              </p:cNvCxnSpPr>
              <p:nvPr/>
            </p:nvCxnSpPr>
            <p:spPr>
              <a:xfrm>
                <a:off x="2015716" y="584684"/>
                <a:ext cx="0" cy="108012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nice 28"/>
              <p:cNvCxnSpPr>
                <a:stCxn id="26" idx="4"/>
                <a:endCxn id="27" idx="4"/>
              </p:cNvCxnSpPr>
              <p:nvPr/>
            </p:nvCxnSpPr>
            <p:spPr>
              <a:xfrm>
                <a:off x="2015716" y="2744924"/>
                <a:ext cx="0" cy="108012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nice 29"/>
              <p:cNvCxnSpPr>
                <a:stCxn id="26" idx="7"/>
                <a:endCxn id="27" idx="7"/>
              </p:cNvCxnSpPr>
              <p:nvPr/>
            </p:nvCxnSpPr>
            <p:spPr>
              <a:xfrm flipV="1">
                <a:off x="2423055" y="1059224"/>
                <a:ext cx="789219" cy="76376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nice 30"/>
              <p:cNvCxnSpPr>
                <a:stCxn id="26" idx="6"/>
                <a:endCxn id="27" idx="6"/>
              </p:cNvCxnSpPr>
              <p:nvPr/>
            </p:nvCxnSpPr>
            <p:spPr>
              <a:xfrm>
                <a:off x="2591780" y="2204864"/>
                <a:ext cx="1116124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>
                <a:stCxn id="26" idx="5"/>
                <a:endCxn id="27" idx="5"/>
              </p:cNvCxnSpPr>
              <p:nvPr/>
            </p:nvCxnSpPr>
            <p:spPr>
              <a:xfrm>
                <a:off x="2423055" y="2586744"/>
                <a:ext cx="789219" cy="76376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nice 32"/>
              <p:cNvCxnSpPr>
                <a:stCxn id="26" idx="1"/>
                <a:endCxn id="27" idx="1"/>
              </p:cNvCxnSpPr>
              <p:nvPr/>
            </p:nvCxnSpPr>
            <p:spPr>
              <a:xfrm flipH="1" flipV="1">
                <a:off x="819158" y="1059224"/>
                <a:ext cx="789219" cy="76376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nice 33"/>
              <p:cNvCxnSpPr>
                <a:stCxn id="26" idx="2"/>
                <a:endCxn id="27" idx="2"/>
              </p:cNvCxnSpPr>
              <p:nvPr/>
            </p:nvCxnSpPr>
            <p:spPr>
              <a:xfrm flipH="1">
                <a:off x="323528" y="2204864"/>
                <a:ext cx="1116124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34"/>
              <p:cNvCxnSpPr>
                <a:stCxn id="26" idx="3"/>
                <a:endCxn id="27" idx="3"/>
              </p:cNvCxnSpPr>
              <p:nvPr/>
            </p:nvCxnSpPr>
            <p:spPr>
              <a:xfrm flipH="1">
                <a:off x="819158" y="2586744"/>
                <a:ext cx="789219" cy="76376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37" name="TextovéPole 36"/>
            <p:cNvSpPr txBox="1"/>
            <p:nvPr/>
          </p:nvSpPr>
          <p:spPr>
            <a:xfrm>
              <a:off x="5703905" y="1850920"/>
              <a:ext cx="95891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50"/>
                  </a:solidFill>
                </a:rPr>
                <a:t>20+</a:t>
              </a:r>
              <a:endParaRPr lang="cs-CZ" sz="4000" b="1" dirty="0">
                <a:solidFill>
                  <a:srgbClr val="00B050"/>
                </a:solidFill>
              </a:endParaRPr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5616116" y="1161618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20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6219935" y="1161618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40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6732058" y="1577746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60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6655561" y="2185877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80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6206494" y="2650406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10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5567192" y="2586743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30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5076134" y="2180444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70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5139616" y="1569127"/>
              <a:ext cx="6527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rgbClr val="C00000"/>
                  </a:solidFill>
                </a:rPr>
                <a:t>50</a:t>
              </a:r>
              <a:endParaRPr lang="cs-CZ" sz="3600" b="1" dirty="0">
                <a:solidFill>
                  <a:srgbClr val="C00000"/>
                </a:solidFill>
              </a:endParaRPr>
            </a:p>
          </p:txBody>
        </p:sp>
      </p:grpSp>
      <p:sp>
        <p:nvSpPr>
          <p:cNvPr id="56" name="TextovéPole 55"/>
          <p:cNvSpPr txBox="1"/>
          <p:nvPr/>
        </p:nvSpPr>
        <p:spPr>
          <a:xfrm>
            <a:off x="640752" y="5813973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70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674810" y="579844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60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588477" y="4923109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30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5872099" y="4856291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20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8100392" y="4856291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50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1598847" y="4960113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40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1660903" y="581397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90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589970" y="4948462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80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5919212" y="5778931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70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4830648" y="4948461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90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4864541" y="579844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50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7084078" y="577893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30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7025582" y="4903388"/>
            <a:ext cx="809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100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746572" y="579844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80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3746572" y="4925883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60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8100390" y="576991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40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6756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9.9468E-8 L -0.02257 -0.5158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8" y="-25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16378E-8 L 0.05052 -0.7573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17" y="-378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92922E-6 L -0.05365 -0.7552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1" y="-377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1.034E-6 L 0.05018 -0.501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00" y="-250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-3.49063E-6 L -0.31667 -0.344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33" y="-172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3.49063E-6 L -0.63924 -0.24011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962" y="-120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6.54638E-7 L -0.05417 -0.2655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08" y="-13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16378E-8 L -0.13958 -0.48439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79" y="-242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6.08374E-7 L -0.3151 -0.7344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64" y="-367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60768E-6 L 0.30157 -0.61739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069" y="-308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1.92922E-6 L 0.3882 -0.61879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410" y="-309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11589E-6 L 0.00226 -0.3518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" y="-176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11751E-7 L -0.07882 -0.38816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41" y="-194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92922E-6 L 0.06128 -0.38793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56" y="-194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4.6241E-6 L -0.02361 -0.35924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1" y="-179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8.99838E-7 L -0.14879 -0.61578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48" y="-307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</p:childTnLst>
        </p:cTn>
      </p:par>
    </p:tnLst>
    <p:bldLst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620688"/>
            <a:ext cx="7577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Sčítej desítky. Příklad spoj tužkou se správným výsledkem.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7978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2F9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extovéPole 30"/>
          <p:cNvSpPr txBox="1"/>
          <p:nvPr/>
        </p:nvSpPr>
        <p:spPr>
          <a:xfrm>
            <a:off x="8039949" y="4921626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40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8039461" y="1262010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80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7995579" y="222417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70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8009879" y="5915272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90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8039460" y="2306997"/>
            <a:ext cx="8098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60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8010367" y="3565123"/>
            <a:ext cx="11224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100</a:t>
            </a:r>
            <a:endParaRPr lang="cs-CZ" sz="4800" b="1" dirty="0">
              <a:solidFill>
                <a:srgbClr val="0070C0"/>
              </a:solidFill>
            </a:endParaRPr>
          </a:p>
        </p:txBody>
      </p:sp>
      <p:grpSp>
        <p:nvGrpSpPr>
          <p:cNvPr id="37" name="Skupina 36"/>
          <p:cNvGrpSpPr/>
          <p:nvPr/>
        </p:nvGrpSpPr>
        <p:grpSpPr>
          <a:xfrm>
            <a:off x="269736" y="188640"/>
            <a:ext cx="6035906" cy="6408712"/>
            <a:chOff x="269736" y="188640"/>
            <a:chExt cx="6035906" cy="6408712"/>
          </a:xfrm>
        </p:grpSpPr>
        <p:sp>
          <p:nvSpPr>
            <p:cNvPr id="4" name="Obdélník 3"/>
            <p:cNvSpPr/>
            <p:nvPr/>
          </p:nvSpPr>
          <p:spPr>
            <a:xfrm>
              <a:off x="273691" y="1196752"/>
              <a:ext cx="864096" cy="79208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b="1">
                <a:solidFill>
                  <a:schemeClr val="tx1"/>
                </a:solidFill>
              </a:endParaRPr>
            </a:p>
          </p:txBody>
        </p:sp>
        <p:sp>
          <p:nvSpPr>
            <p:cNvPr id="5" name="Obdélník 4"/>
            <p:cNvSpPr/>
            <p:nvPr/>
          </p:nvSpPr>
          <p:spPr>
            <a:xfrm>
              <a:off x="1846536" y="1240386"/>
              <a:ext cx="864096" cy="79208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b="1">
                <a:solidFill>
                  <a:schemeClr val="tx1"/>
                </a:solidFill>
              </a:endParaRPr>
            </a:p>
          </p:txBody>
        </p:sp>
        <p:sp>
          <p:nvSpPr>
            <p:cNvPr id="6" name="Obdélník 5"/>
            <p:cNvSpPr/>
            <p:nvPr/>
          </p:nvSpPr>
          <p:spPr>
            <a:xfrm>
              <a:off x="312167" y="188640"/>
              <a:ext cx="864096" cy="79208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7" name="Obdélník 6"/>
            <p:cNvSpPr/>
            <p:nvPr/>
          </p:nvSpPr>
          <p:spPr>
            <a:xfrm>
              <a:off x="269736" y="2276872"/>
              <a:ext cx="864096" cy="79208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b="1">
                <a:solidFill>
                  <a:schemeClr val="tx1"/>
                </a:solidFill>
              </a:endParaRPr>
            </a:p>
          </p:txBody>
        </p:sp>
        <p:sp>
          <p:nvSpPr>
            <p:cNvPr id="8" name="Obdélník 7"/>
            <p:cNvSpPr/>
            <p:nvPr/>
          </p:nvSpPr>
          <p:spPr>
            <a:xfrm>
              <a:off x="273691" y="3429000"/>
              <a:ext cx="864096" cy="79208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b="1">
                <a:solidFill>
                  <a:schemeClr val="tx1"/>
                </a:solidFill>
              </a:endParaRPr>
            </a:p>
          </p:txBody>
        </p:sp>
        <p:sp>
          <p:nvSpPr>
            <p:cNvPr id="9" name="Obdélník 8"/>
            <p:cNvSpPr/>
            <p:nvPr/>
          </p:nvSpPr>
          <p:spPr>
            <a:xfrm>
              <a:off x="280607" y="4581128"/>
              <a:ext cx="864096" cy="79208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b="1">
                <a:solidFill>
                  <a:schemeClr val="tx1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>
              <a:off x="331912" y="5805264"/>
              <a:ext cx="864096" cy="79208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b="1">
                <a:solidFill>
                  <a:schemeClr val="tx1"/>
                </a:solidFill>
              </a:endParaRPr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1846536" y="188640"/>
              <a:ext cx="864096" cy="79208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3275795" y="188640"/>
              <a:ext cx="864096" cy="79208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295297" y="1206660"/>
              <a:ext cx="864096" cy="79208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b="1">
                <a:solidFill>
                  <a:schemeClr val="tx1"/>
                </a:solidFill>
              </a:endParaRPr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1791755" y="2276872"/>
              <a:ext cx="864096" cy="79208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b="1">
                <a:solidFill>
                  <a:schemeClr val="tx1"/>
                </a:solidFill>
              </a:endParaRPr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747572" y="188640"/>
              <a:ext cx="864096" cy="79208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1780451" y="4589271"/>
              <a:ext cx="864096" cy="79208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b="1">
                <a:solidFill>
                  <a:schemeClr val="tx1"/>
                </a:solidFill>
              </a:endParaRPr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1763688" y="3429000"/>
              <a:ext cx="864096" cy="79208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b="1">
                <a:solidFill>
                  <a:schemeClr val="tx1"/>
                </a:solidFill>
              </a:endParaRPr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4723896" y="5798595"/>
              <a:ext cx="864096" cy="79208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b="1">
                <a:solidFill>
                  <a:schemeClr val="tx1"/>
                </a:solidFill>
              </a:endParaRPr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723896" y="4589271"/>
              <a:ext cx="864096" cy="79208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b="1">
                <a:solidFill>
                  <a:schemeClr val="tx1"/>
                </a:solidFill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3253158" y="5790708"/>
              <a:ext cx="864096" cy="79208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b="1">
                <a:solidFill>
                  <a:schemeClr val="tx1"/>
                </a:solidFill>
              </a:endParaRPr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1846536" y="5754707"/>
              <a:ext cx="864096" cy="79208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b="1">
                <a:solidFill>
                  <a:schemeClr val="tx1"/>
                </a:solidFill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3245247" y="4573489"/>
              <a:ext cx="864096" cy="79208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b="1">
                <a:solidFill>
                  <a:schemeClr val="tx1"/>
                </a:solidFill>
              </a:endParaRP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4723896" y="3429000"/>
              <a:ext cx="864096" cy="79208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b="1">
                <a:solidFill>
                  <a:schemeClr val="tx1"/>
                </a:solidFill>
              </a:endParaRPr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3246243" y="3429000"/>
              <a:ext cx="864096" cy="79208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b="1">
                <a:solidFill>
                  <a:schemeClr val="tx1"/>
                </a:solidFill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4735734" y="2349107"/>
              <a:ext cx="864096" cy="79208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b="1">
                <a:solidFill>
                  <a:schemeClr val="tx1"/>
                </a:solidFill>
              </a:endParaRPr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3245247" y="2276872"/>
              <a:ext cx="864096" cy="79208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b="1">
                <a:solidFill>
                  <a:schemeClr val="tx1"/>
                </a:solidFill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4747572" y="1248761"/>
              <a:ext cx="864096" cy="792088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b="1">
                <a:solidFill>
                  <a:schemeClr val="tx1"/>
                </a:solidFill>
              </a:endParaRPr>
            </a:p>
          </p:txBody>
        </p:sp>
        <p:grpSp>
          <p:nvGrpSpPr>
            <p:cNvPr id="72" name="Skupina 71"/>
            <p:cNvGrpSpPr/>
            <p:nvPr/>
          </p:nvGrpSpPr>
          <p:grpSpPr>
            <a:xfrm>
              <a:off x="2774273" y="404664"/>
              <a:ext cx="360040" cy="360040"/>
              <a:chOff x="6516216" y="404664"/>
              <a:chExt cx="360040" cy="360040"/>
            </a:xfrm>
          </p:grpSpPr>
          <p:cxnSp>
            <p:nvCxnSpPr>
              <p:cNvPr id="30" name="Přímá spojnice 29"/>
              <p:cNvCxnSpPr/>
              <p:nvPr/>
            </p:nvCxnSpPr>
            <p:spPr>
              <a:xfrm>
                <a:off x="6516216" y="584684"/>
                <a:ext cx="360040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31"/>
              <p:cNvCxnSpPr/>
              <p:nvPr/>
            </p:nvCxnSpPr>
            <p:spPr>
              <a:xfrm>
                <a:off x="6696236" y="404664"/>
                <a:ext cx="0" cy="36004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0" name="Skupina 129"/>
            <p:cNvGrpSpPr/>
            <p:nvPr/>
          </p:nvGrpSpPr>
          <p:grpSpPr>
            <a:xfrm>
              <a:off x="6012160" y="1492405"/>
              <a:ext cx="288032" cy="152400"/>
              <a:chOff x="6588224" y="1248761"/>
              <a:chExt cx="288032" cy="152400"/>
            </a:xfrm>
          </p:grpSpPr>
          <p:cxnSp>
            <p:nvCxnSpPr>
              <p:cNvPr id="35" name="Přímá spojnice 34"/>
              <p:cNvCxnSpPr/>
              <p:nvPr/>
            </p:nvCxnSpPr>
            <p:spPr>
              <a:xfrm>
                <a:off x="6588224" y="1248761"/>
                <a:ext cx="288032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nice 35"/>
              <p:cNvCxnSpPr/>
              <p:nvPr/>
            </p:nvCxnSpPr>
            <p:spPr>
              <a:xfrm>
                <a:off x="6588224" y="1401161"/>
                <a:ext cx="288032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3" name="Skupina 72"/>
            <p:cNvGrpSpPr/>
            <p:nvPr/>
          </p:nvGrpSpPr>
          <p:grpSpPr>
            <a:xfrm>
              <a:off x="1331640" y="1443844"/>
              <a:ext cx="360040" cy="360040"/>
              <a:chOff x="6516216" y="404664"/>
              <a:chExt cx="360040" cy="360040"/>
            </a:xfrm>
          </p:grpSpPr>
          <p:cxnSp>
            <p:nvCxnSpPr>
              <p:cNvPr id="74" name="Přímá spojnice 73"/>
              <p:cNvCxnSpPr/>
              <p:nvPr/>
            </p:nvCxnSpPr>
            <p:spPr>
              <a:xfrm>
                <a:off x="6516216" y="584684"/>
                <a:ext cx="360040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Přímá spojnice 74"/>
              <p:cNvCxnSpPr/>
              <p:nvPr/>
            </p:nvCxnSpPr>
            <p:spPr>
              <a:xfrm>
                <a:off x="6696236" y="404664"/>
                <a:ext cx="0" cy="36004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6" name="Skupina 75"/>
            <p:cNvGrpSpPr/>
            <p:nvPr/>
          </p:nvGrpSpPr>
          <p:grpSpPr>
            <a:xfrm>
              <a:off x="4283968" y="1425832"/>
              <a:ext cx="360040" cy="360040"/>
              <a:chOff x="6516216" y="404664"/>
              <a:chExt cx="360040" cy="360040"/>
            </a:xfrm>
          </p:grpSpPr>
          <p:cxnSp>
            <p:nvCxnSpPr>
              <p:cNvPr id="77" name="Přímá spojnice 76"/>
              <p:cNvCxnSpPr/>
              <p:nvPr/>
            </p:nvCxnSpPr>
            <p:spPr>
              <a:xfrm>
                <a:off x="6516216" y="584684"/>
                <a:ext cx="360040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Přímá spojnice 77"/>
              <p:cNvCxnSpPr/>
              <p:nvPr/>
            </p:nvCxnSpPr>
            <p:spPr>
              <a:xfrm>
                <a:off x="6696236" y="404664"/>
                <a:ext cx="0" cy="36004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" name="Skupina 78"/>
            <p:cNvGrpSpPr/>
            <p:nvPr/>
          </p:nvGrpSpPr>
          <p:grpSpPr>
            <a:xfrm>
              <a:off x="2883241" y="2477343"/>
              <a:ext cx="360040" cy="360040"/>
              <a:chOff x="6516216" y="404664"/>
              <a:chExt cx="360040" cy="360040"/>
            </a:xfrm>
          </p:grpSpPr>
          <p:cxnSp>
            <p:nvCxnSpPr>
              <p:cNvPr id="80" name="Přímá spojnice 79"/>
              <p:cNvCxnSpPr/>
              <p:nvPr/>
            </p:nvCxnSpPr>
            <p:spPr>
              <a:xfrm>
                <a:off x="6516216" y="584684"/>
                <a:ext cx="360040" cy="0"/>
              </a:xfrm>
              <a:prstGeom prst="line">
                <a:avLst/>
              </a:prstGeom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1" name="Přímá spojnice 80"/>
              <p:cNvCxnSpPr/>
              <p:nvPr/>
            </p:nvCxnSpPr>
            <p:spPr>
              <a:xfrm>
                <a:off x="6696236" y="404664"/>
                <a:ext cx="0" cy="360040"/>
              </a:xfrm>
              <a:prstGeom prst="line">
                <a:avLst/>
              </a:prstGeom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2" name="Skupina 81"/>
            <p:cNvGrpSpPr/>
            <p:nvPr/>
          </p:nvGrpSpPr>
          <p:grpSpPr>
            <a:xfrm>
              <a:off x="1305522" y="3633156"/>
              <a:ext cx="360040" cy="360040"/>
              <a:chOff x="6516216" y="404664"/>
              <a:chExt cx="360040" cy="360040"/>
            </a:xfrm>
          </p:grpSpPr>
          <p:cxnSp>
            <p:nvCxnSpPr>
              <p:cNvPr id="83" name="Přímá spojnice 82"/>
              <p:cNvCxnSpPr/>
              <p:nvPr/>
            </p:nvCxnSpPr>
            <p:spPr>
              <a:xfrm>
                <a:off x="6516216" y="584684"/>
                <a:ext cx="360040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Přímá spojnice 83"/>
              <p:cNvCxnSpPr/>
              <p:nvPr/>
            </p:nvCxnSpPr>
            <p:spPr>
              <a:xfrm>
                <a:off x="6696236" y="404664"/>
                <a:ext cx="0" cy="36004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5" name="Skupina 84"/>
            <p:cNvGrpSpPr/>
            <p:nvPr/>
          </p:nvGrpSpPr>
          <p:grpSpPr>
            <a:xfrm>
              <a:off x="4149762" y="3645024"/>
              <a:ext cx="360040" cy="360040"/>
              <a:chOff x="6516216" y="404664"/>
              <a:chExt cx="360040" cy="360040"/>
            </a:xfrm>
          </p:grpSpPr>
          <p:cxnSp>
            <p:nvCxnSpPr>
              <p:cNvPr id="86" name="Přímá spojnice 85"/>
              <p:cNvCxnSpPr/>
              <p:nvPr/>
            </p:nvCxnSpPr>
            <p:spPr>
              <a:xfrm>
                <a:off x="6516216" y="584684"/>
                <a:ext cx="360040" cy="0"/>
              </a:xfrm>
              <a:prstGeom prst="line">
                <a:avLst/>
              </a:prstGeom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7" name="Přímá spojnice 86"/>
              <p:cNvCxnSpPr/>
              <p:nvPr/>
            </p:nvCxnSpPr>
            <p:spPr>
              <a:xfrm>
                <a:off x="6696236" y="404664"/>
                <a:ext cx="0" cy="360040"/>
              </a:xfrm>
              <a:prstGeom prst="line">
                <a:avLst/>
              </a:prstGeom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8" name="Skupina 87"/>
            <p:cNvGrpSpPr/>
            <p:nvPr/>
          </p:nvGrpSpPr>
          <p:grpSpPr>
            <a:xfrm>
              <a:off x="2771800" y="4797152"/>
              <a:ext cx="360040" cy="360040"/>
              <a:chOff x="6516216" y="404664"/>
              <a:chExt cx="360040" cy="360040"/>
            </a:xfrm>
          </p:grpSpPr>
          <p:cxnSp>
            <p:nvCxnSpPr>
              <p:cNvPr id="89" name="Přímá spojnice 88"/>
              <p:cNvCxnSpPr/>
              <p:nvPr/>
            </p:nvCxnSpPr>
            <p:spPr>
              <a:xfrm>
                <a:off x="6516216" y="584684"/>
                <a:ext cx="360040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0" name="Přímá spojnice 89"/>
              <p:cNvCxnSpPr/>
              <p:nvPr/>
            </p:nvCxnSpPr>
            <p:spPr>
              <a:xfrm>
                <a:off x="6696236" y="404664"/>
                <a:ext cx="0" cy="36004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1" name="Skupina 90"/>
            <p:cNvGrpSpPr/>
            <p:nvPr/>
          </p:nvGrpSpPr>
          <p:grpSpPr>
            <a:xfrm>
              <a:off x="2807804" y="5970731"/>
              <a:ext cx="360040" cy="360040"/>
              <a:chOff x="6516216" y="404664"/>
              <a:chExt cx="360040" cy="360040"/>
            </a:xfrm>
          </p:grpSpPr>
          <p:cxnSp>
            <p:nvCxnSpPr>
              <p:cNvPr id="92" name="Přímá spojnice 91"/>
              <p:cNvCxnSpPr/>
              <p:nvPr/>
            </p:nvCxnSpPr>
            <p:spPr>
              <a:xfrm>
                <a:off x="6516216" y="584684"/>
                <a:ext cx="360040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Přímá spojnice 92"/>
              <p:cNvCxnSpPr/>
              <p:nvPr/>
            </p:nvCxnSpPr>
            <p:spPr>
              <a:xfrm>
                <a:off x="6696236" y="404664"/>
                <a:ext cx="0" cy="36004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4" name="Skupina 133"/>
            <p:cNvGrpSpPr/>
            <p:nvPr/>
          </p:nvGrpSpPr>
          <p:grpSpPr>
            <a:xfrm>
              <a:off x="6010710" y="2635876"/>
              <a:ext cx="288032" cy="152400"/>
              <a:chOff x="6588224" y="1248761"/>
              <a:chExt cx="288032" cy="152400"/>
            </a:xfrm>
          </p:grpSpPr>
          <p:cxnSp>
            <p:nvCxnSpPr>
              <p:cNvPr id="135" name="Přímá spojnice 134"/>
              <p:cNvCxnSpPr/>
              <p:nvPr/>
            </p:nvCxnSpPr>
            <p:spPr>
              <a:xfrm>
                <a:off x="6588224" y="1248761"/>
                <a:ext cx="288032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6" name="Přímá spojnice 135"/>
              <p:cNvCxnSpPr/>
              <p:nvPr/>
            </p:nvCxnSpPr>
            <p:spPr>
              <a:xfrm>
                <a:off x="6588224" y="1401161"/>
                <a:ext cx="288032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5" name="Skupina 154"/>
            <p:cNvGrpSpPr/>
            <p:nvPr/>
          </p:nvGrpSpPr>
          <p:grpSpPr>
            <a:xfrm>
              <a:off x="6017610" y="6074551"/>
              <a:ext cx="288032" cy="152400"/>
              <a:chOff x="6588224" y="1248761"/>
              <a:chExt cx="288032" cy="152400"/>
            </a:xfrm>
          </p:grpSpPr>
          <p:cxnSp>
            <p:nvCxnSpPr>
              <p:cNvPr id="156" name="Přímá spojnice 155"/>
              <p:cNvCxnSpPr/>
              <p:nvPr/>
            </p:nvCxnSpPr>
            <p:spPr>
              <a:xfrm>
                <a:off x="6588224" y="1248761"/>
                <a:ext cx="288032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7" name="Přímá spojnice 156"/>
              <p:cNvCxnSpPr/>
              <p:nvPr/>
            </p:nvCxnSpPr>
            <p:spPr>
              <a:xfrm>
                <a:off x="6588224" y="1401161"/>
                <a:ext cx="288032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8" name="Skupina 157"/>
            <p:cNvGrpSpPr/>
            <p:nvPr/>
          </p:nvGrpSpPr>
          <p:grpSpPr>
            <a:xfrm>
              <a:off x="6010710" y="4921626"/>
              <a:ext cx="288032" cy="152400"/>
              <a:chOff x="6588224" y="1248761"/>
              <a:chExt cx="288032" cy="152400"/>
            </a:xfrm>
          </p:grpSpPr>
          <p:cxnSp>
            <p:nvCxnSpPr>
              <p:cNvPr id="159" name="Přímá spojnice 158"/>
              <p:cNvCxnSpPr/>
              <p:nvPr/>
            </p:nvCxnSpPr>
            <p:spPr>
              <a:xfrm>
                <a:off x="6588224" y="1248761"/>
                <a:ext cx="288032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0" name="Přímá spojnice 159"/>
              <p:cNvCxnSpPr/>
              <p:nvPr/>
            </p:nvCxnSpPr>
            <p:spPr>
              <a:xfrm>
                <a:off x="6588224" y="1401161"/>
                <a:ext cx="288032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1" name="Skupina 160"/>
            <p:cNvGrpSpPr/>
            <p:nvPr/>
          </p:nvGrpSpPr>
          <p:grpSpPr>
            <a:xfrm>
              <a:off x="6012160" y="3676855"/>
              <a:ext cx="288032" cy="152400"/>
              <a:chOff x="6588224" y="1248761"/>
              <a:chExt cx="288032" cy="152400"/>
            </a:xfrm>
          </p:grpSpPr>
          <p:cxnSp>
            <p:nvCxnSpPr>
              <p:cNvPr id="162" name="Přímá spojnice 161"/>
              <p:cNvCxnSpPr/>
              <p:nvPr/>
            </p:nvCxnSpPr>
            <p:spPr>
              <a:xfrm>
                <a:off x="6588224" y="1248761"/>
                <a:ext cx="288032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3" name="Přímá spojnice 162"/>
              <p:cNvCxnSpPr/>
              <p:nvPr/>
            </p:nvCxnSpPr>
            <p:spPr>
              <a:xfrm>
                <a:off x="6588224" y="1401161"/>
                <a:ext cx="288032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4" name="Skupina 163"/>
            <p:cNvGrpSpPr/>
            <p:nvPr/>
          </p:nvGrpSpPr>
          <p:grpSpPr>
            <a:xfrm>
              <a:off x="6012160" y="400955"/>
              <a:ext cx="288032" cy="152400"/>
              <a:chOff x="6588224" y="1248761"/>
              <a:chExt cx="288032" cy="152400"/>
            </a:xfrm>
          </p:grpSpPr>
          <p:cxnSp>
            <p:nvCxnSpPr>
              <p:cNvPr id="165" name="Přímá spojnice 164"/>
              <p:cNvCxnSpPr/>
              <p:nvPr/>
            </p:nvCxnSpPr>
            <p:spPr>
              <a:xfrm>
                <a:off x="6588224" y="1248761"/>
                <a:ext cx="288032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6" name="Přímá spojnice 165"/>
              <p:cNvCxnSpPr/>
              <p:nvPr/>
            </p:nvCxnSpPr>
            <p:spPr>
              <a:xfrm>
                <a:off x="6588224" y="1401161"/>
                <a:ext cx="288032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" name="TextovéPole 1"/>
            <p:cNvSpPr txBox="1"/>
            <p:nvPr/>
          </p:nvSpPr>
          <p:spPr>
            <a:xfrm>
              <a:off x="411940" y="268671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50</a:t>
              </a:r>
              <a:endParaRPr lang="cs-CZ" sz="4000" b="1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2026301" y="21354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20</a:t>
              </a:r>
              <a:endParaRPr lang="cs-CZ" sz="4000" b="1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3505169" y="209833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10</a:t>
              </a:r>
              <a:endParaRPr lang="cs-CZ" sz="4000" b="1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5004048" y="222417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20</a:t>
              </a:r>
              <a:endParaRPr lang="cs-CZ" sz="4000" b="1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360635" y="126201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10</a:t>
              </a:r>
              <a:endParaRPr lang="cs-CZ" sz="4000" b="1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2056408" y="1280954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10</a:t>
              </a:r>
              <a:endParaRPr lang="cs-CZ" sz="4000" b="1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3482725" y="1248761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10</a:t>
              </a:r>
              <a:endParaRPr lang="cs-CZ" sz="4000" b="1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4957444" y="126201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10</a:t>
              </a:r>
              <a:endParaRPr lang="cs-CZ" sz="4000" b="1" dirty="0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363786" y="2338427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20</a:t>
              </a:r>
              <a:endParaRPr lang="cs-CZ" sz="4000" b="1" dirty="0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2001627" y="2318973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20</a:t>
              </a:r>
              <a:endParaRPr lang="cs-CZ" sz="4000" b="1" dirty="0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3463030" y="2289312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20</a:t>
              </a:r>
              <a:endParaRPr lang="cs-CZ" sz="4000" b="1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4989997" y="2391208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smtClean="0"/>
                <a:t>10</a:t>
              </a:r>
              <a:endParaRPr lang="cs-CZ" sz="4000" b="1" dirty="0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360634" y="342925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20</a:t>
              </a:r>
              <a:endParaRPr lang="cs-CZ" sz="4000" b="1" dirty="0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1967634" y="3471101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30</a:t>
              </a:r>
              <a:endParaRPr lang="cs-CZ" sz="4000" b="1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3375325" y="3468705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10</a:t>
              </a:r>
              <a:endParaRPr lang="cs-CZ" sz="4000" b="1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4932715" y="3459233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30</a:t>
              </a:r>
              <a:endParaRPr lang="cs-CZ" sz="4000" b="1" dirty="0"/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392195" y="4614752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20</a:t>
              </a:r>
              <a:endParaRPr lang="cs-CZ" sz="4000" b="1" dirty="0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1990323" y="4595352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20</a:t>
              </a:r>
              <a:endParaRPr lang="cs-CZ" sz="4000" b="1" dirty="0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3450058" y="4615590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10</a:t>
              </a:r>
              <a:endParaRPr lang="cs-CZ" sz="4000" b="1" dirty="0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4973228" y="4643883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10</a:t>
              </a:r>
              <a:endParaRPr lang="cs-CZ" sz="4000" b="1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392195" y="5847365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10</a:t>
              </a:r>
              <a:endParaRPr lang="cs-CZ" sz="4000" b="1" dirty="0"/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2043275" y="5857691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30</a:t>
              </a:r>
              <a:endParaRPr lang="cs-CZ" sz="4000" b="1" dirty="0"/>
            </a:p>
          </p:txBody>
        </p:sp>
        <p:sp>
          <p:nvSpPr>
            <p:cNvPr id="68" name="TextovéPole 67"/>
            <p:cNvSpPr txBox="1"/>
            <p:nvPr/>
          </p:nvSpPr>
          <p:spPr>
            <a:xfrm>
              <a:off x="3505169" y="5882797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10</a:t>
              </a:r>
              <a:endParaRPr lang="cs-CZ" sz="4000" b="1" dirty="0"/>
            </a:p>
          </p:txBody>
        </p:sp>
        <p:sp>
          <p:nvSpPr>
            <p:cNvPr id="69" name="TextovéPole 68"/>
            <p:cNvSpPr txBox="1"/>
            <p:nvPr/>
          </p:nvSpPr>
          <p:spPr>
            <a:xfrm>
              <a:off x="4932715" y="5847365"/>
              <a:ext cx="7040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30</a:t>
              </a:r>
              <a:endParaRPr lang="cs-CZ" sz="4000" b="1" dirty="0"/>
            </a:p>
          </p:txBody>
        </p:sp>
        <p:grpSp>
          <p:nvGrpSpPr>
            <p:cNvPr id="108" name="Skupina 107"/>
            <p:cNvGrpSpPr/>
            <p:nvPr/>
          </p:nvGrpSpPr>
          <p:grpSpPr>
            <a:xfrm>
              <a:off x="4211960" y="404664"/>
              <a:ext cx="360040" cy="360040"/>
              <a:chOff x="6516216" y="404664"/>
              <a:chExt cx="360040" cy="360040"/>
            </a:xfrm>
          </p:grpSpPr>
          <p:cxnSp>
            <p:nvCxnSpPr>
              <p:cNvPr id="109" name="Přímá spojnice 108"/>
              <p:cNvCxnSpPr/>
              <p:nvPr/>
            </p:nvCxnSpPr>
            <p:spPr>
              <a:xfrm>
                <a:off x="6516216" y="584684"/>
                <a:ext cx="360040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Přímá spojnice 109"/>
              <p:cNvCxnSpPr/>
              <p:nvPr/>
            </p:nvCxnSpPr>
            <p:spPr>
              <a:xfrm>
                <a:off x="6696236" y="404664"/>
                <a:ext cx="0" cy="36004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1" name="Skupina 110"/>
            <p:cNvGrpSpPr/>
            <p:nvPr/>
          </p:nvGrpSpPr>
          <p:grpSpPr>
            <a:xfrm>
              <a:off x="1331640" y="457895"/>
              <a:ext cx="360040" cy="360040"/>
              <a:chOff x="6516216" y="404664"/>
              <a:chExt cx="360040" cy="360040"/>
            </a:xfrm>
          </p:grpSpPr>
          <p:cxnSp>
            <p:nvCxnSpPr>
              <p:cNvPr id="112" name="Přímá spojnice 111"/>
              <p:cNvCxnSpPr/>
              <p:nvPr/>
            </p:nvCxnSpPr>
            <p:spPr>
              <a:xfrm>
                <a:off x="6516216" y="584684"/>
                <a:ext cx="360040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Přímá spojnice 112"/>
              <p:cNvCxnSpPr/>
              <p:nvPr/>
            </p:nvCxnSpPr>
            <p:spPr>
              <a:xfrm>
                <a:off x="6696236" y="404664"/>
                <a:ext cx="0" cy="36004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4" name="Skupina 113"/>
            <p:cNvGrpSpPr/>
            <p:nvPr/>
          </p:nvGrpSpPr>
          <p:grpSpPr>
            <a:xfrm>
              <a:off x="2774273" y="1452735"/>
              <a:ext cx="360040" cy="360040"/>
              <a:chOff x="6516216" y="404664"/>
              <a:chExt cx="360040" cy="360040"/>
            </a:xfrm>
          </p:grpSpPr>
          <p:cxnSp>
            <p:nvCxnSpPr>
              <p:cNvPr id="115" name="Přímá spojnice 114"/>
              <p:cNvCxnSpPr/>
              <p:nvPr/>
            </p:nvCxnSpPr>
            <p:spPr>
              <a:xfrm>
                <a:off x="6516216" y="584684"/>
                <a:ext cx="360040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6" name="Přímá spojnice 115"/>
              <p:cNvCxnSpPr/>
              <p:nvPr/>
            </p:nvCxnSpPr>
            <p:spPr>
              <a:xfrm>
                <a:off x="6696236" y="404664"/>
                <a:ext cx="0" cy="36004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7" name="Skupina 116"/>
            <p:cNvGrpSpPr/>
            <p:nvPr/>
          </p:nvGrpSpPr>
          <p:grpSpPr>
            <a:xfrm>
              <a:off x="1270490" y="2477343"/>
              <a:ext cx="360040" cy="360040"/>
              <a:chOff x="6516216" y="404664"/>
              <a:chExt cx="360040" cy="360040"/>
            </a:xfrm>
          </p:grpSpPr>
          <p:cxnSp>
            <p:nvCxnSpPr>
              <p:cNvPr id="118" name="Přímá spojnice 117"/>
              <p:cNvCxnSpPr/>
              <p:nvPr/>
            </p:nvCxnSpPr>
            <p:spPr>
              <a:xfrm>
                <a:off x="6516216" y="584684"/>
                <a:ext cx="360040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9" name="Přímá spojnice 118"/>
              <p:cNvCxnSpPr/>
              <p:nvPr/>
            </p:nvCxnSpPr>
            <p:spPr>
              <a:xfrm>
                <a:off x="6696236" y="404664"/>
                <a:ext cx="0" cy="36004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0" name="Skupina 119"/>
            <p:cNvGrpSpPr/>
            <p:nvPr/>
          </p:nvGrpSpPr>
          <p:grpSpPr>
            <a:xfrm>
              <a:off x="4230702" y="2495112"/>
              <a:ext cx="360040" cy="360040"/>
              <a:chOff x="6516216" y="404664"/>
              <a:chExt cx="360040" cy="360040"/>
            </a:xfrm>
          </p:grpSpPr>
          <p:cxnSp>
            <p:nvCxnSpPr>
              <p:cNvPr id="121" name="Přímá spojnice 120"/>
              <p:cNvCxnSpPr/>
              <p:nvPr/>
            </p:nvCxnSpPr>
            <p:spPr>
              <a:xfrm>
                <a:off x="6516216" y="584684"/>
                <a:ext cx="360040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2" name="Přímá spojnice 121"/>
              <p:cNvCxnSpPr/>
              <p:nvPr/>
            </p:nvCxnSpPr>
            <p:spPr>
              <a:xfrm>
                <a:off x="6696236" y="404664"/>
                <a:ext cx="0" cy="36004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3" name="Skupina 122"/>
            <p:cNvGrpSpPr/>
            <p:nvPr/>
          </p:nvGrpSpPr>
          <p:grpSpPr>
            <a:xfrm>
              <a:off x="2747314" y="3649235"/>
              <a:ext cx="360040" cy="360040"/>
              <a:chOff x="6516216" y="404664"/>
              <a:chExt cx="360040" cy="360040"/>
            </a:xfrm>
          </p:grpSpPr>
          <p:cxnSp>
            <p:nvCxnSpPr>
              <p:cNvPr id="124" name="Přímá spojnice 123"/>
              <p:cNvCxnSpPr/>
              <p:nvPr/>
            </p:nvCxnSpPr>
            <p:spPr>
              <a:xfrm>
                <a:off x="6516216" y="584684"/>
                <a:ext cx="360040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5" name="Přímá spojnice 124"/>
              <p:cNvCxnSpPr/>
              <p:nvPr/>
            </p:nvCxnSpPr>
            <p:spPr>
              <a:xfrm>
                <a:off x="6696236" y="404664"/>
                <a:ext cx="0" cy="36004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6" name="Skupina 125"/>
            <p:cNvGrpSpPr/>
            <p:nvPr/>
          </p:nvGrpSpPr>
          <p:grpSpPr>
            <a:xfrm>
              <a:off x="1305522" y="4741606"/>
              <a:ext cx="360040" cy="360040"/>
              <a:chOff x="6516216" y="404664"/>
              <a:chExt cx="360040" cy="360040"/>
            </a:xfrm>
          </p:grpSpPr>
          <p:cxnSp>
            <p:nvCxnSpPr>
              <p:cNvPr id="127" name="Přímá spojnice 126"/>
              <p:cNvCxnSpPr/>
              <p:nvPr/>
            </p:nvCxnSpPr>
            <p:spPr>
              <a:xfrm>
                <a:off x="6516216" y="584684"/>
                <a:ext cx="360040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8" name="Přímá spojnice 127"/>
              <p:cNvCxnSpPr/>
              <p:nvPr/>
            </p:nvCxnSpPr>
            <p:spPr>
              <a:xfrm>
                <a:off x="6696236" y="404664"/>
                <a:ext cx="0" cy="36004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9" name="Skupina 128"/>
            <p:cNvGrpSpPr/>
            <p:nvPr/>
          </p:nvGrpSpPr>
          <p:grpSpPr>
            <a:xfrm>
              <a:off x="4247964" y="4741606"/>
              <a:ext cx="360040" cy="360040"/>
              <a:chOff x="6516216" y="404664"/>
              <a:chExt cx="360040" cy="360040"/>
            </a:xfrm>
          </p:grpSpPr>
          <p:cxnSp>
            <p:nvCxnSpPr>
              <p:cNvPr id="131" name="Přímá spojnice 130"/>
              <p:cNvCxnSpPr/>
              <p:nvPr/>
            </p:nvCxnSpPr>
            <p:spPr>
              <a:xfrm>
                <a:off x="6516216" y="584684"/>
                <a:ext cx="360040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2" name="Přímá spojnice 131"/>
              <p:cNvCxnSpPr/>
              <p:nvPr/>
            </p:nvCxnSpPr>
            <p:spPr>
              <a:xfrm>
                <a:off x="6696236" y="404664"/>
                <a:ext cx="0" cy="36004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3" name="Skupina 132"/>
            <p:cNvGrpSpPr/>
            <p:nvPr/>
          </p:nvGrpSpPr>
          <p:grpSpPr>
            <a:xfrm>
              <a:off x="1277888" y="6021288"/>
              <a:ext cx="360040" cy="360040"/>
              <a:chOff x="6516216" y="404664"/>
              <a:chExt cx="360040" cy="360040"/>
            </a:xfrm>
          </p:grpSpPr>
          <p:cxnSp>
            <p:nvCxnSpPr>
              <p:cNvPr id="137" name="Přímá spojnice 136"/>
              <p:cNvCxnSpPr/>
              <p:nvPr/>
            </p:nvCxnSpPr>
            <p:spPr>
              <a:xfrm>
                <a:off x="6516216" y="584684"/>
                <a:ext cx="360040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8" name="Přímá spojnice 137"/>
              <p:cNvCxnSpPr/>
              <p:nvPr/>
            </p:nvCxnSpPr>
            <p:spPr>
              <a:xfrm>
                <a:off x="6696236" y="404664"/>
                <a:ext cx="0" cy="36004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9" name="Skupina 138"/>
            <p:cNvGrpSpPr/>
            <p:nvPr/>
          </p:nvGrpSpPr>
          <p:grpSpPr>
            <a:xfrm>
              <a:off x="4247964" y="6031614"/>
              <a:ext cx="360040" cy="360040"/>
              <a:chOff x="6516216" y="404664"/>
              <a:chExt cx="360040" cy="360040"/>
            </a:xfrm>
          </p:grpSpPr>
          <p:cxnSp>
            <p:nvCxnSpPr>
              <p:cNvPr id="140" name="Přímá spojnice 139"/>
              <p:cNvCxnSpPr/>
              <p:nvPr/>
            </p:nvCxnSpPr>
            <p:spPr>
              <a:xfrm>
                <a:off x="6516216" y="584684"/>
                <a:ext cx="360040" cy="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1" name="Přímá spojnice 140"/>
              <p:cNvCxnSpPr/>
              <p:nvPr/>
            </p:nvCxnSpPr>
            <p:spPr>
              <a:xfrm>
                <a:off x="6696236" y="404664"/>
                <a:ext cx="0" cy="360040"/>
              </a:xfrm>
              <a:prstGeom prst="line">
                <a:avLst/>
              </a:prstGeom>
              <a:ln>
                <a:solidFill>
                  <a:srgbClr val="0070C0"/>
                </a:solidFill>
              </a:ln>
            </p:spPr>
            <p:style>
              <a:lnRef idx="3">
                <a:schemeClr val="accent1"/>
              </a:lnRef>
              <a:fillRef idx="0">
                <a:schemeClr val="accent1"/>
              </a:fillRef>
              <a:effectRef idx="2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42088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5">
          <a:fgClr>
            <a:schemeClr val="accent4">
              <a:lumMod val="60000"/>
              <a:lumOff val="4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>
            <a:off x="4499992" y="0"/>
            <a:ext cx="72008" cy="685800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288363" y="387344"/>
            <a:ext cx="1944216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1780" y="349937"/>
            <a:ext cx="15584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30 + 50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46202" y="376570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=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6145" y="2598222"/>
            <a:ext cx="1944216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9488" y="2593221"/>
            <a:ext cx="15584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60 + 30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16713" y="5877272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=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88246" y="4738499"/>
            <a:ext cx="1944216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solidFill>
                <a:srgbClr val="FF33CC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54248" y="4676944"/>
            <a:ext cx="13500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33CC"/>
                </a:solidFill>
              </a:rPr>
              <a:t>10+20</a:t>
            </a:r>
            <a:endParaRPr lang="cs-CZ" sz="3600" b="1" dirty="0">
              <a:solidFill>
                <a:srgbClr val="FF33C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92297" y="4708593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33CC"/>
                </a:solidFill>
              </a:rPr>
              <a:t>=</a:t>
            </a:r>
            <a:endParaRPr lang="cs-CZ" sz="3600" b="1" dirty="0">
              <a:solidFill>
                <a:srgbClr val="FF33CC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2620" y="1494038"/>
            <a:ext cx="1944216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9440" y="1472060"/>
            <a:ext cx="14542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40 +30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92372" y="4738499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=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43510" y="3653452"/>
            <a:ext cx="1944216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9512" y="4677815"/>
            <a:ext cx="1713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10 + 40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92372" y="3653744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=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56145" y="5877272"/>
            <a:ext cx="1944216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671244" y="3622966"/>
            <a:ext cx="15584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33CC"/>
                </a:solidFill>
              </a:rPr>
              <a:t>50 + 40</a:t>
            </a:r>
            <a:endParaRPr lang="cs-CZ" sz="3600" b="1" dirty="0">
              <a:solidFill>
                <a:srgbClr val="FF33CC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728345" y="2593221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=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671244" y="2597746"/>
            <a:ext cx="1944216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solidFill>
                <a:srgbClr val="FF33CC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32581" y="1407150"/>
            <a:ext cx="15584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33CC"/>
                </a:solidFill>
              </a:rPr>
              <a:t>80 </a:t>
            </a:r>
            <a:r>
              <a:rPr lang="cs-CZ" sz="3600" b="1" dirty="0">
                <a:solidFill>
                  <a:srgbClr val="FF33CC"/>
                </a:solidFill>
              </a:rPr>
              <a:t>+ </a:t>
            </a:r>
            <a:r>
              <a:rPr lang="cs-CZ" sz="3600" b="1" dirty="0" smtClean="0">
                <a:solidFill>
                  <a:srgbClr val="FF33CC"/>
                </a:solidFill>
              </a:rPr>
              <a:t>20</a:t>
            </a:r>
            <a:endParaRPr lang="cs-CZ" sz="3600" b="1" dirty="0">
              <a:solidFill>
                <a:srgbClr val="FF33CC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716122" y="1494038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=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644008" y="314938"/>
            <a:ext cx="1944216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solidFill>
                <a:srgbClr val="FF33CC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644008" y="314938"/>
            <a:ext cx="15584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33CC"/>
                </a:solidFill>
              </a:rPr>
              <a:t>20 + 50</a:t>
            </a:r>
            <a:endParaRPr lang="cs-CZ" sz="3600" b="1" dirty="0">
              <a:solidFill>
                <a:srgbClr val="FF33CC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139212" y="345715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33CC"/>
                </a:solidFill>
              </a:rPr>
              <a:t>=</a:t>
            </a:r>
            <a:endParaRPr lang="cs-CZ" sz="3600" b="1" dirty="0">
              <a:solidFill>
                <a:srgbClr val="FF33CC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28521" y="4772771"/>
            <a:ext cx="1944216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solidFill>
                <a:srgbClr val="00B05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772963" y="3653744"/>
            <a:ext cx="1944216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solidFill>
                <a:srgbClr val="FF33CC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4671244" y="1494038"/>
            <a:ext cx="1944216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solidFill>
                <a:srgbClr val="FF33CC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788024" y="5877272"/>
            <a:ext cx="1944216" cy="64807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>
              <a:solidFill>
                <a:srgbClr val="FF33CC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163092" y="3570778"/>
            <a:ext cx="4138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rgbClr val="FF33CC"/>
                </a:solidFill>
              </a:rPr>
              <a:t>=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228521" y="3654486"/>
            <a:ext cx="15584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00B050"/>
                </a:solidFill>
              </a:rPr>
              <a:t>80 + </a:t>
            </a:r>
            <a:r>
              <a:rPr lang="cs-CZ" sz="3600" b="1" dirty="0" smtClean="0">
                <a:solidFill>
                  <a:srgbClr val="00B050"/>
                </a:solidFill>
              </a:rPr>
              <a:t>20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39980" y="5875199"/>
            <a:ext cx="15584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50 </a:t>
            </a:r>
            <a:r>
              <a:rPr lang="cs-CZ" sz="3600" b="1" dirty="0">
                <a:solidFill>
                  <a:srgbClr val="00B050"/>
                </a:solidFill>
              </a:rPr>
              <a:t>+ 10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4665687" y="2537538"/>
            <a:ext cx="14542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33CC"/>
                </a:solidFill>
              </a:rPr>
              <a:t>30 +50</a:t>
            </a:r>
            <a:endParaRPr lang="cs-CZ" sz="3600" b="1" dirty="0">
              <a:solidFill>
                <a:srgbClr val="FF33CC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768443" y="5877272"/>
            <a:ext cx="14542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33CC"/>
                </a:solidFill>
              </a:rPr>
              <a:t>20 +30</a:t>
            </a:r>
            <a:endParaRPr lang="cs-CZ" sz="3600" b="1" dirty="0">
              <a:solidFill>
                <a:srgbClr val="FF33CC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6150268" y="1433507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33CC"/>
                </a:solidFill>
              </a:rPr>
              <a:t>=</a:t>
            </a:r>
            <a:endParaRPr lang="cs-CZ" sz="3600" b="1" dirty="0">
              <a:solidFill>
                <a:srgbClr val="FF33CC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192297" y="2585655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33CC"/>
                </a:solidFill>
              </a:rPr>
              <a:t>=</a:t>
            </a:r>
            <a:endParaRPr lang="cs-CZ" sz="3600" b="1" dirty="0">
              <a:solidFill>
                <a:srgbClr val="FF33CC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228019" y="5816587"/>
            <a:ext cx="4138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33CC"/>
                </a:solidFill>
              </a:rPr>
              <a:t>=</a:t>
            </a:r>
            <a:endParaRPr lang="cs-CZ" sz="3600" b="1" dirty="0">
              <a:solidFill>
                <a:srgbClr val="FF33CC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436010" y="372503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90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433812" y="144755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50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433812" y="2474691"/>
            <a:ext cx="10406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100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552278" y="3579283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80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3551057" y="477277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60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576479" y="581364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70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8060596" y="225495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80</a:t>
            </a:r>
            <a:endParaRPr lang="cs-CZ" sz="44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8058846" y="250946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70</a:t>
            </a:r>
            <a:endParaRPr lang="cs-CZ" sz="44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8004723" y="1318347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30</a:t>
            </a:r>
            <a:endParaRPr lang="cs-CZ" sz="44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8028384" y="5816587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50</a:t>
            </a:r>
            <a:endParaRPr lang="cs-CZ" sz="44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8028384" y="4772771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90</a:t>
            </a:r>
            <a:endParaRPr lang="cs-CZ" sz="44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8028384" y="3654486"/>
            <a:ext cx="10406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100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116893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76672"/>
            <a:ext cx="54260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Sčítej desítky. Na správný výsledek klikni.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5961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Skupina 39"/>
          <p:cNvGrpSpPr/>
          <p:nvPr/>
        </p:nvGrpSpPr>
        <p:grpSpPr>
          <a:xfrm>
            <a:off x="592443" y="1126971"/>
            <a:ext cx="7647519" cy="1730151"/>
            <a:chOff x="592443" y="1126971"/>
            <a:chExt cx="7647519" cy="1730151"/>
          </a:xfrm>
        </p:grpSpPr>
        <p:grpSp>
          <p:nvGrpSpPr>
            <p:cNvPr id="24" name="Skupina 23"/>
            <p:cNvGrpSpPr/>
            <p:nvPr/>
          </p:nvGrpSpPr>
          <p:grpSpPr>
            <a:xfrm>
              <a:off x="654960" y="1196752"/>
              <a:ext cx="7585002" cy="1660370"/>
              <a:chOff x="731414" y="764704"/>
              <a:chExt cx="7585002" cy="1660370"/>
            </a:xfrm>
          </p:grpSpPr>
          <p:cxnSp>
            <p:nvCxnSpPr>
              <p:cNvPr id="5" name="Přímá spojnice 4"/>
              <p:cNvCxnSpPr/>
              <p:nvPr/>
            </p:nvCxnSpPr>
            <p:spPr>
              <a:xfrm flipH="1">
                <a:off x="1547664" y="764704"/>
                <a:ext cx="6768752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 flipH="1">
                <a:off x="731414" y="1596982"/>
                <a:ext cx="7537156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 flipH="1">
                <a:off x="755576" y="2425074"/>
                <a:ext cx="7560840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>
                <a:off x="1547664" y="764704"/>
                <a:ext cx="0" cy="16561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>
                <a:off x="2554783" y="764704"/>
                <a:ext cx="0" cy="16561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>
                <a:off x="3494836" y="764704"/>
                <a:ext cx="0" cy="16561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>
                <a:off x="4499992" y="768890"/>
                <a:ext cx="0" cy="16561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nice 12"/>
              <p:cNvCxnSpPr/>
              <p:nvPr/>
            </p:nvCxnSpPr>
            <p:spPr>
              <a:xfrm>
                <a:off x="5508104" y="764704"/>
                <a:ext cx="0" cy="16561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6444208" y="764704"/>
                <a:ext cx="0" cy="16561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8292732" y="764704"/>
                <a:ext cx="0" cy="16561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/>
              <p:nvPr/>
            </p:nvCxnSpPr>
            <p:spPr>
              <a:xfrm>
                <a:off x="7380312" y="764704"/>
                <a:ext cx="0" cy="16561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>
                <a:off x="755576" y="1628800"/>
                <a:ext cx="0" cy="79627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25" name="TextovéPole 24"/>
            <p:cNvSpPr txBox="1"/>
            <p:nvPr/>
          </p:nvSpPr>
          <p:spPr>
            <a:xfrm>
              <a:off x="1607322" y="1154811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20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2531601" y="1181470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40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3536757" y="1127435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50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4495053" y="1141455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90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5479004" y="1181470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80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6417077" y="1127435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30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7329497" y="1126971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FF0000"/>
                  </a:solidFill>
                </a:rPr>
                <a:t>60</a:t>
              </a:r>
              <a:endParaRPr lang="cs-CZ" sz="4400" b="1" dirty="0">
                <a:solidFill>
                  <a:srgbClr val="FF0000"/>
                </a:solidFill>
              </a:endParaRPr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592443" y="2039938"/>
              <a:ext cx="95891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B0F0"/>
                  </a:solidFill>
                </a:rPr>
                <a:t>+10</a:t>
              </a:r>
              <a:endParaRPr lang="cs-CZ" sz="4000" b="1" dirty="0">
                <a:solidFill>
                  <a:srgbClr val="00B0F0"/>
                </a:solidFill>
              </a:endParaRPr>
            </a:p>
          </p:txBody>
        </p:sp>
      </p:grpSp>
      <p:sp>
        <p:nvSpPr>
          <p:cNvPr id="33" name="TextovéPole 32"/>
          <p:cNvSpPr txBox="1"/>
          <p:nvPr/>
        </p:nvSpPr>
        <p:spPr>
          <a:xfrm>
            <a:off x="1907704" y="419770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30</a:t>
            </a:r>
            <a:endParaRPr lang="cs-CZ" sz="4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395219" y="4145414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50</a:t>
            </a:r>
            <a:endParaRPr lang="cs-CZ" sz="4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969557" y="4212528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60</a:t>
            </a:r>
            <a:endParaRPr lang="cs-CZ" sz="4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186780" y="4201078"/>
            <a:ext cx="10406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100</a:t>
            </a:r>
            <a:endParaRPr lang="cs-CZ" sz="4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300192" y="4185585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90</a:t>
            </a:r>
            <a:endParaRPr lang="cs-CZ" sz="4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31147" y="421803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40</a:t>
            </a:r>
            <a:endParaRPr lang="cs-CZ" sz="44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081874" y="4211242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70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913188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95003E-6 L -0.04132 -0.2833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6" y="-141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1.63775E-6 L -0.53108 -0.2757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563" y="-13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84155E-6 L 0.07101 -0.296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-148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59172E-6 L -0.07691 -0.2838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54" y="-142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70414E-6 L -0.08854 -0.2921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27" y="-146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79019E-7 L 0.6309 -0.28638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45" y="-14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83761E-6 L 0.36667 -0.2854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333" y="-14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  <p:bldP spid="37" grpId="0"/>
      <p:bldP spid="38" grpId="0"/>
      <p:bldP spid="3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openDmnd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TextovéPole 32"/>
          <p:cNvSpPr txBox="1"/>
          <p:nvPr/>
        </p:nvSpPr>
        <p:spPr>
          <a:xfrm>
            <a:off x="1907704" y="419770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90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395219" y="414541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70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969557" y="4212528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60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186780" y="4201078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80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300192" y="4185585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40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31147" y="421803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50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081874" y="421124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20</a:t>
            </a:r>
            <a:endParaRPr lang="cs-CZ" sz="4000" b="1" dirty="0">
              <a:solidFill>
                <a:srgbClr val="00B0F0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579602" y="1127435"/>
            <a:ext cx="7666169" cy="2574219"/>
            <a:chOff x="579602" y="1127435"/>
            <a:chExt cx="7666169" cy="2574219"/>
          </a:xfrm>
        </p:grpSpPr>
        <p:grpSp>
          <p:nvGrpSpPr>
            <p:cNvPr id="40" name="Skupina 39"/>
            <p:cNvGrpSpPr/>
            <p:nvPr/>
          </p:nvGrpSpPr>
          <p:grpSpPr>
            <a:xfrm>
              <a:off x="579602" y="1127435"/>
              <a:ext cx="7660360" cy="1729687"/>
              <a:chOff x="579602" y="1127435"/>
              <a:chExt cx="7660360" cy="1729687"/>
            </a:xfrm>
          </p:grpSpPr>
          <p:grpSp>
            <p:nvGrpSpPr>
              <p:cNvPr id="24" name="Skupina 23"/>
              <p:cNvGrpSpPr/>
              <p:nvPr/>
            </p:nvGrpSpPr>
            <p:grpSpPr>
              <a:xfrm>
                <a:off x="654960" y="1196752"/>
                <a:ext cx="7585002" cy="1660370"/>
                <a:chOff x="731414" y="764704"/>
                <a:chExt cx="7585002" cy="1660370"/>
              </a:xfrm>
            </p:grpSpPr>
            <p:cxnSp>
              <p:nvCxnSpPr>
                <p:cNvPr id="5" name="Přímá spojnice 4"/>
                <p:cNvCxnSpPr/>
                <p:nvPr/>
              </p:nvCxnSpPr>
              <p:spPr>
                <a:xfrm flipH="1">
                  <a:off x="1547664" y="764704"/>
                  <a:ext cx="6768752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" name="Přímá spojnice 5"/>
                <p:cNvCxnSpPr/>
                <p:nvPr/>
              </p:nvCxnSpPr>
              <p:spPr>
                <a:xfrm flipH="1">
                  <a:off x="731414" y="1596982"/>
                  <a:ext cx="7537156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7" name="Přímá spojnice 6"/>
                <p:cNvCxnSpPr/>
                <p:nvPr/>
              </p:nvCxnSpPr>
              <p:spPr>
                <a:xfrm flipH="1">
                  <a:off x="755576" y="2425074"/>
                  <a:ext cx="7560840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" name="Přímá spojnice 8"/>
                <p:cNvCxnSpPr/>
                <p:nvPr/>
              </p:nvCxnSpPr>
              <p:spPr>
                <a:xfrm>
                  <a:off x="1547664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Přímá spojnice 9"/>
                <p:cNvCxnSpPr/>
                <p:nvPr/>
              </p:nvCxnSpPr>
              <p:spPr>
                <a:xfrm>
                  <a:off x="2554783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" name="Přímá spojnice 10"/>
                <p:cNvCxnSpPr/>
                <p:nvPr/>
              </p:nvCxnSpPr>
              <p:spPr>
                <a:xfrm>
                  <a:off x="3494836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2" name="Přímá spojnice 11"/>
                <p:cNvCxnSpPr/>
                <p:nvPr/>
              </p:nvCxnSpPr>
              <p:spPr>
                <a:xfrm>
                  <a:off x="4499992" y="768890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Přímá spojnice 12"/>
                <p:cNvCxnSpPr/>
                <p:nvPr/>
              </p:nvCxnSpPr>
              <p:spPr>
                <a:xfrm>
                  <a:off x="5508104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" name="Přímá spojnice 13"/>
                <p:cNvCxnSpPr/>
                <p:nvPr/>
              </p:nvCxnSpPr>
              <p:spPr>
                <a:xfrm>
                  <a:off x="6444208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5" name="Přímá spojnice 14"/>
                <p:cNvCxnSpPr/>
                <p:nvPr/>
              </p:nvCxnSpPr>
              <p:spPr>
                <a:xfrm>
                  <a:off x="8292732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" name="Přímá spojnice 15"/>
                <p:cNvCxnSpPr/>
                <p:nvPr/>
              </p:nvCxnSpPr>
              <p:spPr>
                <a:xfrm>
                  <a:off x="7380312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2" name="Přímá spojnice 21"/>
                <p:cNvCxnSpPr/>
                <p:nvPr/>
              </p:nvCxnSpPr>
              <p:spPr>
                <a:xfrm>
                  <a:off x="755576" y="1628800"/>
                  <a:ext cx="0" cy="79627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25" name="TextovéPole 24"/>
              <p:cNvSpPr txBox="1"/>
              <p:nvPr/>
            </p:nvSpPr>
            <p:spPr>
              <a:xfrm>
                <a:off x="1607322" y="1154811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40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2531601" y="1181470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80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3536757" y="1127435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50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28" name="TextovéPole 27"/>
              <p:cNvSpPr txBox="1"/>
              <p:nvPr/>
            </p:nvSpPr>
            <p:spPr>
              <a:xfrm>
                <a:off x="4495053" y="1141455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60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5479004" y="1181470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30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7075994" y="1188640"/>
                <a:ext cx="638450" cy="92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579602" y="2145050"/>
                <a:ext cx="95891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b="1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+10</a:t>
                </a:r>
                <a:endParaRPr lang="cs-CZ" sz="4000" b="1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p:grpSp>
        <p:grpSp>
          <p:nvGrpSpPr>
            <p:cNvPr id="41" name="Skupina 40"/>
            <p:cNvGrpSpPr/>
            <p:nvPr/>
          </p:nvGrpSpPr>
          <p:grpSpPr>
            <a:xfrm>
              <a:off x="579602" y="1181470"/>
              <a:ext cx="7666169" cy="2520184"/>
              <a:chOff x="573793" y="336938"/>
              <a:chExt cx="7666169" cy="2520184"/>
            </a:xfrm>
          </p:grpSpPr>
          <p:grpSp>
            <p:nvGrpSpPr>
              <p:cNvPr id="42" name="Skupina 41"/>
              <p:cNvGrpSpPr/>
              <p:nvPr/>
            </p:nvGrpSpPr>
            <p:grpSpPr>
              <a:xfrm>
                <a:off x="654960" y="1184498"/>
                <a:ext cx="7585002" cy="1672624"/>
                <a:chOff x="731414" y="752450"/>
                <a:chExt cx="7585002" cy="1672624"/>
              </a:xfrm>
            </p:grpSpPr>
            <p:cxnSp>
              <p:nvCxnSpPr>
                <p:cNvPr id="51" name="Přímá spojnice 50"/>
                <p:cNvCxnSpPr/>
                <p:nvPr/>
              </p:nvCxnSpPr>
              <p:spPr>
                <a:xfrm flipH="1">
                  <a:off x="1547664" y="764704"/>
                  <a:ext cx="6768752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2" name="Přímá spojnice 51"/>
                <p:cNvCxnSpPr/>
                <p:nvPr/>
              </p:nvCxnSpPr>
              <p:spPr>
                <a:xfrm flipH="1">
                  <a:off x="731414" y="1596982"/>
                  <a:ext cx="7537156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3" name="Přímá spojnice 52"/>
                <p:cNvCxnSpPr/>
                <p:nvPr/>
              </p:nvCxnSpPr>
              <p:spPr>
                <a:xfrm flipH="1">
                  <a:off x="755576" y="2425074"/>
                  <a:ext cx="7560840" cy="0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4" name="Přímá spojnice 53"/>
                <p:cNvCxnSpPr/>
                <p:nvPr/>
              </p:nvCxnSpPr>
              <p:spPr>
                <a:xfrm>
                  <a:off x="1547664" y="752450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5" name="Přímá spojnice 54"/>
                <p:cNvCxnSpPr/>
                <p:nvPr/>
              </p:nvCxnSpPr>
              <p:spPr>
                <a:xfrm>
                  <a:off x="2554783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6" name="Přímá spojnice 55"/>
                <p:cNvCxnSpPr/>
                <p:nvPr/>
              </p:nvCxnSpPr>
              <p:spPr>
                <a:xfrm>
                  <a:off x="3494836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7" name="Přímá spojnice 56"/>
                <p:cNvCxnSpPr/>
                <p:nvPr/>
              </p:nvCxnSpPr>
              <p:spPr>
                <a:xfrm>
                  <a:off x="4499992" y="768890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8" name="Přímá spojnice 57"/>
                <p:cNvCxnSpPr/>
                <p:nvPr/>
              </p:nvCxnSpPr>
              <p:spPr>
                <a:xfrm>
                  <a:off x="5508104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9" name="Přímá spojnice 58"/>
                <p:cNvCxnSpPr/>
                <p:nvPr/>
              </p:nvCxnSpPr>
              <p:spPr>
                <a:xfrm>
                  <a:off x="6444208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0" name="Přímá spojnice 59"/>
                <p:cNvCxnSpPr/>
                <p:nvPr/>
              </p:nvCxnSpPr>
              <p:spPr>
                <a:xfrm>
                  <a:off x="8292732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1" name="Přímá spojnice 60"/>
                <p:cNvCxnSpPr/>
                <p:nvPr/>
              </p:nvCxnSpPr>
              <p:spPr>
                <a:xfrm>
                  <a:off x="7380312" y="764704"/>
                  <a:ext cx="0" cy="165618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Přímá spojnice 61"/>
                <p:cNvCxnSpPr/>
                <p:nvPr/>
              </p:nvCxnSpPr>
              <p:spPr>
                <a:xfrm>
                  <a:off x="755576" y="1628800"/>
                  <a:ext cx="0" cy="796274"/>
                </a:xfrm>
                <a:prstGeom prst="line">
                  <a:avLst/>
                </a:prstGeom>
              </p:spPr>
              <p:style>
                <a:lnRef idx="2">
                  <a:schemeClr val="dk1"/>
                </a:lnRef>
                <a:fillRef idx="0">
                  <a:schemeClr val="dk1"/>
                </a:fillRef>
                <a:effectRef idx="1">
                  <a:schemeClr val="dk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43" name="TextovéPole 42"/>
              <p:cNvSpPr txBox="1"/>
              <p:nvPr/>
            </p:nvSpPr>
            <p:spPr>
              <a:xfrm>
                <a:off x="1607322" y="1154811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2531601" y="1181470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5" name="TextovéPole 44"/>
              <p:cNvSpPr txBox="1"/>
              <p:nvPr/>
            </p:nvSpPr>
            <p:spPr>
              <a:xfrm>
                <a:off x="5447041" y="1206826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6294383" y="1157028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7305335" y="1154811"/>
                <a:ext cx="18473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endParaRPr lang="cs-CZ" sz="5400" b="1" dirty="0">
                  <a:solidFill>
                    <a:srgbClr val="7030A0"/>
                  </a:solidFill>
                </a:endParaRPr>
              </a:p>
            </p:txBody>
          </p:sp>
          <p:sp>
            <p:nvSpPr>
              <p:cNvPr id="48" name="TextovéPole 47"/>
              <p:cNvSpPr txBox="1"/>
              <p:nvPr/>
            </p:nvSpPr>
            <p:spPr>
              <a:xfrm>
                <a:off x="6411268" y="336938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70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49" name="TextovéPole 48"/>
              <p:cNvSpPr txBox="1"/>
              <p:nvPr/>
            </p:nvSpPr>
            <p:spPr>
              <a:xfrm>
                <a:off x="7323686" y="360441"/>
                <a:ext cx="886781" cy="923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5400" b="1" dirty="0" smtClean="0">
                    <a:solidFill>
                      <a:srgbClr val="FF0000"/>
                    </a:solidFill>
                  </a:rPr>
                  <a:t>10</a:t>
                </a:r>
                <a:endParaRPr lang="cs-CZ" sz="5400" b="1" dirty="0">
                  <a:solidFill>
                    <a:srgbClr val="FF0000"/>
                  </a:solidFill>
                </a:endParaRPr>
              </a:p>
            </p:txBody>
          </p:sp>
          <p:sp>
            <p:nvSpPr>
              <p:cNvPr id="50" name="TextovéPole 49"/>
              <p:cNvSpPr txBox="1"/>
              <p:nvPr/>
            </p:nvSpPr>
            <p:spPr>
              <a:xfrm>
                <a:off x="573793" y="2128303"/>
                <a:ext cx="95891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4000" b="1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+20</a:t>
                </a:r>
                <a:endParaRPr lang="cs-CZ" sz="4000" b="1" dirty="0">
                  <a:solidFill>
                    <a:schemeClr val="accent6">
                      <a:lumMod val="75000"/>
                    </a:schemeClr>
                  </a:solidFill>
                </a:endParaRPr>
              </a:p>
            </p:txBody>
          </p:sp>
        </p:grpSp>
      </p:grpSp>
      <p:sp>
        <p:nvSpPr>
          <p:cNvPr id="8" name="TextovéPole 7"/>
          <p:cNvSpPr txBox="1"/>
          <p:nvPr/>
        </p:nvSpPr>
        <p:spPr>
          <a:xfrm>
            <a:off x="741146" y="5478052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30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988371" y="5485213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90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046523" y="5495304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80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183108" y="5533201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70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60174" y="5533201"/>
            <a:ext cx="9637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100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320659" y="5533201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60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510422" y="5490627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50</a:t>
            </a:r>
            <a:endParaRPr lang="cs-CZ" sz="4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3479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8.79019E-7 L 0.0875 -0.2863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75" y="-14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95003E-6 L 0.06892 -0.2833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38" y="-141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84155E-6 L 0.0632 -0.2856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60" y="-14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1.63775E-6 L -0.31858 -0.2757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37" y="-13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70414E-6 L -0.08854 -0.2817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27" y="-140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59172E-6 L 0.15139 -0.28383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69" y="-142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83761E-6 L 0.36667 -0.2854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333" y="-14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81 -0.00555 L -0.52379 -0.3624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-178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771 0.00925 L -0.30903 -0.35809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66" y="-183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42887E-7 L -0.05521 -0.36711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60" y="-183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28 -2.3988E-6 L 0.18021 -0.36757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47" y="-183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56373E-6 L -0.2052 -0.36688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60" y="-183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3.1529E-6 L 0.4934 -0.35554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670" y="-177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42887E-7 L 0.72448 -0.3567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215" y="-178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5" grpId="0"/>
      <p:bldP spid="36" grpId="0"/>
      <p:bldP spid="37" grpId="0"/>
      <p:bldP spid="38" grpId="0"/>
      <p:bldP spid="39" grpId="0"/>
      <p:bldP spid="8" grpId="0"/>
      <p:bldP spid="17" grpId="0"/>
      <p:bldP spid="18" grpId="0"/>
      <p:bldP spid="19" grpId="0"/>
      <p:bldP spid="20" grpId="0"/>
      <p:bldP spid="21" grpId="0"/>
      <p:bldP spid="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179512" y="404663"/>
            <a:ext cx="9180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VYPOČÍTEJ PŘÍKLADY. Kliknutím je zařaď do správného sloupce.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8293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pattFill prst="solidDmnd">
            <a:fgClr>
              <a:srgbClr val="FFFF00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683568" y="695894"/>
            <a:ext cx="72008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683568" y="1127942"/>
            <a:ext cx="72008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635896" y="1064811"/>
            <a:ext cx="79208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635896" y="1232009"/>
            <a:ext cx="79208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800310" y="620688"/>
            <a:ext cx="720080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6961103" y="1051988"/>
            <a:ext cx="576064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609289" y="463023"/>
            <a:ext cx="122341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0070C0"/>
                </a:solidFill>
              </a:rPr>
              <a:t>50</a:t>
            </a:r>
            <a:endParaRPr lang="cs-CZ" sz="80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390269"/>
            <a:ext cx="122341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0070C0"/>
                </a:solidFill>
              </a:rPr>
              <a:t>50</a:t>
            </a:r>
            <a:endParaRPr lang="cs-CZ" sz="80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24328" y="319008"/>
            <a:ext cx="122341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0070C0"/>
                </a:solidFill>
              </a:rPr>
              <a:t>50</a:t>
            </a:r>
            <a:endParaRPr lang="cs-CZ" sz="80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904012" y="6014035"/>
            <a:ext cx="15584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10 + 30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82802" y="5306731"/>
            <a:ext cx="15584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20 + 30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49135" y="5229199"/>
            <a:ext cx="17153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30 +20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51396" y="5306732"/>
            <a:ext cx="14542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10 +40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651396" y="5982858"/>
            <a:ext cx="14542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30 +50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157676" y="5231654"/>
            <a:ext cx="13500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10+10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274201" y="5982859"/>
            <a:ext cx="15584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30 + 40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1780" y="6042500"/>
            <a:ext cx="14542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20 +10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452320" y="5953063"/>
            <a:ext cx="14542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40 +50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13285" y="5229200"/>
            <a:ext cx="14542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30 +10</a:t>
            </a:r>
            <a:endParaRPr lang="cs-CZ" sz="3600" b="1" dirty="0">
              <a:solidFill>
                <a:srgbClr val="00B0F0"/>
              </a:solidFill>
            </a:endParaRPr>
          </a:p>
        </p:txBody>
      </p:sp>
      <p:cxnSp>
        <p:nvCxnSpPr>
          <p:cNvPr id="30" name="Přímá spojnice 29"/>
          <p:cNvCxnSpPr/>
          <p:nvPr/>
        </p:nvCxnSpPr>
        <p:spPr>
          <a:xfrm>
            <a:off x="0" y="5085184"/>
            <a:ext cx="914400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2930423" y="0"/>
            <a:ext cx="29391" cy="5085184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022402" y="0"/>
            <a:ext cx="33443" cy="5085184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0" y="1642447"/>
            <a:ext cx="9144000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Srdce 2"/>
          <p:cNvSpPr/>
          <p:nvPr/>
        </p:nvSpPr>
        <p:spPr>
          <a:xfrm>
            <a:off x="169269" y="1210398"/>
            <a:ext cx="514299" cy="43130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rdce 30"/>
          <p:cNvSpPr/>
          <p:nvPr/>
        </p:nvSpPr>
        <p:spPr>
          <a:xfrm>
            <a:off x="6286011" y="1124743"/>
            <a:ext cx="514299" cy="43130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rdce 32"/>
          <p:cNvSpPr/>
          <p:nvPr/>
        </p:nvSpPr>
        <p:spPr>
          <a:xfrm>
            <a:off x="2993427" y="1064811"/>
            <a:ext cx="514299" cy="431300"/>
          </a:xfrm>
          <a:prstGeom prst="hear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753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0155E-6 L 0.06059 -0.4980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21" y="-249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62619E-6 L -0.14913 -0.383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65" y="-191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70576E-6 L -0.00712 -0.5093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5" y="-25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70576E-6 L -0.20052 -0.4045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35" y="-20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0155E-6 L -0.38629 -0.2778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23" y="-139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4.74439E-6 L 0.03524 -0.4066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53" y="-20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61554E-6 L 0.51528 -0.6079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764" y="-303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61554E-6 L 0.14601 -0.5135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92" y="-256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28846E-6 L -0.05868 -0.40435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34" y="-202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2.8013E-6 L -0.34011 -0.30835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014" y="-154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469</Words>
  <Application>Microsoft Office PowerPoint</Application>
  <PresentationFormat>Předvádění na obrazovce (4:3)</PresentationFormat>
  <Paragraphs>169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Sčítání desítek VY_32_INOVACE_2A_03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34</cp:revision>
  <dcterms:created xsi:type="dcterms:W3CDTF">2013-10-29T21:52:33Z</dcterms:created>
  <dcterms:modified xsi:type="dcterms:W3CDTF">2014-03-23T18:06:40Z</dcterms:modified>
</cp:coreProperties>
</file>