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6" r:id="rId4"/>
    <p:sldId id="257" r:id="rId5"/>
    <p:sldId id="270" r:id="rId6"/>
    <p:sldId id="258" r:id="rId7"/>
    <p:sldId id="271" r:id="rId8"/>
    <p:sldId id="268" r:id="rId9"/>
    <p:sldId id="269" r:id="rId10"/>
    <p:sldId id="27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118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096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9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15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56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677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075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23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91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64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563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97E5D-0A60-4D2C-B615-FEEA6480D19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1EA78-D8A3-4119-8145-A8B730939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91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Odčítání desítek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VY_32_INOVACE_2A_04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100" dirty="0"/>
              <a:t>Číslo projektu: </a:t>
            </a:r>
            <a:r>
              <a:rPr lang="cs-CZ" sz="3100" dirty="0" smtClean="0"/>
              <a:t>CZ.1.07/1.5.00/34.1056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1</a:t>
            </a:r>
            <a:endParaRPr lang="cs-CZ" dirty="0" smtClean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098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Tento materiál je určen k procvičování učiva odčítání desítek v číselném oboru do 100. První strana je interaktivní. Žáci počítají příklady, výsledky přiřazují kliknutím. Interaktivní je i druhá strana, žáci přiřazují správné výsledky, musí se již orientovat v kruhu. Na třetím </a:t>
            </a:r>
            <a:r>
              <a:rPr lang="cs-CZ" dirty="0" err="1" smtClean="0"/>
              <a:t>slidu</a:t>
            </a:r>
            <a:r>
              <a:rPr lang="cs-CZ" dirty="0" smtClean="0"/>
              <a:t> pracují s jednoduchou tabulkou, výsledky opět umisťují na správné místo kliknutím. Na čtvrté straně pracují podobným způsobem – tabulka má dva řádky. Na </a:t>
            </a:r>
            <a:r>
              <a:rPr lang="cs-CZ" dirty="0" err="1" smtClean="0"/>
              <a:t>slidu</a:t>
            </a:r>
            <a:r>
              <a:rPr lang="cs-CZ" dirty="0" smtClean="0"/>
              <a:t> číslo 5 pracují s delšími příklady, výsledky zde přiřazují pomocí rukopisných poznámek – spojují čarou, mohou je také přetahovat.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/>
              <a:t>Z</a:t>
            </a:r>
            <a:r>
              <a:rPr lang="cs-CZ" smtClean="0"/>
              <a:t>hruba 30 minut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 smtClean="0"/>
              <a:t>Speciální vzdělávací potřeby:  </a:t>
            </a:r>
            <a:r>
              <a:rPr lang="cs-CZ" dirty="0" smtClean="0"/>
              <a:t>PAS</a:t>
            </a:r>
            <a:r>
              <a:rPr lang="cs-CZ" dirty="0"/>
              <a:t>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Microsoft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/>
              <a:t>Žák (PAS, MP, kombinované postižení -  MP v kombinaci se zdravotním znevýhodněním, MP v kombinaci s PAS, vícečetné postižení)</a:t>
            </a:r>
          </a:p>
          <a:p>
            <a:pPr marL="0" indent="0">
              <a:buNone/>
            </a:pPr>
            <a:r>
              <a:rPr lang="cs-CZ" b="1" dirty="0"/>
              <a:t>Stupeň a typ vzdělávání: </a:t>
            </a:r>
            <a:r>
              <a:rPr lang="cs-CZ" dirty="0"/>
              <a:t>Praktická škola </a:t>
            </a:r>
            <a:r>
              <a:rPr lang="cs-CZ" dirty="0" smtClean="0"/>
              <a:t>jednoletá</a:t>
            </a:r>
          </a:p>
        </p:txBody>
      </p:sp>
    </p:spTree>
    <p:extLst>
      <p:ext uri="{BB962C8B-B14F-4D97-AF65-F5344CB8AC3E}">
        <p14:creationId xmlns:p14="http://schemas.microsoft.com/office/powerpoint/2010/main" val="311242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50685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Příklady vypočítej. Na správný výsledek klikni.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34714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67592" y="4293096"/>
            <a:ext cx="22717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 – 40 =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0613" y="5589240"/>
            <a:ext cx="21146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 – 0  =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06493" y="368910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50 - 10 =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70613" y="1568005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50 - 20 =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45886" y="2892221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50 - 30 =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5281" y="4175156"/>
            <a:ext cx="20361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50 - 50=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2768" y="2743158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50 - 30 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5188" y="5576711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50 - 10 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39795" y="260647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20 - 10 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9795" y="1533401"/>
            <a:ext cx="2164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40 - 10 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cxnSp>
        <p:nvCxnSpPr>
          <p:cNvPr id="25" name="Přímá spojnice 24"/>
          <p:cNvCxnSpPr/>
          <p:nvPr/>
        </p:nvCxnSpPr>
        <p:spPr>
          <a:xfrm>
            <a:off x="4644008" y="0"/>
            <a:ext cx="72008" cy="685800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860321" y="184482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10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916035" y="331207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20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923928" y="455987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30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941165" y="5703838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921939" y="569641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921939" y="455987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30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825883" y="188853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40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956376" y="325809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50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7797786" y="26064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41165" y="26064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40</a:t>
            </a:r>
            <a:endParaRPr lang="cs-CZ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01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6218E-6 L -0.16024 -0.223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-111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92019E-6 L -0.17431 -0.0703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15" y="-35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10201E-6 L -0.17518 -0.441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67" y="-220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5709E-6 L -0.16944 -0.2301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72" y="-115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4576E-6 L -0.08993 -0.219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0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10201E-6 L -0.10052 -0.4304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-215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3814E-6 L -0.09479 0.3953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0" y="19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7511E-6 L -0.10052 -0.1975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-98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566E-8 L -0.12014 0.3467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7" y="17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3814E-6 L -0.18489 0.7730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386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6" grpId="0"/>
      <p:bldP spid="37" grpId="0"/>
      <p:bldP spid="39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536" y="47667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Doplň do kruhu  správná čísla. Na výsledek klikni.</a:t>
            </a:r>
          </a:p>
          <a:p>
            <a:r>
              <a:rPr lang="cs-CZ" sz="2000" b="1" dirty="0" smtClean="0"/>
              <a:t>Barva ti pomůže.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724128" y="76470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481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Skupina 52"/>
          <p:cNvGrpSpPr/>
          <p:nvPr/>
        </p:nvGrpSpPr>
        <p:grpSpPr>
          <a:xfrm>
            <a:off x="301178" y="560264"/>
            <a:ext cx="3384376" cy="3240360"/>
            <a:chOff x="301178" y="560264"/>
            <a:chExt cx="3384376" cy="3240360"/>
          </a:xfrm>
        </p:grpSpPr>
        <p:grpSp>
          <p:nvGrpSpPr>
            <p:cNvPr id="23" name="Skupina 22"/>
            <p:cNvGrpSpPr/>
            <p:nvPr/>
          </p:nvGrpSpPr>
          <p:grpSpPr>
            <a:xfrm>
              <a:off x="301178" y="560264"/>
              <a:ext cx="3384376" cy="3240360"/>
              <a:chOff x="323528" y="584684"/>
              <a:chExt cx="3384376" cy="3240360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899592" y="1124744"/>
                <a:ext cx="2232248" cy="2160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FF33CC"/>
                  </a:solidFill>
                </a:endParaRPr>
              </a:p>
            </p:txBody>
          </p:sp>
          <p:sp>
            <p:nvSpPr>
              <p:cNvPr id="5" name="Ovál 4"/>
              <p:cNvSpPr/>
              <p:nvPr/>
            </p:nvSpPr>
            <p:spPr>
              <a:xfrm>
                <a:off x="1439652" y="1664804"/>
                <a:ext cx="1152128" cy="108012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FF33CC"/>
                  </a:solidFill>
                </a:endParaRPr>
              </a:p>
            </p:txBody>
          </p:sp>
          <p:sp>
            <p:nvSpPr>
              <p:cNvPr id="6" name="Ovál 5"/>
              <p:cNvSpPr/>
              <p:nvPr/>
            </p:nvSpPr>
            <p:spPr>
              <a:xfrm>
                <a:off x="323528" y="584684"/>
                <a:ext cx="3384376" cy="324036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FF33CC"/>
                  </a:solidFill>
                </a:endParaRPr>
              </a:p>
            </p:txBody>
          </p:sp>
          <p:cxnSp>
            <p:nvCxnSpPr>
              <p:cNvPr id="8" name="Přímá spojnice 7"/>
              <p:cNvCxnSpPr>
                <a:stCxn id="6" idx="0"/>
                <a:endCxn id="5" idx="0"/>
              </p:cNvCxnSpPr>
              <p:nvPr/>
            </p:nvCxnSpPr>
            <p:spPr>
              <a:xfrm>
                <a:off x="2015716" y="58468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>
                <a:stCxn id="5" idx="4"/>
                <a:endCxn id="6" idx="4"/>
              </p:cNvCxnSpPr>
              <p:nvPr/>
            </p:nvCxnSpPr>
            <p:spPr>
              <a:xfrm>
                <a:off x="2015716" y="274492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>
                <a:stCxn id="5" idx="7"/>
                <a:endCxn id="6" idx="7"/>
              </p:cNvCxnSpPr>
              <p:nvPr/>
            </p:nvCxnSpPr>
            <p:spPr>
              <a:xfrm flipV="1">
                <a:off x="2423055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13"/>
              <p:cNvCxnSpPr>
                <a:stCxn id="5" idx="6"/>
                <a:endCxn id="6" idx="6"/>
              </p:cNvCxnSpPr>
              <p:nvPr/>
            </p:nvCxnSpPr>
            <p:spPr>
              <a:xfrm>
                <a:off x="2591780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>
                <a:stCxn id="5" idx="5"/>
                <a:endCxn id="6" idx="5"/>
              </p:cNvCxnSpPr>
              <p:nvPr/>
            </p:nvCxnSpPr>
            <p:spPr>
              <a:xfrm>
                <a:off x="2423055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>
                <a:stCxn id="5" idx="1"/>
                <a:endCxn id="6" idx="1"/>
              </p:cNvCxnSpPr>
              <p:nvPr/>
            </p:nvCxnSpPr>
            <p:spPr>
              <a:xfrm flipH="1" flipV="1">
                <a:off x="819158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>
                <a:stCxn id="5" idx="2"/>
                <a:endCxn id="6" idx="2"/>
              </p:cNvCxnSpPr>
              <p:nvPr/>
            </p:nvCxnSpPr>
            <p:spPr>
              <a:xfrm flipH="1">
                <a:off x="323528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>
                <a:stCxn id="5" idx="3"/>
                <a:endCxn id="6" idx="3"/>
              </p:cNvCxnSpPr>
              <p:nvPr/>
            </p:nvCxnSpPr>
            <p:spPr>
              <a:xfrm flipH="1">
                <a:off x="819158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6" name="TextovéPole 35"/>
            <p:cNvSpPr txBox="1"/>
            <p:nvPr/>
          </p:nvSpPr>
          <p:spPr>
            <a:xfrm>
              <a:off x="1497494" y="1845884"/>
              <a:ext cx="102784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100 -</a:t>
              </a:r>
              <a:endParaRPr lang="cs-CZ" sz="3200" b="1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004351" y="1105757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50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474749" y="155853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70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2474749" y="21382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90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993366" y="261423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30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336528" y="2586743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10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924948" y="21382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80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890693" y="1581447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60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417301" y="1140158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33CC"/>
                  </a:solidFill>
                </a:rPr>
                <a:t>40</a:t>
              </a:r>
              <a:endParaRPr lang="cs-CZ" sz="3600" b="1" dirty="0">
                <a:solidFill>
                  <a:srgbClr val="FF33CC"/>
                </a:solidFill>
              </a:endParaRP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4499992" y="565697"/>
            <a:ext cx="3384376" cy="3240360"/>
            <a:chOff x="4499992" y="565697"/>
            <a:chExt cx="3384376" cy="3240360"/>
          </a:xfrm>
        </p:grpSpPr>
        <p:grpSp>
          <p:nvGrpSpPr>
            <p:cNvPr id="24" name="Skupina 23"/>
            <p:cNvGrpSpPr/>
            <p:nvPr/>
          </p:nvGrpSpPr>
          <p:grpSpPr>
            <a:xfrm>
              <a:off x="4499992" y="565697"/>
              <a:ext cx="3384376" cy="3240360"/>
              <a:chOff x="323528" y="584684"/>
              <a:chExt cx="3384376" cy="3240360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899592" y="1124744"/>
                <a:ext cx="2232248" cy="2160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7030A0"/>
                  </a:solidFill>
                </a:endParaRPr>
              </a:p>
            </p:txBody>
          </p:sp>
          <p:sp>
            <p:nvSpPr>
              <p:cNvPr id="26" name="Ovál 25"/>
              <p:cNvSpPr/>
              <p:nvPr/>
            </p:nvSpPr>
            <p:spPr>
              <a:xfrm>
                <a:off x="1439652" y="1664804"/>
                <a:ext cx="1152128" cy="108012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7030A0"/>
                  </a:solidFill>
                </a:endParaRPr>
              </a:p>
            </p:txBody>
          </p:sp>
          <p:sp>
            <p:nvSpPr>
              <p:cNvPr id="27" name="Ovál 26"/>
              <p:cNvSpPr/>
              <p:nvPr/>
            </p:nvSpPr>
            <p:spPr>
              <a:xfrm>
                <a:off x="323528" y="584684"/>
                <a:ext cx="3384376" cy="324036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7030A0"/>
                  </a:solidFill>
                </a:endParaRPr>
              </a:p>
            </p:txBody>
          </p:sp>
          <p:cxnSp>
            <p:nvCxnSpPr>
              <p:cNvPr id="28" name="Přímá spojnice 27"/>
              <p:cNvCxnSpPr>
                <a:stCxn id="27" idx="0"/>
                <a:endCxn id="26" idx="0"/>
              </p:cNvCxnSpPr>
              <p:nvPr/>
            </p:nvCxnSpPr>
            <p:spPr>
              <a:xfrm>
                <a:off x="2015716" y="58468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>
                <a:stCxn id="26" idx="4"/>
                <a:endCxn id="27" idx="4"/>
              </p:cNvCxnSpPr>
              <p:nvPr/>
            </p:nvCxnSpPr>
            <p:spPr>
              <a:xfrm>
                <a:off x="2015716" y="274492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>
                <a:stCxn id="26" idx="7"/>
                <a:endCxn id="27" idx="7"/>
              </p:cNvCxnSpPr>
              <p:nvPr/>
            </p:nvCxnSpPr>
            <p:spPr>
              <a:xfrm flipV="1">
                <a:off x="2423055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>
                <a:stCxn id="26" idx="6"/>
                <a:endCxn id="27" idx="6"/>
              </p:cNvCxnSpPr>
              <p:nvPr/>
            </p:nvCxnSpPr>
            <p:spPr>
              <a:xfrm>
                <a:off x="2591780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>
                <a:stCxn id="26" idx="5"/>
                <a:endCxn id="27" idx="5"/>
              </p:cNvCxnSpPr>
              <p:nvPr/>
            </p:nvCxnSpPr>
            <p:spPr>
              <a:xfrm>
                <a:off x="2423055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/>
              <p:cNvCxnSpPr>
                <a:stCxn id="26" idx="1"/>
                <a:endCxn id="27" idx="1"/>
              </p:cNvCxnSpPr>
              <p:nvPr/>
            </p:nvCxnSpPr>
            <p:spPr>
              <a:xfrm flipH="1" flipV="1">
                <a:off x="819158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>
                <a:stCxn id="26" idx="2"/>
                <a:endCxn id="27" idx="2"/>
              </p:cNvCxnSpPr>
              <p:nvPr/>
            </p:nvCxnSpPr>
            <p:spPr>
              <a:xfrm flipH="1">
                <a:off x="323528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>
                <a:stCxn id="26" idx="3"/>
                <a:endCxn id="27" idx="3"/>
              </p:cNvCxnSpPr>
              <p:nvPr/>
            </p:nvCxnSpPr>
            <p:spPr>
              <a:xfrm flipH="1">
                <a:off x="819158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7" name="TextovéPole 36"/>
            <p:cNvSpPr txBox="1"/>
            <p:nvPr/>
          </p:nvSpPr>
          <p:spPr>
            <a:xfrm>
              <a:off x="5703905" y="1850920"/>
              <a:ext cx="9765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/>
                <a:t>90 -</a:t>
              </a:r>
              <a:endParaRPr lang="cs-CZ" sz="4000" b="1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5516120" y="1140157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20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6242998" y="1157666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40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6655561" y="1539546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60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6699210" y="2138271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80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6192180" y="2603628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10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5633361" y="2586743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30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5105723" y="2218576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70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105723" y="1592651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7030A0"/>
                  </a:solidFill>
                </a:rPr>
                <a:t>90</a:t>
              </a:r>
              <a:endParaRPr lang="cs-CZ" sz="36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56" name="TextovéPole 55"/>
          <p:cNvSpPr txBox="1"/>
          <p:nvPr/>
        </p:nvSpPr>
        <p:spPr>
          <a:xfrm>
            <a:off x="640752" y="581397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60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674810" y="579844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2588477" y="492310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872099" y="485629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8100392" y="485629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70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598847" y="496011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90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660903" y="581397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589970" y="494846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5919212" y="577893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4830648" y="494846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20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4864541" y="579844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60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7084078" y="577893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80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7025582" y="490338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10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3746572" y="579844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30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3746572" y="492588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50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8100390" y="576991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70</a:t>
            </a:r>
            <a:endParaRPr lang="cs-CZ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71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9.9468E-8 L -0.02257 -0.515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" y="-25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6.08374E-7 L 0.05052 -0.765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-383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2922E-6 L -0.05365 -0.755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-37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034E-6 L 0.05018 -0.50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" y="-2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49063E-6 L -0.31667 -0.34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33" y="-17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49063E-6 L -0.63924 -0.2401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62" y="-120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54638E-7 L -0.05417 -0.26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13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11751E-7 L -0.12587 -0.4931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24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08374E-7 L -0.3151 -0.7344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67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60768E-6 L 0.30157 -0.6173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-308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92922E-6 L 0.3882 -0.6187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10" y="-309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11589E-6 L 0.0059 -0.3414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170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11751E-7 L -0.07882 -0.3881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94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96 -0.03123 L 0.06128 -0.3775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7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6241E-6 L -0.02361 -0.359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-179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6.08374E-7 L -0.14965 -0.5979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299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536" y="476672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Doplň  do rámečku správná čísla. Na výsledek klikni.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54353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5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Skupina 39"/>
          <p:cNvGrpSpPr/>
          <p:nvPr/>
        </p:nvGrpSpPr>
        <p:grpSpPr>
          <a:xfrm>
            <a:off x="573793" y="1127435"/>
            <a:ext cx="7666169" cy="1770309"/>
            <a:chOff x="573793" y="1127435"/>
            <a:chExt cx="7666169" cy="1770309"/>
          </a:xfrm>
        </p:grpSpPr>
        <p:grpSp>
          <p:nvGrpSpPr>
            <p:cNvPr id="24" name="Skupina 23"/>
            <p:cNvGrpSpPr/>
            <p:nvPr/>
          </p:nvGrpSpPr>
          <p:grpSpPr>
            <a:xfrm>
              <a:off x="654960" y="1196752"/>
              <a:ext cx="7585002" cy="1660370"/>
              <a:chOff x="731414" y="764704"/>
              <a:chExt cx="7585002" cy="1660370"/>
            </a:xfrm>
          </p:grpSpPr>
          <p:cxnSp>
            <p:nvCxnSpPr>
              <p:cNvPr id="5" name="Přímá spojnice 4"/>
              <p:cNvCxnSpPr/>
              <p:nvPr/>
            </p:nvCxnSpPr>
            <p:spPr>
              <a:xfrm flipH="1">
                <a:off x="1547664" y="764704"/>
                <a:ext cx="6768752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/>
              <p:cNvCxnSpPr/>
              <p:nvPr/>
            </p:nvCxnSpPr>
            <p:spPr>
              <a:xfrm flipH="1">
                <a:off x="731414" y="1596982"/>
                <a:ext cx="7537156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 flipH="1">
                <a:off x="755576" y="2425074"/>
                <a:ext cx="756084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1547664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2554783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3494836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/>
              <p:nvPr/>
            </p:nvCxnSpPr>
            <p:spPr>
              <a:xfrm>
                <a:off x="4499992" y="768890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>
                <a:off x="5508104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13"/>
              <p:cNvCxnSpPr/>
              <p:nvPr/>
            </p:nvCxnSpPr>
            <p:spPr>
              <a:xfrm>
                <a:off x="6444208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>
                <a:off x="8292732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/>
              <p:nvPr/>
            </p:nvCxnSpPr>
            <p:spPr>
              <a:xfrm>
                <a:off x="7380312" y="764704"/>
                <a:ext cx="0" cy="165618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/>
              <p:nvPr/>
            </p:nvCxnSpPr>
            <p:spPr>
              <a:xfrm>
                <a:off x="755576" y="1628800"/>
                <a:ext cx="0" cy="79627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5" name="TextovéPole 24"/>
            <p:cNvSpPr txBox="1"/>
            <p:nvPr/>
          </p:nvSpPr>
          <p:spPr>
            <a:xfrm>
              <a:off x="1607322" y="1154811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40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531601" y="1181470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20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3536757" y="1127435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50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495053" y="1141455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80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5479004" y="1181470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60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6417077" y="1127435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30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7329497" y="1200938"/>
              <a:ext cx="88678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b="1" dirty="0" smtClean="0">
                  <a:solidFill>
                    <a:srgbClr val="FF0000"/>
                  </a:solidFill>
                </a:rPr>
                <a:t>90</a:t>
              </a:r>
              <a:endParaRPr lang="cs-CZ" sz="5400" b="1" dirty="0">
                <a:solidFill>
                  <a:srgbClr val="FF0000"/>
                </a:solidFill>
              </a:endParaRPr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573793" y="2128303"/>
              <a:ext cx="92845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400" b="1" dirty="0" smtClean="0">
                  <a:solidFill>
                    <a:srgbClr val="0070C0"/>
                  </a:solidFill>
                </a:rPr>
                <a:t>-10</a:t>
              </a:r>
              <a:endParaRPr lang="cs-CZ" sz="4400" b="1" dirty="0">
                <a:solidFill>
                  <a:srgbClr val="0070C0"/>
                </a:solidFill>
              </a:endParaRPr>
            </a:p>
          </p:txBody>
        </p:sp>
      </p:grpSp>
      <p:sp>
        <p:nvSpPr>
          <p:cNvPr id="33" name="TextovéPole 32"/>
          <p:cNvSpPr txBox="1"/>
          <p:nvPr/>
        </p:nvSpPr>
        <p:spPr>
          <a:xfrm>
            <a:off x="1907704" y="419770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30</a:t>
            </a:r>
            <a:endParaRPr lang="cs-CZ" sz="4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395219" y="414541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969557" y="421252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40</a:t>
            </a:r>
            <a:endParaRPr lang="cs-CZ" sz="4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186780" y="420107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70</a:t>
            </a:r>
            <a:endParaRPr lang="cs-CZ" sz="4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300192" y="418558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50</a:t>
            </a:r>
            <a:endParaRPr lang="cs-CZ" sz="4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31147" y="421803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20</a:t>
            </a:r>
            <a:endParaRPr lang="cs-CZ" sz="4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081874" y="421124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80</a:t>
            </a:r>
          </a:p>
        </p:txBody>
      </p:sp>
    </p:spTree>
    <p:extLst>
      <p:ext uri="{BB962C8B-B14F-4D97-AF65-F5344CB8AC3E}">
        <p14:creationId xmlns:p14="http://schemas.microsoft.com/office/powerpoint/2010/main" val="376710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95003E-6 L -0.04132 -0.283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-14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1.63775E-6 L -0.53108 -0.2757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3" y="-13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1041 L 0.06337 -0.285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3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59172E-6 L -0.0691 -0.2838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-142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70414E-6 L -0.08854 -0.281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7" y="-14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8.79019E-7 L 0.6309 -0.2863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45" y="-14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83761E-6 L 0.36667 -0.2854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33" y="-14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ovéPole 32"/>
          <p:cNvSpPr txBox="1"/>
          <p:nvPr/>
        </p:nvSpPr>
        <p:spPr>
          <a:xfrm>
            <a:off x="1907704" y="419770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50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395219" y="414541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40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969557" y="4212528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186780" y="420107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30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300192" y="418558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10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31147" y="421803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20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081874" y="421124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60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588479" y="1127435"/>
            <a:ext cx="7657292" cy="2574219"/>
            <a:chOff x="588479" y="1127435"/>
            <a:chExt cx="7657292" cy="2574219"/>
          </a:xfrm>
        </p:grpSpPr>
        <p:grpSp>
          <p:nvGrpSpPr>
            <p:cNvPr id="40" name="Skupina 39"/>
            <p:cNvGrpSpPr/>
            <p:nvPr/>
          </p:nvGrpSpPr>
          <p:grpSpPr>
            <a:xfrm>
              <a:off x="654960" y="1127435"/>
              <a:ext cx="7585002" cy="1729687"/>
              <a:chOff x="654960" y="1127435"/>
              <a:chExt cx="7585002" cy="1729687"/>
            </a:xfrm>
          </p:grpSpPr>
          <p:grpSp>
            <p:nvGrpSpPr>
              <p:cNvPr id="24" name="Skupina 23"/>
              <p:cNvGrpSpPr/>
              <p:nvPr/>
            </p:nvGrpSpPr>
            <p:grpSpPr>
              <a:xfrm>
                <a:off x="654960" y="1196752"/>
                <a:ext cx="7585002" cy="1660370"/>
                <a:chOff x="731414" y="764704"/>
                <a:chExt cx="7585002" cy="1660370"/>
              </a:xfrm>
            </p:grpSpPr>
            <p:cxnSp>
              <p:nvCxnSpPr>
                <p:cNvPr id="5" name="Přímá spojnice 4"/>
                <p:cNvCxnSpPr/>
                <p:nvPr/>
              </p:nvCxnSpPr>
              <p:spPr>
                <a:xfrm flipH="1">
                  <a:off x="1547664" y="764704"/>
                  <a:ext cx="6768752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" name="Přímá spojnice 5"/>
                <p:cNvCxnSpPr/>
                <p:nvPr/>
              </p:nvCxnSpPr>
              <p:spPr>
                <a:xfrm flipH="1">
                  <a:off x="731414" y="1596982"/>
                  <a:ext cx="7537156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Přímá spojnice 6"/>
                <p:cNvCxnSpPr/>
                <p:nvPr/>
              </p:nvCxnSpPr>
              <p:spPr>
                <a:xfrm flipH="1">
                  <a:off x="755576" y="2425074"/>
                  <a:ext cx="7560840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Přímá spojnice 8"/>
                <p:cNvCxnSpPr/>
                <p:nvPr/>
              </p:nvCxnSpPr>
              <p:spPr>
                <a:xfrm>
                  <a:off x="1547664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Přímá spojnice 9"/>
                <p:cNvCxnSpPr/>
                <p:nvPr/>
              </p:nvCxnSpPr>
              <p:spPr>
                <a:xfrm>
                  <a:off x="2554783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Přímá spojnice 10"/>
                <p:cNvCxnSpPr/>
                <p:nvPr/>
              </p:nvCxnSpPr>
              <p:spPr>
                <a:xfrm>
                  <a:off x="3494836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Přímá spojnice 11"/>
                <p:cNvCxnSpPr/>
                <p:nvPr/>
              </p:nvCxnSpPr>
              <p:spPr>
                <a:xfrm>
                  <a:off x="4499992" y="768890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Přímá spojnice 12"/>
                <p:cNvCxnSpPr/>
                <p:nvPr/>
              </p:nvCxnSpPr>
              <p:spPr>
                <a:xfrm>
                  <a:off x="5508104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Přímá spojnice 13"/>
                <p:cNvCxnSpPr/>
                <p:nvPr/>
              </p:nvCxnSpPr>
              <p:spPr>
                <a:xfrm>
                  <a:off x="6444208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nice 14"/>
                <p:cNvCxnSpPr/>
                <p:nvPr/>
              </p:nvCxnSpPr>
              <p:spPr>
                <a:xfrm>
                  <a:off x="8292732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Přímá spojnice 15"/>
                <p:cNvCxnSpPr/>
                <p:nvPr/>
              </p:nvCxnSpPr>
              <p:spPr>
                <a:xfrm>
                  <a:off x="7380312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Přímá spojnice 21"/>
                <p:cNvCxnSpPr/>
                <p:nvPr/>
              </p:nvCxnSpPr>
              <p:spPr>
                <a:xfrm>
                  <a:off x="755576" y="1628800"/>
                  <a:ext cx="0" cy="79627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5" name="TextovéPole 24"/>
              <p:cNvSpPr txBox="1"/>
              <p:nvPr/>
            </p:nvSpPr>
            <p:spPr>
              <a:xfrm>
                <a:off x="1607322" y="1154811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50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531601" y="1181470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80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3536757" y="1127435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30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28" name="TextovéPole 27"/>
              <p:cNvSpPr txBox="1"/>
              <p:nvPr/>
            </p:nvSpPr>
            <p:spPr>
              <a:xfrm>
                <a:off x="4495053" y="1141455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70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5479004" y="1181470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40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7075994" y="1188640"/>
                <a:ext cx="63845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654960" y="2179891"/>
                <a:ext cx="7938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600" b="1" dirty="0" smtClean="0">
                    <a:solidFill>
                      <a:srgbClr val="FF0000"/>
                    </a:solidFill>
                  </a:rPr>
                  <a:t>-30</a:t>
                </a:r>
                <a:endParaRPr lang="cs-CZ" sz="36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41" name="Skupina 40"/>
            <p:cNvGrpSpPr/>
            <p:nvPr/>
          </p:nvGrpSpPr>
          <p:grpSpPr>
            <a:xfrm>
              <a:off x="588479" y="1181470"/>
              <a:ext cx="7657292" cy="2520184"/>
              <a:chOff x="582670" y="336938"/>
              <a:chExt cx="7657292" cy="2520184"/>
            </a:xfrm>
          </p:grpSpPr>
          <p:grpSp>
            <p:nvGrpSpPr>
              <p:cNvPr id="42" name="Skupina 41"/>
              <p:cNvGrpSpPr/>
              <p:nvPr/>
            </p:nvGrpSpPr>
            <p:grpSpPr>
              <a:xfrm>
                <a:off x="654960" y="1196752"/>
                <a:ext cx="7585002" cy="1660370"/>
                <a:chOff x="731414" y="764704"/>
                <a:chExt cx="7585002" cy="1660370"/>
              </a:xfrm>
            </p:grpSpPr>
            <p:cxnSp>
              <p:nvCxnSpPr>
                <p:cNvPr id="51" name="Přímá spojnice 50"/>
                <p:cNvCxnSpPr/>
                <p:nvPr/>
              </p:nvCxnSpPr>
              <p:spPr>
                <a:xfrm flipH="1">
                  <a:off x="1547664" y="764704"/>
                  <a:ext cx="6768752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Přímá spojnice 51"/>
                <p:cNvCxnSpPr/>
                <p:nvPr/>
              </p:nvCxnSpPr>
              <p:spPr>
                <a:xfrm flipH="1">
                  <a:off x="731414" y="1596982"/>
                  <a:ext cx="7537156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Přímá spojnice 52"/>
                <p:cNvCxnSpPr/>
                <p:nvPr/>
              </p:nvCxnSpPr>
              <p:spPr>
                <a:xfrm flipH="1">
                  <a:off x="755576" y="2425074"/>
                  <a:ext cx="7560840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Přímá spojnice 53"/>
                <p:cNvCxnSpPr/>
                <p:nvPr/>
              </p:nvCxnSpPr>
              <p:spPr>
                <a:xfrm>
                  <a:off x="1547664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Přímá spojnice 54"/>
                <p:cNvCxnSpPr/>
                <p:nvPr/>
              </p:nvCxnSpPr>
              <p:spPr>
                <a:xfrm>
                  <a:off x="2554783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Přímá spojnice 55"/>
                <p:cNvCxnSpPr/>
                <p:nvPr/>
              </p:nvCxnSpPr>
              <p:spPr>
                <a:xfrm>
                  <a:off x="3494836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Přímá spojnice 56"/>
                <p:cNvCxnSpPr/>
                <p:nvPr/>
              </p:nvCxnSpPr>
              <p:spPr>
                <a:xfrm>
                  <a:off x="4499992" y="768890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Přímá spojnice 57"/>
                <p:cNvCxnSpPr/>
                <p:nvPr/>
              </p:nvCxnSpPr>
              <p:spPr>
                <a:xfrm>
                  <a:off x="5508104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Přímá spojnice 58"/>
                <p:cNvCxnSpPr/>
                <p:nvPr/>
              </p:nvCxnSpPr>
              <p:spPr>
                <a:xfrm>
                  <a:off x="6444208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Přímá spojnice 59"/>
                <p:cNvCxnSpPr/>
                <p:nvPr/>
              </p:nvCxnSpPr>
              <p:spPr>
                <a:xfrm>
                  <a:off x="8292732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Přímá spojnice 60"/>
                <p:cNvCxnSpPr/>
                <p:nvPr/>
              </p:nvCxnSpPr>
              <p:spPr>
                <a:xfrm>
                  <a:off x="7380312" y="764704"/>
                  <a:ext cx="0" cy="165618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Přímá spojnice 61"/>
                <p:cNvCxnSpPr/>
                <p:nvPr/>
              </p:nvCxnSpPr>
              <p:spPr>
                <a:xfrm>
                  <a:off x="755576" y="1628800"/>
                  <a:ext cx="0" cy="79627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TextovéPole 42"/>
              <p:cNvSpPr txBox="1"/>
              <p:nvPr/>
            </p:nvSpPr>
            <p:spPr>
              <a:xfrm>
                <a:off x="1607322" y="1154811"/>
                <a:ext cx="18473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2531601" y="1181470"/>
                <a:ext cx="18473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5447041" y="1206826"/>
                <a:ext cx="18473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6" name="TextovéPole 45"/>
              <p:cNvSpPr txBox="1"/>
              <p:nvPr/>
            </p:nvSpPr>
            <p:spPr>
              <a:xfrm>
                <a:off x="6294383" y="1157028"/>
                <a:ext cx="18473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7" name="TextovéPole 46"/>
              <p:cNvSpPr txBox="1"/>
              <p:nvPr/>
            </p:nvSpPr>
            <p:spPr>
              <a:xfrm>
                <a:off x="7305335" y="1154811"/>
                <a:ext cx="18473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8" name="TextovéPole 47"/>
              <p:cNvSpPr txBox="1"/>
              <p:nvPr/>
            </p:nvSpPr>
            <p:spPr>
              <a:xfrm>
                <a:off x="6411268" y="336938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60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49" name="TextovéPole 48"/>
              <p:cNvSpPr txBox="1"/>
              <p:nvPr/>
            </p:nvSpPr>
            <p:spPr>
              <a:xfrm>
                <a:off x="7323686" y="360441"/>
                <a:ext cx="70403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solidFill>
                      <a:srgbClr val="7030A0"/>
                    </a:solidFill>
                  </a:rPr>
                  <a:t>90</a:t>
                </a:r>
                <a:endParaRPr lang="cs-CZ" sz="4000" b="1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50" name="TextovéPole 49"/>
              <p:cNvSpPr txBox="1"/>
              <p:nvPr/>
            </p:nvSpPr>
            <p:spPr>
              <a:xfrm>
                <a:off x="582670" y="2071751"/>
                <a:ext cx="89800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600" b="1" dirty="0" smtClean="0">
                    <a:solidFill>
                      <a:srgbClr val="FF0000"/>
                    </a:solidFill>
                  </a:rPr>
                  <a:t>- 10</a:t>
                </a:r>
                <a:endParaRPr lang="cs-CZ" sz="3600" b="1" dirty="0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8" name="TextovéPole 7"/>
          <p:cNvSpPr txBox="1"/>
          <p:nvPr/>
        </p:nvSpPr>
        <p:spPr>
          <a:xfrm>
            <a:off x="741146" y="547805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80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988371" y="548521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50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46523" y="549530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60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83108" y="553320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20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260174" y="553320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70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320659" y="553320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40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10422" y="549062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30</a:t>
            </a:r>
            <a:endParaRPr lang="cs-CZ" sz="4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7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8.79019E-7 L 0.0875 -0.286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14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95003E-6 L 0.06892 -0.283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-14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4155E-6 L 0.0632 -0.285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4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1.63775E-6 L -0.31858 -0.2757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-13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70414E-6 L -0.08854 -0.281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7" y="-140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59172E-6 L 0.15139 -0.2838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-142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83761E-6 L 0.36667 -0.2854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33" y="-14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1 -0.00555 L -0.52379 -0.3624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-17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62642E-8 L -0.29132 -0.3673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-183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77816E-6 L -0.06961 -0.3624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0" y="-18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3988E-6 L 0.16493 -0.3675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7" y="-183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56373E-6 L -0.2052 -0.3668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60" y="-183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1529E-6 L 0.4934 -0.3555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-177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42887E-7 L 0.72448 -0.3567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15" y="-178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8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76672"/>
            <a:ext cx="5260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Vypočítej příklady. Správný výsledek spoj čarou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42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3691" y="1196752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46536" y="1240386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2167" y="18864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9736" y="2276872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3691" y="342900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0607" y="4581128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1912" y="5805264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46536" y="18864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75795" y="18864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95297" y="120666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91755" y="2276872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47572" y="18864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80451" y="4589271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763688" y="342900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23896" y="5798595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23896" y="4589271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53158" y="5790708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846536" y="5754707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245247" y="4573489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23896" y="342900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46243" y="3429000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35734" y="2349107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245247" y="2276872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747572" y="1248761"/>
            <a:ext cx="864096" cy="7920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tx1"/>
              </a:solidFill>
            </a:endParaRPr>
          </a:p>
        </p:txBody>
      </p:sp>
      <p:grpSp>
        <p:nvGrpSpPr>
          <p:cNvPr id="130" name="Skupina 129"/>
          <p:cNvGrpSpPr/>
          <p:nvPr/>
        </p:nvGrpSpPr>
        <p:grpSpPr>
          <a:xfrm>
            <a:off x="6012160" y="1492405"/>
            <a:ext cx="288032" cy="152400"/>
            <a:chOff x="6588224" y="1248761"/>
            <a:chExt cx="288032" cy="152400"/>
          </a:xfrm>
        </p:grpSpPr>
        <p:cxnSp>
          <p:nvCxnSpPr>
            <p:cNvPr id="35" name="Přímá spojnice 3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" name="Přímá spojnice 36"/>
          <p:cNvCxnSpPr/>
          <p:nvPr/>
        </p:nvCxnSpPr>
        <p:spPr>
          <a:xfrm>
            <a:off x="4283968" y="621163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1413527" y="621163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283968" y="4985315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1306494" y="4977172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843808" y="3813176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4283968" y="2627728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4283968" y="58468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1331640" y="2620361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2843808" y="1592796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331640" y="58468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34" name="Skupina 133"/>
          <p:cNvGrpSpPr/>
          <p:nvPr/>
        </p:nvGrpSpPr>
        <p:grpSpPr>
          <a:xfrm>
            <a:off x="6010710" y="2635876"/>
            <a:ext cx="288032" cy="152400"/>
            <a:chOff x="6588224" y="1248761"/>
            <a:chExt cx="288032" cy="152400"/>
          </a:xfrm>
        </p:grpSpPr>
        <p:cxnSp>
          <p:nvCxnSpPr>
            <p:cNvPr id="135" name="Přímá spojnice 13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Přímá spojnice 13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Skupina 154"/>
          <p:cNvGrpSpPr/>
          <p:nvPr/>
        </p:nvGrpSpPr>
        <p:grpSpPr>
          <a:xfrm>
            <a:off x="6017610" y="6074551"/>
            <a:ext cx="288032" cy="152400"/>
            <a:chOff x="6588224" y="1248761"/>
            <a:chExt cx="288032" cy="152400"/>
          </a:xfrm>
        </p:grpSpPr>
        <p:cxnSp>
          <p:nvCxnSpPr>
            <p:cNvPr id="156" name="Přímá spojnice 155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Přímá spojnice 156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Skupina 157"/>
          <p:cNvGrpSpPr/>
          <p:nvPr/>
        </p:nvGrpSpPr>
        <p:grpSpPr>
          <a:xfrm>
            <a:off x="6010710" y="4921626"/>
            <a:ext cx="288032" cy="152400"/>
            <a:chOff x="6588224" y="1248761"/>
            <a:chExt cx="288032" cy="152400"/>
          </a:xfrm>
        </p:grpSpPr>
        <p:cxnSp>
          <p:nvCxnSpPr>
            <p:cNvPr id="159" name="Přímá spojnice 158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Přímá spojnice 159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Skupina 160"/>
          <p:cNvGrpSpPr/>
          <p:nvPr/>
        </p:nvGrpSpPr>
        <p:grpSpPr>
          <a:xfrm>
            <a:off x="6012160" y="3676855"/>
            <a:ext cx="288032" cy="152400"/>
            <a:chOff x="6588224" y="1248761"/>
            <a:chExt cx="288032" cy="152400"/>
          </a:xfrm>
        </p:grpSpPr>
        <p:cxnSp>
          <p:nvCxnSpPr>
            <p:cNvPr id="162" name="Přímá spojnice 161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Přímá spojnice 162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4" name="Skupina 163"/>
          <p:cNvGrpSpPr/>
          <p:nvPr/>
        </p:nvGrpSpPr>
        <p:grpSpPr>
          <a:xfrm>
            <a:off x="6012160" y="400955"/>
            <a:ext cx="288032" cy="152400"/>
            <a:chOff x="6588224" y="1248761"/>
            <a:chExt cx="288032" cy="152400"/>
          </a:xfrm>
        </p:grpSpPr>
        <p:cxnSp>
          <p:nvCxnSpPr>
            <p:cNvPr id="165" name="Přímá spojnice 16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Přímá spojnice 16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ovéPole 1"/>
          <p:cNvSpPr txBox="1"/>
          <p:nvPr/>
        </p:nvSpPr>
        <p:spPr>
          <a:xfrm>
            <a:off x="411940" y="26867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90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26301" y="21354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505169" y="20983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004048" y="22241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039949" y="4921626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40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60635" y="126201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80</a:t>
            </a:r>
            <a:endParaRPr lang="cs-CZ" sz="4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056408" y="128095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20</a:t>
            </a:r>
            <a:endParaRPr lang="cs-CZ" sz="40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482725" y="124876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957444" y="126201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20</a:t>
            </a:r>
            <a:endParaRPr lang="cs-CZ" sz="40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8039461" y="126201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63786" y="233842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50</a:t>
            </a:r>
            <a:endParaRPr lang="cs-CZ" sz="40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001627" y="231897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463030" y="22893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4989997" y="239120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995579" y="22241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30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60634" y="342925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967634" y="34711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295297" y="34304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932715" y="345923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92195" y="461475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1990323" y="459535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3450058" y="461559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973228" y="464388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8009879" y="591527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10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8039460" y="230699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20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212538" y="5847365"/>
            <a:ext cx="9637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100</a:t>
            </a:r>
            <a:endParaRPr lang="cs-CZ" sz="40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2043275" y="585769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505169" y="58827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932715" y="584736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8010367" y="3565123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50</a:t>
            </a:r>
            <a:endParaRPr lang="cs-CZ" sz="4800" b="1" dirty="0">
              <a:solidFill>
                <a:srgbClr val="0070C0"/>
              </a:solidFill>
            </a:endParaRPr>
          </a:p>
        </p:txBody>
      </p:sp>
      <p:cxnSp>
        <p:nvCxnSpPr>
          <p:cNvPr id="108" name="Přímá spojnice 107"/>
          <p:cNvCxnSpPr/>
          <p:nvPr/>
        </p:nvCxnSpPr>
        <p:spPr>
          <a:xfrm>
            <a:off x="2843808" y="576360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>
            <a:off x="1305522" y="162957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>
            <a:off x="4329782" y="1602704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>
            <a:off x="2825559" y="2672916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>
            <a:off x="1413527" y="3856125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>
            <a:off x="4209208" y="3810063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nice 113"/>
          <p:cNvCxnSpPr/>
          <p:nvPr/>
        </p:nvCxnSpPr>
        <p:spPr>
          <a:xfrm>
            <a:off x="2825559" y="6195867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/>
          <p:nvPr/>
        </p:nvCxnSpPr>
        <p:spPr>
          <a:xfrm>
            <a:off x="2843808" y="4997826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05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410</Words>
  <Application>Microsoft Office PowerPoint</Application>
  <PresentationFormat>Předvádění na obrazovce (4:3)</PresentationFormat>
  <Paragraphs>141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Odčítání desítek VY_32_INOVACE_2A_04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29</cp:revision>
  <dcterms:created xsi:type="dcterms:W3CDTF">2013-10-29T21:59:46Z</dcterms:created>
  <dcterms:modified xsi:type="dcterms:W3CDTF">2014-03-23T18:06:51Z</dcterms:modified>
</cp:coreProperties>
</file>