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65" r:id="rId4"/>
    <p:sldId id="257" r:id="rId5"/>
    <p:sldId id="258" r:id="rId6"/>
    <p:sldId id="259" r:id="rId7"/>
    <p:sldId id="260" r:id="rId8"/>
    <p:sldId id="261" r:id="rId9"/>
    <p:sldId id="266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B4EB"/>
    <a:srgbClr val="E125C6"/>
    <a:srgbClr val="FFFF99"/>
    <a:srgbClr val="FED6F4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126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25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807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145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531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20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794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53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8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885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44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42DBB-347D-4A98-9279-2E6B47A48368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281BF-E97F-4351-91BB-3B861207F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48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Rozklad desítek do 100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VY_32_INOVACE_2A_05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100" dirty="0"/>
              <a:t>Číslo projektu: </a:t>
            </a:r>
            <a:r>
              <a:rPr lang="cs-CZ" sz="3100" dirty="0" smtClean="0"/>
              <a:t>CZ.1.07/1.5.00/34.1056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1</a:t>
            </a:r>
            <a:endParaRPr lang="cs-CZ" dirty="0" smtClean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863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60095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V tomto učebním materiálu si žáci procvičují rozklad čísel – desítek do 100. Rozklad čísel si upevňují i v různých obrázcích a na ploše. Všechny strany této prezentace jsou interaktivní. Na prvním a druhém </a:t>
            </a:r>
            <a:r>
              <a:rPr lang="cs-CZ" dirty="0" err="1" smtClean="0"/>
              <a:t>slidu</a:t>
            </a:r>
            <a:r>
              <a:rPr lang="cs-CZ" dirty="0" smtClean="0"/>
              <a:t> žáci rozkládají číslo, do správných rámečků umisťují kliknutím. Na těchto stranách mají uveden klasický rozklad čísla. Na straně třetí již rozkládají čísla a umisťují je na plochu – do „domečku“. Na rozkladu pracují i v ostatních </a:t>
            </a:r>
            <a:r>
              <a:rPr lang="cs-CZ" dirty="0" err="1" smtClean="0"/>
              <a:t>slidech</a:t>
            </a:r>
            <a:r>
              <a:rPr lang="cs-CZ" dirty="0" smtClean="0"/>
              <a:t>, mění se obrázky a umístění čísel na ploše. Interaktivity </a:t>
            </a:r>
            <a:r>
              <a:rPr lang="cs-CZ" smtClean="0"/>
              <a:t>žáci nemusí </a:t>
            </a:r>
            <a:r>
              <a:rPr lang="cs-CZ" dirty="0" smtClean="0"/>
              <a:t>využívat, u všech </a:t>
            </a:r>
            <a:r>
              <a:rPr lang="cs-CZ" dirty="0" err="1" smtClean="0"/>
              <a:t>slidů</a:t>
            </a:r>
            <a:r>
              <a:rPr lang="cs-CZ" dirty="0" smtClean="0"/>
              <a:t> je možnost pracovat pomocí rukopisných poznámek a čísla spojovat čarou.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30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 smtClean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</a:t>
            </a:r>
            <a:r>
              <a:rPr lang="cs-CZ" dirty="0" smtClean="0">
                <a:latin typeface="+mj-lt"/>
                <a:cs typeface="Times New Roman" pitchFamily="18" charset="0"/>
              </a:rPr>
              <a:t>Microsoft</a:t>
            </a:r>
          </a:p>
          <a:p>
            <a:pPr marL="0" indent="0">
              <a:buNone/>
            </a:pPr>
            <a:r>
              <a:rPr lang="cs-CZ" b="1" dirty="0" smtClean="0"/>
              <a:t>Cílová </a:t>
            </a:r>
            <a:r>
              <a:rPr lang="cs-CZ" b="1" dirty="0"/>
              <a:t>skupina: </a:t>
            </a:r>
            <a:r>
              <a:rPr lang="cs-CZ" dirty="0"/>
              <a:t>Žák (PAS, MP, kombinované postižení -  MP v kombinaci se zdravotním znevýhodněním, MP v kombinaci s PAS, vícečetné postižení)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Praktická škola jednoletá</a:t>
            </a:r>
          </a:p>
        </p:txBody>
      </p:sp>
    </p:spTree>
    <p:extLst>
      <p:ext uri="{BB962C8B-B14F-4D97-AF65-F5344CB8AC3E}">
        <p14:creationId xmlns:p14="http://schemas.microsoft.com/office/powerpoint/2010/main" val="311242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332656"/>
            <a:ext cx="45640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Rozkládej desítky. Na správné číslo klikni.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01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11853" y="4897"/>
            <a:ext cx="9144000" cy="6858000"/>
          </a:xfrm>
          <a:prstGeom prst="actionButtonBlank">
            <a:avLst/>
          </a:prstGeom>
          <a:pattFill prst="pct30">
            <a:fgClr>
              <a:srgbClr val="FFFF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336840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20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5969" y="3284984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70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10003" y="3176972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60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90336" y="3176972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40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81400" y="322282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30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28184" y="322282"/>
            <a:ext cx="2016224" cy="936104"/>
          </a:xfrm>
          <a:prstGeom prst="rec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50</a:t>
            </a:r>
            <a:endParaRPr lang="cs-CZ" sz="6600" b="1" dirty="0">
              <a:solidFill>
                <a:srgbClr val="FF0000"/>
              </a:solidFill>
            </a:endParaRPr>
          </a:p>
        </p:txBody>
      </p:sp>
      <p:cxnSp>
        <p:nvCxnSpPr>
          <p:cNvPr id="13" name="Přímá spojnice 12"/>
          <p:cNvCxnSpPr>
            <a:stCxn id="4" idx="2"/>
          </p:cNvCxnSpPr>
          <p:nvPr/>
        </p:nvCxnSpPr>
        <p:spPr>
          <a:xfrm flipH="1">
            <a:off x="539552" y="1272944"/>
            <a:ext cx="936104" cy="4278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4" idx="2"/>
          </p:cNvCxnSpPr>
          <p:nvPr/>
        </p:nvCxnSpPr>
        <p:spPr>
          <a:xfrm>
            <a:off x="1475656" y="1272944"/>
            <a:ext cx="720080" cy="4278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10" idx="2"/>
          </p:cNvCxnSpPr>
          <p:nvPr/>
        </p:nvCxnSpPr>
        <p:spPr>
          <a:xfrm flipH="1">
            <a:off x="3563888" y="1258386"/>
            <a:ext cx="825624" cy="44242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10" idx="2"/>
          </p:cNvCxnSpPr>
          <p:nvPr/>
        </p:nvCxnSpPr>
        <p:spPr>
          <a:xfrm>
            <a:off x="4389512" y="1258386"/>
            <a:ext cx="830560" cy="5144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11" idx="2"/>
          </p:cNvCxnSpPr>
          <p:nvPr/>
        </p:nvCxnSpPr>
        <p:spPr>
          <a:xfrm flipH="1">
            <a:off x="6444208" y="1258386"/>
            <a:ext cx="792088" cy="3704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11" idx="2"/>
          </p:cNvCxnSpPr>
          <p:nvPr/>
        </p:nvCxnSpPr>
        <p:spPr>
          <a:xfrm>
            <a:off x="7236296" y="1258386"/>
            <a:ext cx="720080" cy="3704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7" idx="2"/>
          </p:cNvCxnSpPr>
          <p:nvPr/>
        </p:nvCxnSpPr>
        <p:spPr>
          <a:xfrm flipH="1">
            <a:off x="539552" y="4221088"/>
            <a:ext cx="904529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>
            <a:stCxn id="7" idx="2"/>
          </p:cNvCxnSpPr>
          <p:nvPr/>
        </p:nvCxnSpPr>
        <p:spPr>
          <a:xfrm>
            <a:off x="1444081" y="4221088"/>
            <a:ext cx="607639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8" idx="2"/>
          </p:cNvCxnSpPr>
          <p:nvPr/>
        </p:nvCxnSpPr>
        <p:spPr>
          <a:xfrm flipH="1">
            <a:off x="3563888" y="4113076"/>
            <a:ext cx="854227" cy="5400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8" idx="2"/>
          </p:cNvCxnSpPr>
          <p:nvPr/>
        </p:nvCxnSpPr>
        <p:spPr>
          <a:xfrm>
            <a:off x="4418115" y="4113076"/>
            <a:ext cx="729949" cy="6120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/>
          <p:cNvCxnSpPr>
            <a:stCxn id="9" idx="2"/>
          </p:cNvCxnSpPr>
          <p:nvPr/>
        </p:nvCxnSpPr>
        <p:spPr>
          <a:xfrm flipH="1">
            <a:off x="6444208" y="4113076"/>
            <a:ext cx="854240" cy="4680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>
            <a:stCxn id="9" idx="2"/>
          </p:cNvCxnSpPr>
          <p:nvPr/>
        </p:nvCxnSpPr>
        <p:spPr>
          <a:xfrm>
            <a:off x="7298448" y="4113076"/>
            <a:ext cx="657928" cy="4680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808553" y="177281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89876" y="177603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912668" y="175877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032335" y="472934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61884" y="4812201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084917" y="472934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6" name="Obdélník 45"/>
          <p:cNvSpPr/>
          <p:nvPr/>
        </p:nvSpPr>
        <p:spPr>
          <a:xfrm>
            <a:off x="4786542" y="4960458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1727684" y="5006340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7588943" y="4812201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7596336" y="1819463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835696" y="1819463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4804792" y="1897399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TextovéPole 54"/>
          <p:cNvSpPr txBox="1"/>
          <p:nvPr/>
        </p:nvSpPr>
        <p:spPr>
          <a:xfrm>
            <a:off x="375435" y="580526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20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567834" y="579931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10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650496" y="5791165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40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882391" y="572209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50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500976" y="572209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60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796827" y="5722090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30</a:t>
            </a:r>
            <a:endParaRPr lang="cs-CZ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78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57 0.00047 L 0.47795 -0.581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17" y="-2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99121E-7 L 0.02812 -0.5910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-295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5 0.00092 L 0.53541 -0.588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-294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01064 L 0.09219 -0.1172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2" y="-53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2198 L -0.41857 -0.1066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38" y="-6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16378E-8 L 0.07778 -0.138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9" y="-69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14489"/>
            <a:ext cx="9184492" cy="6858000"/>
          </a:xfrm>
          <a:prstGeom prst="actionButtonBlank">
            <a:avLst/>
          </a:prstGeom>
          <a:pattFill prst="smConfetti">
            <a:fgClr>
              <a:schemeClr val="accent5">
                <a:lumMod val="60000"/>
                <a:lumOff val="40000"/>
              </a:schemeClr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336840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90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5969" y="3284984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30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10003" y="3176972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80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90336" y="3176972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60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81400" y="322282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40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28184" y="322282"/>
            <a:ext cx="2016224" cy="936104"/>
          </a:xfrm>
          <a:prstGeom prst="rect">
            <a:avLst/>
          </a:prstGeom>
          <a:solidFill>
            <a:srgbClr val="FED6F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0070C0"/>
                </a:solidFill>
              </a:rPr>
              <a:t>70</a:t>
            </a:r>
            <a:endParaRPr lang="cs-CZ" sz="6600" b="1" dirty="0">
              <a:solidFill>
                <a:srgbClr val="0070C0"/>
              </a:solidFill>
            </a:endParaRPr>
          </a:p>
        </p:txBody>
      </p:sp>
      <p:cxnSp>
        <p:nvCxnSpPr>
          <p:cNvPr id="13" name="Přímá spojnice 12"/>
          <p:cNvCxnSpPr>
            <a:stCxn id="4" idx="2"/>
          </p:cNvCxnSpPr>
          <p:nvPr/>
        </p:nvCxnSpPr>
        <p:spPr>
          <a:xfrm flipH="1">
            <a:off x="539552" y="1272944"/>
            <a:ext cx="936104" cy="4278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4" idx="2"/>
          </p:cNvCxnSpPr>
          <p:nvPr/>
        </p:nvCxnSpPr>
        <p:spPr>
          <a:xfrm>
            <a:off x="1475656" y="1272944"/>
            <a:ext cx="720080" cy="4278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10" idx="2"/>
          </p:cNvCxnSpPr>
          <p:nvPr/>
        </p:nvCxnSpPr>
        <p:spPr>
          <a:xfrm flipH="1">
            <a:off x="3563888" y="1258386"/>
            <a:ext cx="825624" cy="44242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10" idx="2"/>
          </p:cNvCxnSpPr>
          <p:nvPr/>
        </p:nvCxnSpPr>
        <p:spPr>
          <a:xfrm>
            <a:off x="4389512" y="1258386"/>
            <a:ext cx="830560" cy="5144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11" idx="2"/>
          </p:cNvCxnSpPr>
          <p:nvPr/>
        </p:nvCxnSpPr>
        <p:spPr>
          <a:xfrm flipH="1">
            <a:off x="6444208" y="1258386"/>
            <a:ext cx="792088" cy="3704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11" idx="2"/>
          </p:cNvCxnSpPr>
          <p:nvPr/>
        </p:nvCxnSpPr>
        <p:spPr>
          <a:xfrm>
            <a:off x="7236296" y="1258386"/>
            <a:ext cx="720080" cy="3704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7" idx="2"/>
          </p:cNvCxnSpPr>
          <p:nvPr/>
        </p:nvCxnSpPr>
        <p:spPr>
          <a:xfrm flipH="1">
            <a:off x="683568" y="4221088"/>
            <a:ext cx="760513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>
            <a:stCxn id="7" idx="2"/>
          </p:cNvCxnSpPr>
          <p:nvPr/>
        </p:nvCxnSpPr>
        <p:spPr>
          <a:xfrm>
            <a:off x="1444081" y="4221088"/>
            <a:ext cx="607639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8" idx="2"/>
          </p:cNvCxnSpPr>
          <p:nvPr/>
        </p:nvCxnSpPr>
        <p:spPr>
          <a:xfrm flipH="1">
            <a:off x="3563888" y="4113076"/>
            <a:ext cx="854227" cy="5400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8" idx="2"/>
          </p:cNvCxnSpPr>
          <p:nvPr/>
        </p:nvCxnSpPr>
        <p:spPr>
          <a:xfrm>
            <a:off x="4418115" y="4113076"/>
            <a:ext cx="729949" cy="6120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/>
          <p:cNvCxnSpPr>
            <a:stCxn id="9" idx="2"/>
          </p:cNvCxnSpPr>
          <p:nvPr/>
        </p:nvCxnSpPr>
        <p:spPr>
          <a:xfrm flipH="1">
            <a:off x="6444208" y="4113076"/>
            <a:ext cx="854240" cy="4680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Přímá spojnice 34"/>
          <p:cNvCxnSpPr>
            <a:stCxn id="9" idx="2"/>
          </p:cNvCxnSpPr>
          <p:nvPr/>
        </p:nvCxnSpPr>
        <p:spPr>
          <a:xfrm>
            <a:off x="7298448" y="4113076"/>
            <a:ext cx="657928" cy="4680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3381400" y="483908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61884" y="489977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115993" y="472514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915816" y="189739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61884" y="1887248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30</a:t>
            </a:r>
            <a:endParaRPr lang="cs-CZ" sz="4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066540" y="1836714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30</a:t>
            </a:r>
            <a:endParaRPr lang="cs-CZ" sz="4400" b="1" dirty="0"/>
          </a:p>
        </p:txBody>
      </p:sp>
      <p:sp>
        <p:nvSpPr>
          <p:cNvPr id="46" name="Obdélník 45"/>
          <p:cNvSpPr/>
          <p:nvPr/>
        </p:nvSpPr>
        <p:spPr>
          <a:xfrm>
            <a:off x="4786542" y="4960458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1727684" y="4995182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7588943" y="4812201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7596336" y="1819463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835696" y="1819463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4824028" y="1897399"/>
            <a:ext cx="6480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228184" y="5849029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70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85696" y="584877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78150" y="583963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50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75756" y="583963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08701" y="5876901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60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36698" y="583963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40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95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9688E-6 L 0.07465 -0.595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-297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11751E-6 L 0.25885 -0.59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34" y="-295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11751E-6 L 0.42361 -0.159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1" y="-80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04256E-6 L -0.36527 -0.1297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64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04256E-6 L -0.17014 -0.129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7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9688E-6 L 0.05035 -0.5954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-297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4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36978" y="-21512"/>
            <a:ext cx="9212086" cy="6957392"/>
          </a:xfrm>
          <a:prstGeom prst="actionButtonBlank">
            <a:avLst/>
          </a:prstGeom>
          <a:pattFill prst="dotGrid">
            <a:fgClr>
              <a:schemeClr val="accent6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703904" y="619688"/>
            <a:ext cx="1224136" cy="1966665"/>
            <a:chOff x="703904" y="619688"/>
            <a:chExt cx="1224136" cy="1966665"/>
          </a:xfrm>
        </p:grpSpPr>
        <p:sp>
          <p:nvSpPr>
            <p:cNvPr id="18" name="Obdélník 17"/>
            <p:cNvSpPr/>
            <p:nvPr/>
          </p:nvSpPr>
          <p:spPr>
            <a:xfrm>
              <a:off x="703904" y="1434225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20" name="Přímá spojnice 19"/>
            <p:cNvCxnSpPr/>
            <p:nvPr/>
          </p:nvCxnSpPr>
          <p:spPr>
            <a:xfrm flipH="1">
              <a:off x="703904" y="619688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1315972" y="651011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>
              <a:stCxn id="18" idx="0"/>
              <a:endCxn id="18" idx="2"/>
            </p:cNvCxnSpPr>
            <p:nvPr/>
          </p:nvCxnSpPr>
          <p:spPr>
            <a:xfrm>
              <a:off x="1315972" y="1434225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79" name="TextovéPole 78"/>
            <p:cNvSpPr txBox="1"/>
            <p:nvPr/>
          </p:nvSpPr>
          <p:spPr>
            <a:xfrm>
              <a:off x="969263" y="922504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40</a:t>
              </a:r>
              <a:endParaRPr lang="cs-CZ" sz="3600" b="1" dirty="0"/>
            </a:p>
          </p:txBody>
        </p:sp>
        <p:sp>
          <p:nvSpPr>
            <p:cNvPr id="87" name="TextovéPole 86"/>
            <p:cNvSpPr txBox="1"/>
            <p:nvPr/>
          </p:nvSpPr>
          <p:spPr>
            <a:xfrm>
              <a:off x="714525" y="1817276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30</a:t>
              </a:r>
              <a:endParaRPr lang="cs-CZ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4808360" y="3883217"/>
            <a:ext cx="1224136" cy="1949172"/>
            <a:chOff x="4808360" y="3883217"/>
            <a:chExt cx="1224136" cy="1949172"/>
          </a:xfrm>
        </p:grpSpPr>
        <p:sp>
          <p:nvSpPr>
            <p:cNvPr id="34" name="Obdélník 33"/>
            <p:cNvSpPr/>
            <p:nvPr/>
          </p:nvSpPr>
          <p:spPr>
            <a:xfrm>
              <a:off x="4808360" y="4680261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3" name="Přímá spojnice 42"/>
            <p:cNvCxnSpPr/>
            <p:nvPr/>
          </p:nvCxnSpPr>
          <p:spPr>
            <a:xfrm>
              <a:off x="5420428" y="3883217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flipH="1">
              <a:off x="4808360" y="3887669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Přímá spojnice 75"/>
            <p:cNvCxnSpPr>
              <a:stCxn id="34" idx="0"/>
              <a:endCxn id="34" idx="2"/>
            </p:cNvCxnSpPr>
            <p:nvPr/>
          </p:nvCxnSpPr>
          <p:spPr>
            <a:xfrm>
              <a:off x="5420428" y="4680261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5" name="TextovéPole 84"/>
            <p:cNvSpPr txBox="1"/>
            <p:nvPr/>
          </p:nvSpPr>
          <p:spPr>
            <a:xfrm>
              <a:off x="5136097" y="4168121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90</a:t>
              </a:r>
              <a:endParaRPr lang="cs-CZ" sz="3600" b="1" dirty="0"/>
            </a:p>
          </p:txBody>
        </p:sp>
        <p:sp>
          <p:nvSpPr>
            <p:cNvPr id="88" name="TextovéPole 87"/>
            <p:cNvSpPr txBox="1"/>
            <p:nvPr/>
          </p:nvSpPr>
          <p:spPr>
            <a:xfrm>
              <a:off x="4809726" y="5117824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20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4736352" y="728444"/>
            <a:ext cx="1224136" cy="1935593"/>
            <a:chOff x="4736352" y="728444"/>
            <a:chExt cx="1224136" cy="1935593"/>
          </a:xfrm>
        </p:grpSpPr>
        <p:sp>
          <p:nvSpPr>
            <p:cNvPr id="38" name="Obdélník 37"/>
            <p:cNvSpPr/>
            <p:nvPr/>
          </p:nvSpPr>
          <p:spPr>
            <a:xfrm>
              <a:off x="4736352" y="1511909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7" name="Přímá spojnice 46"/>
            <p:cNvCxnSpPr/>
            <p:nvPr/>
          </p:nvCxnSpPr>
          <p:spPr>
            <a:xfrm>
              <a:off x="5348420" y="767400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 flipH="1">
              <a:off x="4736352" y="728444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Přímá spojnice 55"/>
            <p:cNvCxnSpPr>
              <a:stCxn id="38" idx="0"/>
              <a:endCxn id="38" idx="2"/>
            </p:cNvCxnSpPr>
            <p:nvPr/>
          </p:nvCxnSpPr>
          <p:spPr>
            <a:xfrm>
              <a:off x="5348420" y="1511909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1" name="TextovéPole 80"/>
            <p:cNvSpPr txBox="1"/>
            <p:nvPr/>
          </p:nvSpPr>
          <p:spPr>
            <a:xfrm>
              <a:off x="5001711" y="932543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50</a:t>
              </a:r>
              <a:endParaRPr lang="cs-CZ" sz="3600" b="1" dirty="0"/>
            </a:p>
          </p:txBody>
        </p:sp>
        <p:sp>
          <p:nvSpPr>
            <p:cNvPr id="89" name="TextovéPole 88"/>
            <p:cNvSpPr txBox="1"/>
            <p:nvPr/>
          </p:nvSpPr>
          <p:spPr>
            <a:xfrm>
              <a:off x="4755720" y="1916832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20</a:t>
              </a:r>
              <a:endParaRPr lang="cs-CZ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2573644" y="642137"/>
            <a:ext cx="1226604" cy="1949892"/>
            <a:chOff x="2573644" y="642137"/>
            <a:chExt cx="1226604" cy="1949892"/>
          </a:xfrm>
        </p:grpSpPr>
        <p:sp>
          <p:nvSpPr>
            <p:cNvPr id="26" name="Obdélník 25"/>
            <p:cNvSpPr/>
            <p:nvPr/>
          </p:nvSpPr>
          <p:spPr>
            <a:xfrm>
              <a:off x="2576112" y="1439901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27" name="Přímá spojnice 26"/>
            <p:cNvCxnSpPr/>
            <p:nvPr/>
          </p:nvCxnSpPr>
          <p:spPr>
            <a:xfrm flipH="1">
              <a:off x="2614319" y="642137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3188180" y="64781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>
              <a:stCxn id="26" idx="0"/>
              <a:endCxn id="26" idx="2"/>
            </p:cNvCxnSpPr>
            <p:nvPr/>
          </p:nvCxnSpPr>
          <p:spPr>
            <a:xfrm>
              <a:off x="3188180" y="1439901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0" name="TextovéPole 79"/>
            <p:cNvSpPr txBox="1"/>
            <p:nvPr/>
          </p:nvSpPr>
          <p:spPr>
            <a:xfrm>
              <a:off x="2933023" y="928406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30</a:t>
              </a:r>
              <a:endParaRPr lang="cs-CZ" sz="3600" b="1" dirty="0"/>
            </a:p>
          </p:txBody>
        </p:sp>
        <p:sp>
          <p:nvSpPr>
            <p:cNvPr id="90" name="TextovéPole 89"/>
            <p:cNvSpPr txBox="1"/>
            <p:nvPr/>
          </p:nvSpPr>
          <p:spPr>
            <a:xfrm>
              <a:off x="2573644" y="1755720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10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6699312" y="632996"/>
            <a:ext cx="1224136" cy="1953357"/>
            <a:chOff x="6699312" y="632996"/>
            <a:chExt cx="1224136" cy="1953357"/>
          </a:xfrm>
        </p:grpSpPr>
        <p:sp>
          <p:nvSpPr>
            <p:cNvPr id="31" name="Obdélník 30"/>
            <p:cNvSpPr/>
            <p:nvPr/>
          </p:nvSpPr>
          <p:spPr>
            <a:xfrm>
              <a:off x="6699312" y="1434225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6" name="Přímá spojnice 45"/>
            <p:cNvCxnSpPr/>
            <p:nvPr/>
          </p:nvCxnSpPr>
          <p:spPr>
            <a:xfrm>
              <a:off x="7292636" y="64781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flipH="1">
              <a:off x="6699312" y="632996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Přímá spojnice 57"/>
            <p:cNvCxnSpPr>
              <a:stCxn id="31" idx="0"/>
              <a:endCxn id="31" idx="2"/>
            </p:cNvCxnSpPr>
            <p:nvPr/>
          </p:nvCxnSpPr>
          <p:spPr>
            <a:xfrm>
              <a:off x="7311380" y="1434225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2" name="TextovéPole 81"/>
            <p:cNvSpPr txBox="1"/>
            <p:nvPr/>
          </p:nvSpPr>
          <p:spPr>
            <a:xfrm>
              <a:off x="6933224" y="874201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60</a:t>
              </a:r>
              <a:endParaRPr lang="cs-CZ" sz="3600" b="1" dirty="0"/>
            </a:p>
          </p:txBody>
        </p:sp>
        <p:sp>
          <p:nvSpPr>
            <p:cNvPr id="91" name="TextovéPole 90"/>
            <p:cNvSpPr txBox="1"/>
            <p:nvPr/>
          </p:nvSpPr>
          <p:spPr>
            <a:xfrm>
              <a:off x="6709933" y="1916831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10</a:t>
              </a:r>
              <a:endParaRPr lang="cs-CZ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59888" y="3885443"/>
            <a:ext cx="1224136" cy="1946946"/>
            <a:chOff x="559888" y="3885443"/>
            <a:chExt cx="1224136" cy="1946946"/>
          </a:xfrm>
        </p:grpSpPr>
        <p:sp>
          <p:nvSpPr>
            <p:cNvPr id="39" name="Obdélník 38"/>
            <p:cNvSpPr/>
            <p:nvPr/>
          </p:nvSpPr>
          <p:spPr>
            <a:xfrm>
              <a:off x="559888" y="4680261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5" name="Přímá spojnice 44"/>
            <p:cNvCxnSpPr/>
            <p:nvPr/>
          </p:nvCxnSpPr>
          <p:spPr>
            <a:xfrm>
              <a:off x="1171956" y="388544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 flipH="1">
              <a:off x="559888" y="388817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Přímá spojnice 71"/>
            <p:cNvCxnSpPr>
              <a:stCxn id="39" idx="0"/>
              <a:endCxn id="39" idx="2"/>
            </p:cNvCxnSpPr>
            <p:nvPr/>
          </p:nvCxnSpPr>
          <p:spPr>
            <a:xfrm>
              <a:off x="1171956" y="4680261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3" name="TextovéPole 82"/>
            <p:cNvSpPr txBox="1"/>
            <p:nvPr/>
          </p:nvSpPr>
          <p:spPr>
            <a:xfrm>
              <a:off x="865922" y="4168123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70</a:t>
              </a:r>
              <a:endParaRPr lang="cs-CZ" sz="3600" b="1" dirty="0"/>
            </a:p>
          </p:txBody>
        </p:sp>
        <p:sp>
          <p:nvSpPr>
            <p:cNvPr id="92" name="TextovéPole 91"/>
            <p:cNvSpPr txBox="1"/>
            <p:nvPr/>
          </p:nvSpPr>
          <p:spPr>
            <a:xfrm>
              <a:off x="576905" y="4955228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30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2864144" y="3885443"/>
            <a:ext cx="1224136" cy="1946946"/>
            <a:chOff x="2864144" y="3885443"/>
            <a:chExt cx="1224136" cy="1946946"/>
          </a:xfrm>
        </p:grpSpPr>
        <p:sp>
          <p:nvSpPr>
            <p:cNvPr id="35" name="Obdélník 34"/>
            <p:cNvSpPr/>
            <p:nvPr/>
          </p:nvSpPr>
          <p:spPr>
            <a:xfrm>
              <a:off x="2864144" y="4680261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4" name="Přímá spojnice 43"/>
            <p:cNvCxnSpPr/>
            <p:nvPr/>
          </p:nvCxnSpPr>
          <p:spPr>
            <a:xfrm>
              <a:off x="3476212" y="388544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/>
            <p:nvPr/>
          </p:nvCxnSpPr>
          <p:spPr>
            <a:xfrm flipH="1">
              <a:off x="2864144" y="3887669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Přímá spojnice 73"/>
            <p:cNvCxnSpPr>
              <a:stCxn id="35" idx="0"/>
              <a:endCxn id="35" idx="2"/>
            </p:cNvCxnSpPr>
            <p:nvPr/>
          </p:nvCxnSpPr>
          <p:spPr>
            <a:xfrm>
              <a:off x="3476212" y="4680261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4" name="TextovéPole 83"/>
            <p:cNvSpPr txBox="1"/>
            <p:nvPr/>
          </p:nvSpPr>
          <p:spPr>
            <a:xfrm>
              <a:off x="3213921" y="4176188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80</a:t>
              </a:r>
              <a:endParaRPr lang="cs-CZ" sz="3600" b="1" dirty="0"/>
            </a:p>
          </p:txBody>
        </p:sp>
        <p:sp>
          <p:nvSpPr>
            <p:cNvPr id="93" name="TextovéPole 92"/>
            <p:cNvSpPr txBox="1"/>
            <p:nvPr/>
          </p:nvSpPr>
          <p:spPr>
            <a:xfrm>
              <a:off x="2893207" y="5117825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20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680568" y="3887669"/>
            <a:ext cx="1224136" cy="1944720"/>
            <a:chOff x="6680568" y="3887669"/>
            <a:chExt cx="1224136" cy="1944720"/>
          </a:xfrm>
        </p:grpSpPr>
        <p:sp>
          <p:nvSpPr>
            <p:cNvPr id="33" name="Obdélník 32"/>
            <p:cNvSpPr/>
            <p:nvPr/>
          </p:nvSpPr>
          <p:spPr>
            <a:xfrm>
              <a:off x="6680568" y="4680261"/>
              <a:ext cx="1224136" cy="11521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3600" b="1">
                <a:solidFill>
                  <a:srgbClr val="00B0F0"/>
                </a:solidFill>
              </a:endParaRPr>
            </a:p>
          </p:txBody>
        </p:sp>
        <p:cxnSp>
          <p:nvCxnSpPr>
            <p:cNvPr id="42" name="Přímá spojnice 41"/>
            <p:cNvCxnSpPr/>
            <p:nvPr/>
          </p:nvCxnSpPr>
          <p:spPr>
            <a:xfrm>
              <a:off x="7284742" y="3888173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 flipH="1">
              <a:off x="6680568" y="3887669"/>
              <a:ext cx="612068" cy="7920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>
              <a:stCxn id="33" idx="0"/>
            </p:cNvCxnSpPr>
            <p:nvPr/>
          </p:nvCxnSpPr>
          <p:spPr>
            <a:xfrm flipH="1">
              <a:off x="7284742" y="4680261"/>
              <a:ext cx="7894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TextovéPole 85"/>
            <p:cNvSpPr txBox="1"/>
            <p:nvPr/>
          </p:nvSpPr>
          <p:spPr>
            <a:xfrm>
              <a:off x="6929404" y="416812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90</a:t>
              </a:r>
              <a:endParaRPr lang="cs-CZ" sz="3600" b="1" dirty="0"/>
            </a:p>
          </p:txBody>
        </p:sp>
        <p:sp>
          <p:nvSpPr>
            <p:cNvPr id="94" name="TextovéPole 93"/>
            <p:cNvSpPr txBox="1"/>
            <p:nvPr/>
          </p:nvSpPr>
          <p:spPr>
            <a:xfrm>
              <a:off x="6709697" y="5117825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10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5" name="TextovéPole 94"/>
          <p:cNvSpPr txBox="1"/>
          <p:nvPr/>
        </p:nvSpPr>
        <p:spPr>
          <a:xfrm>
            <a:off x="865922" y="29916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1940856" y="301635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70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5082815" y="310764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7923448" y="313402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20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4088280" y="306895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50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6064590" y="3134019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40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3075510" y="306895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60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02" name="TextovéPole 101"/>
          <p:cNvSpPr txBox="1"/>
          <p:nvPr/>
        </p:nvSpPr>
        <p:spPr>
          <a:xfrm>
            <a:off x="7036068" y="313407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80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66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23 L 0.0467 -0.17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86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6926E-6 L 0.38593 0.3069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53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31853E-6 L 0.04913 0.299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9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31853E-6 L 0.3559 -0.172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5" y="-86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33958E-6 L 0.02362 -0.178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89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53264 0.2689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32" y="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52695E-6 L 0.03351 0.2898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14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51545 -0.1928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81" y="-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17999"/>
            <a:ext cx="9144000" cy="6858000"/>
          </a:xfrm>
          <a:prstGeom prst="actionButtonBlank">
            <a:avLst/>
          </a:prstGeom>
          <a:pattFill prst="dashHorz">
            <a:fgClr>
              <a:srgbClr val="00B0F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3360674" y="557334"/>
            <a:ext cx="2350351" cy="1629762"/>
            <a:chOff x="3360674" y="557334"/>
            <a:chExt cx="2350351" cy="1629762"/>
          </a:xfrm>
        </p:grpSpPr>
        <p:sp>
          <p:nvSpPr>
            <p:cNvPr id="28" name="Měsíc 27"/>
            <p:cNvSpPr/>
            <p:nvPr/>
          </p:nvSpPr>
          <p:spPr>
            <a:xfrm>
              <a:off x="3360674" y="746936"/>
              <a:ext cx="1224136" cy="1440160"/>
            </a:xfrm>
            <a:prstGeom prst="moon">
              <a:avLst>
                <a:gd name="adj" fmla="val 57977"/>
              </a:avLst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60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Přímá spojnice 28"/>
            <p:cNvCxnSpPr>
              <a:stCxn id="28" idx="3"/>
            </p:cNvCxnSpPr>
            <p:nvPr/>
          </p:nvCxnSpPr>
          <p:spPr>
            <a:xfrm flipV="1">
              <a:off x="4070391" y="818944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>
              <a:stCxn id="28" idx="3"/>
            </p:cNvCxnSpPr>
            <p:nvPr/>
          </p:nvCxnSpPr>
          <p:spPr>
            <a:xfrm>
              <a:off x="4070391" y="1467016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TextovéPole 36"/>
            <p:cNvSpPr txBox="1"/>
            <p:nvPr/>
          </p:nvSpPr>
          <p:spPr>
            <a:xfrm>
              <a:off x="5160874" y="557334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30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778253" y="3887470"/>
            <a:ext cx="2407413" cy="1629762"/>
            <a:chOff x="778253" y="3887470"/>
            <a:chExt cx="2407413" cy="1629762"/>
          </a:xfrm>
          <a:solidFill>
            <a:srgbClr val="FFFF99"/>
          </a:solidFill>
        </p:grpSpPr>
        <p:sp>
          <p:nvSpPr>
            <p:cNvPr id="22" name="Měsíc 21"/>
            <p:cNvSpPr/>
            <p:nvPr/>
          </p:nvSpPr>
          <p:spPr>
            <a:xfrm>
              <a:off x="778253" y="4077072"/>
              <a:ext cx="1224136" cy="1440160"/>
            </a:xfrm>
            <a:prstGeom prst="moon">
              <a:avLst>
                <a:gd name="adj" fmla="val 57977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>
                  <a:solidFill>
                    <a:schemeClr val="tx1"/>
                  </a:solidFill>
                </a:rPr>
                <a:t>80</a:t>
              </a:r>
              <a:endParaRPr lang="cs-CZ" sz="2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Přímá spojnice 22"/>
            <p:cNvCxnSpPr>
              <a:stCxn id="22" idx="3"/>
            </p:cNvCxnSpPr>
            <p:nvPr/>
          </p:nvCxnSpPr>
          <p:spPr>
            <a:xfrm flipV="1">
              <a:off x="1487970" y="4149080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>
              <a:stCxn id="22" idx="3"/>
            </p:cNvCxnSpPr>
            <p:nvPr/>
          </p:nvCxnSpPr>
          <p:spPr>
            <a:xfrm>
              <a:off x="1487970" y="4797152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8" name="TextovéPole 37"/>
            <p:cNvSpPr txBox="1"/>
            <p:nvPr/>
          </p:nvSpPr>
          <p:spPr>
            <a:xfrm>
              <a:off x="2635515" y="3887470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10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372200" y="3793519"/>
            <a:ext cx="2418424" cy="1579697"/>
            <a:chOff x="6372200" y="3793519"/>
            <a:chExt cx="2418424" cy="1579697"/>
          </a:xfrm>
          <a:solidFill>
            <a:srgbClr val="FFFF99"/>
          </a:solidFill>
        </p:grpSpPr>
        <p:sp>
          <p:nvSpPr>
            <p:cNvPr id="31" name="Měsíc 30"/>
            <p:cNvSpPr/>
            <p:nvPr/>
          </p:nvSpPr>
          <p:spPr>
            <a:xfrm>
              <a:off x="6372200" y="3933056"/>
              <a:ext cx="1224136" cy="1440160"/>
            </a:xfrm>
            <a:prstGeom prst="moon">
              <a:avLst>
                <a:gd name="adj" fmla="val 57977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>
                  <a:solidFill>
                    <a:schemeClr val="tx1"/>
                  </a:solidFill>
                </a:rPr>
                <a:t>40</a:t>
              </a:r>
              <a:endParaRPr lang="cs-CZ" sz="2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Přímá spojnice 31"/>
            <p:cNvCxnSpPr>
              <a:stCxn id="31" idx="3"/>
            </p:cNvCxnSpPr>
            <p:nvPr/>
          </p:nvCxnSpPr>
          <p:spPr>
            <a:xfrm flipV="1">
              <a:off x="7081917" y="4005064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>
              <a:stCxn id="31" idx="3"/>
            </p:cNvCxnSpPr>
            <p:nvPr/>
          </p:nvCxnSpPr>
          <p:spPr>
            <a:xfrm>
              <a:off x="7081917" y="4653136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TextovéPole 38"/>
            <p:cNvSpPr txBox="1"/>
            <p:nvPr/>
          </p:nvSpPr>
          <p:spPr>
            <a:xfrm>
              <a:off x="8240473" y="3793519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10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733864" y="389194"/>
            <a:ext cx="2394740" cy="1671654"/>
            <a:chOff x="733864" y="389194"/>
            <a:chExt cx="2394740" cy="1671654"/>
          </a:xfrm>
          <a:solidFill>
            <a:srgbClr val="FFFF99"/>
          </a:solidFill>
        </p:grpSpPr>
        <p:sp>
          <p:nvSpPr>
            <p:cNvPr id="4" name="Měsíc 3"/>
            <p:cNvSpPr/>
            <p:nvPr/>
          </p:nvSpPr>
          <p:spPr>
            <a:xfrm>
              <a:off x="733864" y="620688"/>
              <a:ext cx="1224136" cy="1440160"/>
            </a:xfrm>
            <a:prstGeom prst="moon">
              <a:avLst>
                <a:gd name="adj" fmla="val 57977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50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" name="Přímá spojnice 5"/>
            <p:cNvCxnSpPr>
              <a:stCxn id="4" idx="3"/>
            </p:cNvCxnSpPr>
            <p:nvPr/>
          </p:nvCxnSpPr>
          <p:spPr>
            <a:xfrm flipV="1">
              <a:off x="1443581" y="692696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>
              <a:stCxn id="4" idx="3"/>
            </p:cNvCxnSpPr>
            <p:nvPr/>
          </p:nvCxnSpPr>
          <p:spPr>
            <a:xfrm>
              <a:off x="1443581" y="1340768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TextovéPole 39"/>
            <p:cNvSpPr txBox="1"/>
            <p:nvPr/>
          </p:nvSpPr>
          <p:spPr>
            <a:xfrm>
              <a:off x="2578453" y="389194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40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3360674" y="3855945"/>
            <a:ext cx="2409549" cy="1567336"/>
            <a:chOff x="3360674" y="3855945"/>
            <a:chExt cx="2409549" cy="1567336"/>
          </a:xfrm>
          <a:solidFill>
            <a:srgbClr val="FFFF99"/>
          </a:solidFill>
        </p:grpSpPr>
        <p:sp>
          <p:nvSpPr>
            <p:cNvPr id="25" name="Měsíc 24"/>
            <p:cNvSpPr/>
            <p:nvPr/>
          </p:nvSpPr>
          <p:spPr>
            <a:xfrm>
              <a:off x="3360674" y="3983121"/>
              <a:ext cx="1224136" cy="1440160"/>
            </a:xfrm>
            <a:prstGeom prst="moon">
              <a:avLst>
                <a:gd name="adj" fmla="val 57977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>
                  <a:solidFill>
                    <a:schemeClr val="tx1"/>
                  </a:solidFill>
                </a:rPr>
                <a:t>90</a:t>
              </a:r>
              <a:endParaRPr lang="cs-CZ" sz="2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6" name="Přímá spojnice 25"/>
            <p:cNvCxnSpPr>
              <a:stCxn id="25" idx="3"/>
            </p:cNvCxnSpPr>
            <p:nvPr/>
          </p:nvCxnSpPr>
          <p:spPr>
            <a:xfrm flipV="1">
              <a:off x="4070391" y="4055129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>
              <a:stCxn id="25" idx="3"/>
            </p:cNvCxnSpPr>
            <p:nvPr/>
          </p:nvCxnSpPr>
          <p:spPr>
            <a:xfrm>
              <a:off x="4070391" y="4703201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extovéPole 40"/>
            <p:cNvSpPr txBox="1"/>
            <p:nvPr/>
          </p:nvSpPr>
          <p:spPr>
            <a:xfrm>
              <a:off x="5220072" y="3855945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70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6084168" y="391646"/>
            <a:ext cx="2431381" cy="1564884"/>
            <a:chOff x="6084168" y="391646"/>
            <a:chExt cx="2431381" cy="1564884"/>
          </a:xfrm>
          <a:solidFill>
            <a:srgbClr val="FFFF99"/>
          </a:solidFill>
        </p:grpSpPr>
        <p:sp>
          <p:nvSpPr>
            <p:cNvPr id="34" name="Měsíc 33"/>
            <p:cNvSpPr/>
            <p:nvPr/>
          </p:nvSpPr>
          <p:spPr>
            <a:xfrm>
              <a:off x="6084168" y="516370"/>
              <a:ext cx="1224136" cy="1440160"/>
            </a:xfrm>
            <a:prstGeom prst="moon">
              <a:avLst>
                <a:gd name="adj" fmla="val 57977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>
                  <a:solidFill>
                    <a:schemeClr val="tx1"/>
                  </a:solidFill>
                </a:rPr>
                <a:t>70</a:t>
              </a:r>
              <a:endParaRPr lang="cs-CZ" sz="2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" name="Přímá spojnice 34"/>
            <p:cNvCxnSpPr>
              <a:stCxn id="34" idx="3"/>
            </p:cNvCxnSpPr>
            <p:nvPr/>
          </p:nvCxnSpPr>
          <p:spPr>
            <a:xfrm flipV="1">
              <a:off x="6793885" y="588378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>
              <a:stCxn id="34" idx="3"/>
            </p:cNvCxnSpPr>
            <p:nvPr/>
          </p:nvCxnSpPr>
          <p:spPr>
            <a:xfrm>
              <a:off x="6793885" y="1236450"/>
              <a:ext cx="1090483" cy="6480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ovéPole 41"/>
            <p:cNvSpPr txBox="1"/>
            <p:nvPr/>
          </p:nvSpPr>
          <p:spPr>
            <a:xfrm>
              <a:off x="7965398" y="391646"/>
              <a:ext cx="5501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10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3" name="TextovéPole 42"/>
          <p:cNvSpPr txBox="1"/>
          <p:nvPr/>
        </p:nvSpPr>
        <p:spPr>
          <a:xfrm>
            <a:off x="742232" y="287935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025535" y="287607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70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275856" y="287607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499992" y="285652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874816" y="2856527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20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203503" y="2719953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60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82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48264 -0.155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32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0.05087 0.3379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53628 0.317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6" y="1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2118 -0.17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0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7084 0.31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1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8316 -0.1745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45862"/>
            <a:ext cx="9203235" cy="6860209"/>
          </a:xfrm>
          <a:prstGeom prst="actionButtonBlank">
            <a:avLst/>
          </a:prstGeom>
          <a:pattFill prst="ltVert">
            <a:fgClr>
              <a:srgbClr val="FFFF00"/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3787195" y="582216"/>
            <a:ext cx="1556625" cy="1830205"/>
            <a:chOff x="3787195" y="582216"/>
            <a:chExt cx="1556625" cy="1830205"/>
          </a:xfrm>
        </p:grpSpPr>
        <p:cxnSp>
          <p:nvCxnSpPr>
            <p:cNvPr id="76" name="Přímá spojnice 75"/>
            <p:cNvCxnSpPr/>
            <p:nvPr/>
          </p:nvCxnSpPr>
          <p:spPr>
            <a:xfrm>
              <a:off x="3831652" y="1802647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Přímá spojnice 76"/>
            <p:cNvCxnSpPr/>
            <p:nvPr/>
          </p:nvCxnSpPr>
          <p:spPr>
            <a:xfrm>
              <a:off x="3797630" y="1760735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 flipH="1">
              <a:off x="5021766" y="1806352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/>
            <p:nvPr/>
          </p:nvCxnSpPr>
          <p:spPr>
            <a:xfrm>
              <a:off x="4013654" y="2336799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nice 79"/>
            <p:cNvCxnSpPr/>
            <p:nvPr/>
          </p:nvCxnSpPr>
          <p:spPr>
            <a:xfrm>
              <a:off x="4588247" y="582216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/>
            <p:nvPr/>
          </p:nvCxnSpPr>
          <p:spPr>
            <a:xfrm flipH="1">
              <a:off x="3798141" y="582216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2" name="Přímá spojnice 81"/>
            <p:cNvCxnSpPr/>
            <p:nvPr/>
          </p:nvCxnSpPr>
          <p:spPr>
            <a:xfrm>
              <a:off x="4588247" y="582216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" name="Přímá spojnice 82"/>
            <p:cNvCxnSpPr/>
            <p:nvPr/>
          </p:nvCxnSpPr>
          <p:spPr>
            <a:xfrm>
              <a:off x="3787195" y="1328687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4" name="TextovéPole 133"/>
            <p:cNvSpPr txBox="1"/>
            <p:nvPr/>
          </p:nvSpPr>
          <p:spPr>
            <a:xfrm>
              <a:off x="4207989" y="1827646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80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39" name="TextovéPole 138"/>
            <p:cNvSpPr txBox="1"/>
            <p:nvPr/>
          </p:nvSpPr>
          <p:spPr>
            <a:xfrm>
              <a:off x="4154721" y="918091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60</a:t>
              </a:r>
              <a:endParaRPr lang="cs-CZ" sz="2400" b="1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6014142" y="4218128"/>
            <a:ext cx="1616216" cy="1811871"/>
            <a:chOff x="6014142" y="4218128"/>
            <a:chExt cx="1616216" cy="1811871"/>
          </a:xfrm>
        </p:grpSpPr>
        <p:cxnSp>
          <p:nvCxnSpPr>
            <p:cNvPr id="100" name="Přímá spojnice 99"/>
            <p:cNvCxnSpPr/>
            <p:nvPr/>
          </p:nvCxnSpPr>
          <p:spPr>
            <a:xfrm>
              <a:off x="6300192" y="5983314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Přímá spojnice 105"/>
            <p:cNvCxnSpPr/>
            <p:nvPr/>
          </p:nvCxnSpPr>
          <p:spPr>
            <a:xfrm>
              <a:off x="6135452" y="5379869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Přímá spojnice 111"/>
            <p:cNvCxnSpPr/>
            <p:nvPr/>
          </p:nvCxnSpPr>
          <p:spPr>
            <a:xfrm flipH="1">
              <a:off x="7320628" y="5445224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Přímá spojnice 117"/>
            <p:cNvCxnSpPr/>
            <p:nvPr/>
          </p:nvCxnSpPr>
          <p:spPr>
            <a:xfrm>
              <a:off x="6118190" y="5417438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Přímá spojnice 120"/>
            <p:cNvCxnSpPr/>
            <p:nvPr/>
          </p:nvCxnSpPr>
          <p:spPr>
            <a:xfrm>
              <a:off x="6804248" y="4218128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6" name="Přímá spojnice 125"/>
            <p:cNvCxnSpPr/>
            <p:nvPr/>
          </p:nvCxnSpPr>
          <p:spPr>
            <a:xfrm>
              <a:off x="6057988" y="4947698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9" name="Přímá spojnice 128"/>
            <p:cNvCxnSpPr/>
            <p:nvPr/>
          </p:nvCxnSpPr>
          <p:spPr>
            <a:xfrm flipH="1">
              <a:off x="6014142" y="4227618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1" name="Přímá spojnice 130"/>
            <p:cNvCxnSpPr/>
            <p:nvPr/>
          </p:nvCxnSpPr>
          <p:spPr>
            <a:xfrm>
              <a:off x="6809683" y="4222558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8" name="TextovéPole 137"/>
            <p:cNvSpPr txBox="1"/>
            <p:nvPr/>
          </p:nvSpPr>
          <p:spPr>
            <a:xfrm>
              <a:off x="6521296" y="5445224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90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40" name="TextovéPole 139"/>
            <p:cNvSpPr txBox="1"/>
            <p:nvPr/>
          </p:nvSpPr>
          <p:spPr>
            <a:xfrm>
              <a:off x="6314033" y="447123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30</a:t>
              </a:r>
              <a:endParaRPr lang="cs-CZ" sz="2400" b="1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898601" y="4312557"/>
            <a:ext cx="1524974" cy="1789449"/>
            <a:chOff x="898601" y="4312557"/>
            <a:chExt cx="1524974" cy="1789449"/>
          </a:xfrm>
        </p:grpSpPr>
        <p:cxnSp>
          <p:nvCxnSpPr>
            <p:cNvPr id="102" name="Přímá spojnice 101"/>
            <p:cNvCxnSpPr/>
            <p:nvPr/>
          </p:nvCxnSpPr>
          <p:spPr>
            <a:xfrm>
              <a:off x="1114625" y="6021288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Přímá spojnice 107"/>
            <p:cNvCxnSpPr/>
            <p:nvPr/>
          </p:nvCxnSpPr>
          <p:spPr>
            <a:xfrm>
              <a:off x="898601" y="5445224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Přímá spojnice 113"/>
            <p:cNvCxnSpPr/>
            <p:nvPr/>
          </p:nvCxnSpPr>
          <p:spPr>
            <a:xfrm flipH="1">
              <a:off x="2122737" y="5517232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Přímá spojnice 119"/>
            <p:cNvCxnSpPr/>
            <p:nvPr/>
          </p:nvCxnSpPr>
          <p:spPr>
            <a:xfrm>
              <a:off x="911407" y="5517232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Přímá spojnice 122"/>
            <p:cNvCxnSpPr/>
            <p:nvPr/>
          </p:nvCxnSpPr>
          <p:spPr>
            <a:xfrm>
              <a:off x="1667491" y="4319487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4" name="Přímá spojnice 123"/>
            <p:cNvCxnSpPr/>
            <p:nvPr/>
          </p:nvCxnSpPr>
          <p:spPr>
            <a:xfrm flipH="1">
              <a:off x="911407" y="4312557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5" name="Přímá spojnice 124"/>
            <p:cNvCxnSpPr/>
            <p:nvPr/>
          </p:nvCxnSpPr>
          <p:spPr>
            <a:xfrm>
              <a:off x="1673881" y="4312557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8" name="Přímá spojnice 127"/>
            <p:cNvCxnSpPr/>
            <p:nvPr/>
          </p:nvCxnSpPr>
          <p:spPr>
            <a:xfrm>
              <a:off x="961826" y="5002200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6" name="TextovéPole 135"/>
            <p:cNvSpPr txBox="1"/>
            <p:nvPr/>
          </p:nvSpPr>
          <p:spPr>
            <a:xfrm>
              <a:off x="1366767" y="5517231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70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41" name="TextovéPole 140"/>
            <p:cNvSpPr txBox="1"/>
            <p:nvPr/>
          </p:nvSpPr>
          <p:spPr>
            <a:xfrm>
              <a:off x="1214493" y="4540535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40</a:t>
              </a:r>
              <a:endParaRPr lang="cs-CZ" sz="2400" b="1" dirty="0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084168" y="618708"/>
            <a:ext cx="1512168" cy="1763708"/>
            <a:chOff x="6084168" y="618708"/>
            <a:chExt cx="1512168" cy="1763708"/>
          </a:xfrm>
        </p:grpSpPr>
        <p:cxnSp>
          <p:nvCxnSpPr>
            <p:cNvPr id="92" name="Přímá spojnice 91"/>
            <p:cNvCxnSpPr/>
            <p:nvPr/>
          </p:nvCxnSpPr>
          <p:spPr>
            <a:xfrm flipH="1">
              <a:off x="6084168" y="619316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3" name="Přímá spojnice 92"/>
            <p:cNvCxnSpPr/>
            <p:nvPr/>
          </p:nvCxnSpPr>
          <p:spPr>
            <a:xfrm>
              <a:off x="6889084" y="618708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4" name="Přímá spojnice 93"/>
            <p:cNvCxnSpPr/>
            <p:nvPr/>
          </p:nvCxnSpPr>
          <p:spPr>
            <a:xfrm>
              <a:off x="6889084" y="619316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Přímá spojnice 94"/>
            <p:cNvCxnSpPr/>
            <p:nvPr/>
          </p:nvCxnSpPr>
          <p:spPr>
            <a:xfrm>
              <a:off x="6084168" y="1819021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Přímá spojnice 95"/>
            <p:cNvCxnSpPr/>
            <p:nvPr/>
          </p:nvCxnSpPr>
          <p:spPr>
            <a:xfrm flipH="1">
              <a:off x="7308304" y="1821235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nice 96"/>
            <p:cNvCxnSpPr/>
            <p:nvPr/>
          </p:nvCxnSpPr>
          <p:spPr>
            <a:xfrm>
              <a:off x="6084168" y="1806352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nice 97"/>
            <p:cNvCxnSpPr/>
            <p:nvPr/>
          </p:nvCxnSpPr>
          <p:spPr>
            <a:xfrm>
              <a:off x="6300192" y="2336799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Přímá spojnice 98"/>
            <p:cNvCxnSpPr/>
            <p:nvPr/>
          </p:nvCxnSpPr>
          <p:spPr>
            <a:xfrm>
              <a:off x="6084168" y="1371591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5" name="TextovéPole 134"/>
            <p:cNvSpPr txBox="1"/>
            <p:nvPr/>
          </p:nvSpPr>
          <p:spPr>
            <a:xfrm>
              <a:off x="6508959" y="1797641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50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42" name="TextovéPole 141"/>
            <p:cNvSpPr txBox="1"/>
            <p:nvPr/>
          </p:nvSpPr>
          <p:spPr>
            <a:xfrm>
              <a:off x="6413878" y="918091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10</a:t>
              </a:r>
              <a:endParaRPr lang="cs-CZ" sz="2400" b="1" dirty="0"/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1014477" y="680479"/>
            <a:ext cx="1541299" cy="1812803"/>
            <a:chOff x="1014477" y="680479"/>
            <a:chExt cx="1541299" cy="1812803"/>
          </a:xfrm>
        </p:grpSpPr>
        <p:cxnSp>
          <p:nvCxnSpPr>
            <p:cNvPr id="84" name="Přímá spojnice 83"/>
            <p:cNvCxnSpPr/>
            <p:nvPr/>
          </p:nvCxnSpPr>
          <p:spPr>
            <a:xfrm>
              <a:off x="1043608" y="1928656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85" name="Přímá spojnice 84"/>
            <p:cNvCxnSpPr/>
            <p:nvPr/>
          </p:nvCxnSpPr>
          <p:spPr>
            <a:xfrm>
              <a:off x="1014477" y="1886744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86" name="Přímá spojnice 85"/>
            <p:cNvCxnSpPr/>
            <p:nvPr/>
          </p:nvCxnSpPr>
          <p:spPr>
            <a:xfrm flipH="1">
              <a:off x="2267744" y="1948867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87" name="Přímá spojnice 86"/>
            <p:cNvCxnSpPr/>
            <p:nvPr/>
          </p:nvCxnSpPr>
          <p:spPr>
            <a:xfrm>
              <a:off x="1259632" y="2479073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88" name="Přímá spojnice 87"/>
            <p:cNvCxnSpPr/>
            <p:nvPr/>
          </p:nvCxnSpPr>
          <p:spPr>
            <a:xfrm>
              <a:off x="1799692" y="688999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Přímá spojnice 88"/>
            <p:cNvCxnSpPr/>
            <p:nvPr/>
          </p:nvCxnSpPr>
          <p:spPr>
            <a:xfrm flipH="1">
              <a:off x="1067265" y="680479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0" name="Přímá spojnice 89"/>
            <p:cNvCxnSpPr/>
            <p:nvPr/>
          </p:nvCxnSpPr>
          <p:spPr>
            <a:xfrm>
              <a:off x="1833714" y="680479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1" name="Přímá spojnice 90"/>
            <p:cNvCxnSpPr/>
            <p:nvPr/>
          </p:nvCxnSpPr>
          <p:spPr>
            <a:xfrm>
              <a:off x="1055423" y="1412776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3" name="TextovéPole 132"/>
            <p:cNvSpPr txBox="1"/>
            <p:nvPr/>
          </p:nvSpPr>
          <p:spPr>
            <a:xfrm>
              <a:off x="1532990" y="190850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60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43" name="TextovéPole 142"/>
            <p:cNvSpPr txBox="1"/>
            <p:nvPr/>
          </p:nvSpPr>
          <p:spPr>
            <a:xfrm>
              <a:off x="1380988" y="102339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50</a:t>
              </a:r>
              <a:endParaRPr lang="cs-CZ" sz="2400" b="1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820283" y="4175471"/>
            <a:ext cx="1524048" cy="1826742"/>
            <a:chOff x="3820283" y="4175471"/>
            <a:chExt cx="1524048" cy="1826742"/>
          </a:xfrm>
        </p:grpSpPr>
        <p:cxnSp>
          <p:nvCxnSpPr>
            <p:cNvPr id="101" name="Přímá spojnice 100"/>
            <p:cNvCxnSpPr/>
            <p:nvPr/>
          </p:nvCxnSpPr>
          <p:spPr>
            <a:xfrm>
              <a:off x="4048662" y="5949280"/>
              <a:ext cx="100811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Přímá spojnice 106"/>
            <p:cNvCxnSpPr/>
            <p:nvPr/>
          </p:nvCxnSpPr>
          <p:spPr>
            <a:xfrm>
              <a:off x="3857297" y="5373216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Přímá spojnice 112"/>
            <p:cNvCxnSpPr/>
            <p:nvPr/>
          </p:nvCxnSpPr>
          <p:spPr>
            <a:xfrm flipH="1">
              <a:off x="5021766" y="5415873"/>
              <a:ext cx="288032" cy="50405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Přímá spojnice 118"/>
            <p:cNvCxnSpPr/>
            <p:nvPr/>
          </p:nvCxnSpPr>
          <p:spPr>
            <a:xfrm>
              <a:off x="3832163" y="5389074"/>
              <a:ext cx="151216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Přímá spojnice 121"/>
            <p:cNvCxnSpPr/>
            <p:nvPr/>
          </p:nvCxnSpPr>
          <p:spPr>
            <a:xfrm>
              <a:off x="4579343" y="4175471"/>
              <a:ext cx="0" cy="11977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7" name="Přímá spojnice 126"/>
            <p:cNvCxnSpPr/>
            <p:nvPr/>
          </p:nvCxnSpPr>
          <p:spPr>
            <a:xfrm>
              <a:off x="3831652" y="4932902"/>
              <a:ext cx="1368152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0" name="Přímá spojnice 129"/>
            <p:cNvCxnSpPr/>
            <p:nvPr/>
          </p:nvCxnSpPr>
          <p:spPr>
            <a:xfrm flipH="1">
              <a:off x="3820283" y="4205915"/>
              <a:ext cx="79010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" name="Přímá spojnice 131"/>
            <p:cNvCxnSpPr/>
            <p:nvPr/>
          </p:nvCxnSpPr>
          <p:spPr>
            <a:xfrm>
              <a:off x="4587736" y="4218128"/>
              <a:ext cx="578046" cy="72008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37" name="TextovéPole 136"/>
            <p:cNvSpPr txBox="1"/>
            <p:nvPr/>
          </p:nvSpPr>
          <p:spPr>
            <a:xfrm>
              <a:off x="4275312" y="5417438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</a:rPr>
                <a:t>90</a:t>
              </a:r>
              <a:endParaRPr lang="cs-CZ" sz="3200" b="1" dirty="0">
                <a:solidFill>
                  <a:srgbClr val="0070C0"/>
                </a:solidFill>
              </a:endParaRPr>
            </a:p>
          </p:txBody>
        </p:sp>
        <p:sp>
          <p:nvSpPr>
            <p:cNvPr id="144" name="TextovéPole 143"/>
            <p:cNvSpPr txBox="1"/>
            <p:nvPr/>
          </p:nvSpPr>
          <p:spPr>
            <a:xfrm>
              <a:off x="4095532" y="4473338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40</a:t>
              </a:r>
              <a:endParaRPr lang="cs-CZ" sz="2400" b="1" dirty="0"/>
            </a:p>
          </p:txBody>
        </p:sp>
      </p:grpSp>
      <p:sp>
        <p:nvSpPr>
          <p:cNvPr id="146" name="TextovéPole 145"/>
          <p:cNvSpPr txBox="1"/>
          <p:nvPr/>
        </p:nvSpPr>
        <p:spPr>
          <a:xfrm>
            <a:off x="747217" y="323094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7" name="TextovéPole 146"/>
          <p:cNvSpPr txBox="1"/>
          <p:nvPr/>
        </p:nvSpPr>
        <p:spPr>
          <a:xfrm>
            <a:off x="2084040" y="323239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8" name="TextovéPole 147"/>
          <p:cNvSpPr txBox="1"/>
          <p:nvPr/>
        </p:nvSpPr>
        <p:spPr>
          <a:xfrm>
            <a:off x="3255722" y="323239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9" name="TextovéPole 148"/>
          <p:cNvSpPr txBox="1"/>
          <p:nvPr/>
        </p:nvSpPr>
        <p:spPr>
          <a:xfrm>
            <a:off x="4442028" y="321435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0" name="TextovéPole 149"/>
          <p:cNvSpPr txBox="1"/>
          <p:nvPr/>
        </p:nvSpPr>
        <p:spPr>
          <a:xfrm>
            <a:off x="5893293" y="323094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1" name="TextovéPole 150"/>
          <p:cNvSpPr txBox="1"/>
          <p:nvPr/>
        </p:nvSpPr>
        <p:spPr>
          <a:xfrm>
            <a:off x="7336379" y="32148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50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4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82674E-6 L 0.40955 -0.33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-167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82674E-6 L 0.50972 0.189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94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45663E-6 L -0.18334 0.19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67" y="99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-0.44809 -0.3347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-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644E-6 L -0.31649 0.181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33" y="90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32316E-6 L 0.26771 -0.3319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166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</p:childTnLst>
        </p:cTn>
      </p:par>
    </p:tnLst>
    <p:bldLst>
      <p:bldP spid="146" grpId="0"/>
      <p:bldP spid="147" grpId="0"/>
      <p:bldP spid="148" grpId="0"/>
      <p:bldP spid="149" grpId="0"/>
      <p:bldP spid="150" grpId="0"/>
      <p:bldP spid="1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332656"/>
            <a:ext cx="64118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Rozkládej desítky. Na správné číslo v pravém </a:t>
            </a:r>
            <a:r>
              <a:rPr lang="cs-CZ" sz="2000" b="1" smtClean="0">
                <a:solidFill>
                  <a:srgbClr val="FF0000"/>
                </a:solidFill>
              </a:rPr>
              <a:t>sloupci klikni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17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pattFill prst="pct20">
            <a:fgClr>
              <a:srgbClr val="FEB4EB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>
            <a:off x="1331640" y="620688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H="1">
            <a:off x="2123728" y="620688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2123728" y="1673188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 flipV="1">
            <a:off x="1475656" y="1844824"/>
            <a:ext cx="648072" cy="36004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1475656" y="1844824"/>
            <a:ext cx="0" cy="7920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1452608" y="2190811"/>
            <a:ext cx="648072" cy="43204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1331640" y="620688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2100680" y="1902779"/>
            <a:ext cx="576064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2100680" y="2190811"/>
            <a:ext cx="576064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2676744" y="1902779"/>
            <a:ext cx="0" cy="5760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3995936" y="620688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H="1">
            <a:off x="4788024" y="620688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788024" y="1700808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H="1" flipV="1">
            <a:off x="4139952" y="1844824"/>
            <a:ext cx="648072" cy="36004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4139952" y="1844824"/>
            <a:ext cx="0" cy="7920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V="1">
            <a:off x="4116904" y="2190811"/>
            <a:ext cx="648072" cy="43204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3995936" y="620688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 flipV="1">
            <a:off x="4764976" y="1902779"/>
            <a:ext cx="576064" cy="288032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4764976" y="2190811"/>
            <a:ext cx="576064" cy="288032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5341040" y="1902779"/>
            <a:ext cx="0" cy="576064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6372200" y="610570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flipH="1">
            <a:off x="7164288" y="610570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7164288" y="1690690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 flipH="1" flipV="1">
            <a:off x="6516216" y="1834706"/>
            <a:ext cx="648072" cy="3600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6516216" y="1834706"/>
            <a:ext cx="0" cy="7920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 flipV="1">
            <a:off x="6516216" y="2194746"/>
            <a:ext cx="648072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6372200" y="610570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flipV="1">
            <a:off x="7164288" y="1906714"/>
            <a:ext cx="576064" cy="28803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7164288" y="2194746"/>
            <a:ext cx="576064" cy="28803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>
            <a:off x="7740352" y="1906714"/>
            <a:ext cx="0" cy="57606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611560" y="3501008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 flipH="1">
            <a:off x="1403648" y="3501008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1403648" y="4581128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H="1" flipV="1">
            <a:off x="755576" y="4725144"/>
            <a:ext cx="648072" cy="36004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755576" y="4725144"/>
            <a:ext cx="0" cy="7920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V="1">
            <a:off x="755576" y="5085184"/>
            <a:ext cx="648072" cy="432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>
            <a:off x="611560" y="3501008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flipV="1">
            <a:off x="1403648" y="4797152"/>
            <a:ext cx="576064" cy="28803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1403648" y="5085184"/>
            <a:ext cx="576064" cy="28803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>
            <a:off x="1979712" y="4797152"/>
            <a:ext cx="0" cy="5760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>
            <a:off x="3203848" y="3498291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7" name="Přímá spojnice 106"/>
          <p:cNvCxnSpPr/>
          <p:nvPr/>
        </p:nvCxnSpPr>
        <p:spPr>
          <a:xfrm flipH="1">
            <a:off x="3995936" y="3498291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>
            <a:off x="3995936" y="4578411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/>
          <p:nvPr/>
        </p:nvCxnSpPr>
        <p:spPr>
          <a:xfrm flipH="1" flipV="1">
            <a:off x="3347864" y="4722427"/>
            <a:ext cx="648072" cy="36004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0" name="Přímá spojnice 109"/>
          <p:cNvCxnSpPr/>
          <p:nvPr/>
        </p:nvCxnSpPr>
        <p:spPr>
          <a:xfrm>
            <a:off x="3347864" y="4722427"/>
            <a:ext cx="0" cy="7920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 flipV="1">
            <a:off x="3347864" y="5082467"/>
            <a:ext cx="648072" cy="43204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2" name="Přímá spojnice 111"/>
          <p:cNvCxnSpPr/>
          <p:nvPr/>
        </p:nvCxnSpPr>
        <p:spPr>
          <a:xfrm>
            <a:off x="3203848" y="3498291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 flipV="1">
            <a:off x="3995936" y="4794435"/>
            <a:ext cx="576064" cy="28803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4" name="Přímá spojnice 113"/>
          <p:cNvCxnSpPr/>
          <p:nvPr/>
        </p:nvCxnSpPr>
        <p:spPr>
          <a:xfrm>
            <a:off x="3995936" y="5082467"/>
            <a:ext cx="576064" cy="28803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5" name="Přímá spojnice 114"/>
          <p:cNvCxnSpPr/>
          <p:nvPr/>
        </p:nvCxnSpPr>
        <p:spPr>
          <a:xfrm>
            <a:off x="4572000" y="4794435"/>
            <a:ext cx="0" cy="57606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6" name="Přímá spojnice 115"/>
          <p:cNvCxnSpPr/>
          <p:nvPr/>
        </p:nvCxnSpPr>
        <p:spPr>
          <a:xfrm>
            <a:off x="5724128" y="3448968"/>
            <a:ext cx="14401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7" name="Přímá spojnice 116"/>
          <p:cNvCxnSpPr/>
          <p:nvPr/>
        </p:nvCxnSpPr>
        <p:spPr>
          <a:xfrm flipH="1">
            <a:off x="6516216" y="3448968"/>
            <a:ext cx="648072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8" name="Přímá spojnice 117"/>
          <p:cNvCxnSpPr/>
          <p:nvPr/>
        </p:nvCxnSpPr>
        <p:spPr>
          <a:xfrm>
            <a:off x="6516216" y="4529088"/>
            <a:ext cx="0" cy="144016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 flipH="1" flipV="1">
            <a:off x="5868144" y="4673104"/>
            <a:ext cx="648072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0" name="Přímá spojnice 119"/>
          <p:cNvCxnSpPr/>
          <p:nvPr/>
        </p:nvCxnSpPr>
        <p:spPr>
          <a:xfrm>
            <a:off x="5868144" y="4673104"/>
            <a:ext cx="0" cy="7920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1" name="Přímá spojnice 120"/>
          <p:cNvCxnSpPr/>
          <p:nvPr/>
        </p:nvCxnSpPr>
        <p:spPr>
          <a:xfrm flipV="1">
            <a:off x="5868144" y="5033144"/>
            <a:ext cx="648072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2" name="Přímá spojnice 121"/>
          <p:cNvCxnSpPr/>
          <p:nvPr/>
        </p:nvCxnSpPr>
        <p:spPr>
          <a:xfrm>
            <a:off x="5724128" y="3448968"/>
            <a:ext cx="792088" cy="108012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3" name="Přímá spojnice 122"/>
          <p:cNvCxnSpPr/>
          <p:nvPr/>
        </p:nvCxnSpPr>
        <p:spPr>
          <a:xfrm flipV="1">
            <a:off x="6516216" y="4745112"/>
            <a:ext cx="576064" cy="28803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4" name="Přímá spojnice 123"/>
          <p:cNvCxnSpPr/>
          <p:nvPr/>
        </p:nvCxnSpPr>
        <p:spPr>
          <a:xfrm>
            <a:off x="6516216" y="5033144"/>
            <a:ext cx="576064" cy="28803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>
            <a:off x="7092280" y="4745112"/>
            <a:ext cx="0" cy="57606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6" name="TextovéPole 125"/>
          <p:cNvSpPr txBox="1"/>
          <p:nvPr/>
        </p:nvSpPr>
        <p:spPr>
          <a:xfrm>
            <a:off x="1771708" y="6206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127" name="TextovéPole 126"/>
          <p:cNvSpPr txBox="1"/>
          <p:nvPr/>
        </p:nvSpPr>
        <p:spPr>
          <a:xfrm>
            <a:off x="4391980" y="6206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80</a:t>
            </a:r>
            <a:endParaRPr lang="cs-CZ" sz="4000" b="1" dirty="0"/>
          </a:p>
        </p:txBody>
      </p:sp>
      <p:sp>
        <p:nvSpPr>
          <p:cNvPr id="128" name="TextovéPole 127"/>
          <p:cNvSpPr txBox="1"/>
          <p:nvPr/>
        </p:nvSpPr>
        <p:spPr>
          <a:xfrm>
            <a:off x="6724219" y="62068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90</a:t>
            </a:r>
            <a:endParaRPr lang="cs-CZ" sz="4000" b="1" dirty="0"/>
          </a:p>
        </p:txBody>
      </p:sp>
      <p:sp>
        <p:nvSpPr>
          <p:cNvPr id="129" name="TextovéPole 128"/>
          <p:cNvSpPr txBox="1"/>
          <p:nvPr/>
        </p:nvSpPr>
        <p:spPr>
          <a:xfrm>
            <a:off x="1067669" y="349342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60</a:t>
            </a:r>
            <a:endParaRPr lang="cs-CZ" sz="4000" b="1" dirty="0"/>
          </a:p>
        </p:txBody>
      </p:sp>
      <p:sp>
        <p:nvSpPr>
          <p:cNvPr id="130" name="TextovéPole 129"/>
          <p:cNvSpPr txBox="1"/>
          <p:nvPr/>
        </p:nvSpPr>
        <p:spPr>
          <a:xfrm>
            <a:off x="3571908" y="350396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131" name="TextovéPole 130"/>
          <p:cNvSpPr txBox="1"/>
          <p:nvPr/>
        </p:nvSpPr>
        <p:spPr>
          <a:xfrm>
            <a:off x="6064205" y="344896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50</a:t>
            </a:r>
            <a:endParaRPr lang="cs-CZ" sz="4000" b="1" dirty="0"/>
          </a:p>
        </p:txBody>
      </p:sp>
      <p:sp>
        <p:nvSpPr>
          <p:cNvPr id="132" name="TextovéPole 131"/>
          <p:cNvSpPr txBox="1"/>
          <p:nvPr/>
        </p:nvSpPr>
        <p:spPr>
          <a:xfrm>
            <a:off x="1424619" y="193313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</a:t>
            </a:r>
            <a:endParaRPr lang="cs-CZ" sz="2800" b="1" dirty="0"/>
          </a:p>
        </p:txBody>
      </p:sp>
      <p:sp>
        <p:nvSpPr>
          <p:cNvPr id="133" name="TextovéPole 132"/>
          <p:cNvSpPr txBox="1"/>
          <p:nvPr/>
        </p:nvSpPr>
        <p:spPr>
          <a:xfrm>
            <a:off x="4167080" y="19556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40</a:t>
            </a:r>
            <a:endParaRPr lang="cs-CZ" sz="2800" b="1" dirty="0"/>
          </a:p>
        </p:txBody>
      </p:sp>
      <p:sp>
        <p:nvSpPr>
          <p:cNvPr id="134" name="TextovéPole 133"/>
          <p:cNvSpPr txBox="1"/>
          <p:nvPr/>
        </p:nvSpPr>
        <p:spPr>
          <a:xfrm>
            <a:off x="6444208" y="19691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40</a:t>
            </a:r>
            <a:endParaRPr lang="cs-CZ" sz="2800" b="1" dirty="0"/>
          </a:p>
        </p:txBody>
      </p:sp>
      <p:sp>
        <p:nvSpPr>
          <p:cNvPr id="135" name="TextovéPole 134"/>
          <p:cNvSpPr txBox="1"/>
          <p:nvPr/>
        </p:nvSpPr>
        <p:spPr>
          <a:xfrm>
            <a:off x="723643" y="485312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</a:t>
            </a:r>
            <a:endParaRPr lang="cs-CZ" sz="2800" b="1" dirty="0"/>
          </a:p>
        </p:txBody>
      </p:sp>
      <p:sp>
        <p:nvSpPr>
          <p:cNvPr id="136" name="TextovéPole 135"/>
          <p:cNvSpPr txBox="1"/>
          <p:nvPr/>
        </p:nvSpPr>
        <p:spPr>
          <a:xfrm>
            <a:off x="3296832" y="489652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20</a:t>
            </a:r>
            <a:endParaRPr lang="cs-CZ" sz="2800" b="1" dirty="0"/>
          </a:p>
        </p:txBody>
      </p:sp>
      <p:sp>
        <p:nvSpPr>
          <p:cNvPr id="137" name="TextovéPole 136"/>
          <p:cNvSpPr txBox="1"/>
          <p:nvPr/>
        </p:nvSpPr>
        <p:spPr>
          <a:xfrm>
            <a:off x="5796137" y="4832972"/>
            <a:ext cx="634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20</a:t>
            </a:r>
            <a:endParaRPr lang="cs-CZ" sz="2800" b="1" dirty="0"/>
          </a:p>
        </p:txBody>
      </p:sp>
      <p:sp>
        <p:nvSpPr>
          <p:cNvPr id="138" name="TextovéPole 137"/>
          <p:cNvSpPr txBox="1"/>
          <p:nvPr/>
        </p:nvSpPr>
        <p:spPr>
          <a:xfrm>
            <a:off x="8376063" y="43290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30</a:t>
            </a:r>
            <a:endParaRPr lang="cs-CZ" sz="2800" b="1" dirty="0"/>
          </a:p>
        </p:txBody>
      </p:sp>
      <p:sp>
        <p:nvSpPr>
          <p:cNvPr id="139" name="TextovéPole 138"/>
          <p:cNvSpPr txBox="1"/>
          <p:nvPr/>
        </p:nvSpPr>
        <p:spPr>
          <a:xfrm>
            <a:off x="8408006" y="596049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</a:t>
            </a:r>
            <a:endParaRPr lang="cs-CZ" sz="2800" b="1" dirty="0"/>
          </a:p>
        </p:txBody>
      </p:sp>
      <p:sp>
        <p:nvSpPr>
          <p:cNvPr id="140" name="TextovéPole 139"/>
          <p:cNvSpPr txBox="1"/>
          <p:nvPr/>
        </p:nvSpPr>
        <p:spPr>
          <a:xfrm>
            <a:off x="8486080" y="144592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60</a:t>
            </a:r>
            <a:endParaRPr lang="cs-CZ" sz="2800" b="1" dirty="0"/>
          </a:p>
        </p:txBody>
      </p:sp>
      <p:sp>
        <p:nvSpPr>
          <p:cNvPr id="141" name="TextovéPole 140"/>
          <p:cNvSpPr txBox="1"/>
          <p:nvPr/>
        </p:nvSpPr>
        <p:spPr>
          <a:xfrm>
            <a:off x="8394708" y="246294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40</a:t>
            </a:r>
            <a:endParaRPr lang="cs-CZ" sz="2800" b="1" dirty="0"/>
          </a:p>
        </p:txBody>
      </p:sp>
      <p:sp>
        <p:nvSpPr>
          <p:cNvPr id="142" name="TextovéPole 141"/>
          <p:cNvSpPr txBox="1"/>
          <p:nvPr/>
        </p:nvSpPr>
        <p:spPr>
          <a:xfrm>
            <a:off x="8415911" y="372741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20</a:t>
            </a:r>
            <a:endParaRPr lang="cs-CZ" sz="2800" b="1" dirty="0"/>
          </a:p>
        </p:txBody>
      </p:sp>
      <p:sp>
        <p:nvSpPr>
          <p:cNvPr id="143" name="TextovéPole 142"/>
          <p:cNvSpPr txBox="1"/>
          <p:nvPr/>
        </p:nvSpPr>
        <p:spPr>
          <a:xfrm>
            <a:off x="8467435" y="47715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</a:t>
            </a:r>
            <a:endParaRPr lang="cs-CZ" sz="2800" b="1" dirty="0"/>
          </a:p>
        </p:txBody>
      </p:sp>
      <p:cxnSp>
        <p:nvCxnSpPr>
          <p:cNvPr id="145" name="Přímá spojnice 144"/>
          <p:cNvCxnSpPr/>
          <p:nvPr/>
        </p:nvCxnSpPr>
        <p:spPr>
          <a:xfrm>
            <a:off x="8100392" y="0"/>
            <a:ext cx="0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82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-0.19393 0.62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05" y="3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093 L -0.68437 0.071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18" y="36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3.43511E-6 L -0.38507 -0.075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72" y="-37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45625 0.1597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13" y="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1064 L -0.12309 -0.411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63" y="-211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7467 -0.1657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44" y="-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</p:childTnLst>
        </p:cTn>
      </p:par>
    </p:tnLst>
    <p:bldLst>
      <p:bldP spid="138" grpId="0"/>
      <p:bldP spid="139" grpId="0"/>
      <p:bldP spid="140" grpId="0"/>
      <p:bldP spid="141" grpId="0"/>
      <p:bldP spid="142" grpId="0"/>
      <p:bldP spid="14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359</Words>
  <Application>Microsoft Office PowerPoint</Application>
  <PresentationFormat>Předvádění na obrazovce (4:3)</PresentationFormat>
  <Paragraphs>130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Rozklad desítek do 100 VY_32_INOVACE_2A_05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23</cp:revision>
  <dcterms:created xsi:type="dcterms:W3CDTF">2013-10-30T09:39:21Z</dcterms:created>
  <dcterms:modified xsi:type="dcterms:W3CDTF">2014-03-23T18:07:00Z</dcterms:modified>
</cp:coreProperties>
</file>