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EE6"/>
    <a:srgbClr val="FEF3D6"/>
    <a:srgbClr val="FEE6FB"/>
    <a:srgbClr val="E2FED2"/>
    <a:srgbClr val="E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4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740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932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054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699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319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951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882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468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109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03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EF3A9-AF9C-4F76-AFE9-13AD5455ED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FBD2B-6C1D-48B6-A8E4-FCECDE2F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036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Orientace v čase – den, hodiny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VY_32_INOVACE_2A_06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357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procvičování orientace v čase. V prvním úkole žáci přetahují obrázky – ráno, poledne, večer. Na druhé straně pracují pomocí rukopisných poznámek. Spojují čarou činnosti průběhu dne. Na třetí straně k sobě přiřazují pomocí rukopisných poznámek stejné časové údaje. Další čtyři </a:t>
            </a:r>
            <a:r>
              <a:rPr lang="cs-CZ" dirty="0" err="1" smtClean="0"/>
              <a:t>slidy</a:t>
            </a:r>
            <a:r>
              <a:rPr lang="cs-CZ" dirty="0" smtClean="0"/>
              <a:t> jsou interaktivní. Žáci přiřazují správné časové údaje k hodinám pomocí kliknutí. Postupují od nejjednoduššího ke složitějšímu, začínají celou hodinou, následuje půl, čtvrt, tři čtvrtě . Na dalších čtyřech interaktivních stranách (8 – 11) procvičují digitální čas</a:t>
            </a:r>
            <a:r>
              <a:rPr lang="cs-CZ" dirty="0"/>
              <a:t>. K hodinám jej přiřazují kliknutím. </a:t>
            </a:r>
            <a:r>
              <a:rPr lang="cs-CZ" dirty="0" smtClean="0"/>
              <a:t>V dalším (dvanáctém) interaktivním </a:t>
            </a:r>
            <a:r>
              <a:rPr lang="cs-CZ" dirty="0" err="1" smtClean="0"/>
              <a:t>slidu</a:t>
            </a:r>
            <a:r>
              <a:rPr lang="cs-CZ" dirty="0" smtClean="0"/>
              <a:t> řadí věty ve správném pořadí. Pracují pomocí kliknutí, věty číslují podle správného pořadí – klikají na čísla vět. V posledním úkole procvičují současně čas digitální i analogový, stejné časové údaje spojují pomocí rukopisných poznámek.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</a:t>
            </a:r>
            <a:r>
              <a:rPr lang="cs-CZ" b="1" dirty="0"/>
              <a:t>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</p:txBody>
      </p:sp>
    </p:spTree>
    <p:extLst>
      <p:ext uri="{BB962C8B-B14F-4D97-AF65-F5344CB8AC3E}">
        <p14:creationId xmlns:p14="http://schemas.microsoft.com/office/powerpoint/2010/main" val="3877472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4479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přiřaď tam, kam patří. Přetahuj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39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E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GI12HMPS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4644008" y="5149194"/>
            <a:ext cx="1049457" cy="158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GI12HMPS\MP9004304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45640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XSR1XRGT\MP9004035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2" y="4488898"/>
            <a:ext cx="1922711" cy="128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I0284AEK\MC9004297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933" y="4419700"/>
            <a:ext cx="955189" cy="95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UBCK7WHC\MP90043048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01123"/>
            <a:ext cx="1148117" cy="114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XSR1XRGT\MC9001999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52410"/>
            <a:ext cx="1388149" cy="128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I0284AEK\MC9004418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650" y="5796140"/>
            <a:ext cx="1015355" cy="1015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AppData\Local\Microsoft\Windows\Temporary Internet Files\Content.IE5\I0284AEK\MC9003907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215" y="4360037"/>
            <a:ext cx="1258269" cy="1013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UBCK7WHC\MC90039845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558" y="5716435"/>
            <a:ext cx="1112871" cy="1012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5803" y="238288"/>
            <a:ext cx="17267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RÁNO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1409" y="1569330"/>
            <a:ext cx="25811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POLEDNE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3515" y="2937187"/>
            <a:ext cx="18106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VEČER</a:t>
            </a:r>
            <a:endParaRPr lang="cs-CZ" sz="48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1338762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-35040" y="2780928"/>
            <a:ext cx="9036496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-35040" y="4293096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15816" y="0"/>
            <a:ext cx="0" cy="4275763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64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37905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Spoj správně věty. Přiřaď je čarou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2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88640"/>
            <a:ext cx="14686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RÁNO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2924944"/>
            <a:ext cx="2182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POLEDNE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459" y="5373216"/>
            <a:ext cx="15397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VEČER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69959" y="1336412"/>
            <a:ext cx="1735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Vstávám.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43217" y="3632830"/>
            <a:ext cx="4380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Myji se studenou vodou.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4610" y="5788714"/>
            <a:ext cx="15632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Snídám.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25722" y="5142384"/>
            <a:ext cx="1940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Obědvám.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75572" y="4365104"/>
            <a:ext cx="1680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Večeřím.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7145" y="2986499"/>
            <a:ext cx="365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Dívám se na televizi.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519" y="2132856"/>
            <a:ext cx="4490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Sprchuji se teplou vodou.</a:t>
            </a:r>
            <a:endParaRPr lang="cs-CZ" sz="3200" b="1" dirty="0">
              <a:solidFill>
                <a:srgbClr val="FF33CC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9295" y="524709"/>
            <a:ext cx="1686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CC"/>
                </a:solidFill>
              </a:rPr>
              <a:t>Jdu spát.</a:t>
            </a:r>
            <a:endParaRPr lang="cs-CZ" sz="3200" b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33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32524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Přiřaď správně. Spojuj čarou.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40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4102" y="436603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PŮL TŘETÍ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90129" y="5820072"/>
            <a:ext cx="14798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</a:rPr>
              <a:t>14 :30</a:t>
            </a:r>
            <a:endParaRPr lang="cs-CZ" sz="4000" b="1" dirty="0">
              <a:solidFill>
                <a:srgbClr val="FF33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423122"/>
            <a:ext cx="2680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ČTVRT NA DVĚ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90129" y="2492896"/>
            <a:ext cx="13644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</a:rPr>
              <a:t>13:15</a:t>
            </a:r>
            <a:endParaRPr lang="cs-CZ" sz="4000" b="1" dirty="0">
              <a:solidFill>
                <a:srgbClr val="FF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4442" y="2401691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PĚT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47837" y="3577371"/>
            <a:ext cx="13644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</a:rPr>
              <a:t>17:00</a:t>
            </a:r>
            <a:endParaRPr lang="cs-CZ" sz="4000" b="1" dirty="0">
              <a:solidFill>
                <a:srgbClr val="FF33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907" y="3284984"/>
            <a:ext cx="1920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PŮL ŠESTÉ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94937" y="1423122"/>
            <a:ext cx="1359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</a:rPr>
              <a:t>17.30</a:t>
            </a:r>
            <a:endParaRPr lang="cs-CZ" sz="4000" b="1" dirty="0">
              <a:solidFill>
                <a:srgbClr val="FF33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907" y="4365104"/>
            <a:ext cx="3927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TŘI ČTVRTĚ NA DEVĚT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90129" y="341056"/>
            <a:ext cx="1104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</a:rPr>
              <a:t>8:45</a:t>
            </a:r>
            <a:endParaRPr lang="cs-CZ" sz="4000" b="1" dirty="0">
              <a:solidFill>
                <a:srgbClr val="FF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7554" y="5589240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SEDM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8200" y="4657491"/>
            <a:ext cx="13644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CC"/>
                </a:solidFill>
              </a:rPr>
              <a:t>19:00</a:t>
            </a:r>
            <a:endParaRPr lang="cs-CZ" sz="4000" b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90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299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Kolik je hodin? Přiřaď.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32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939736" y="2084554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42857" y="1340768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39736" y="208455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983427" y="122909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69531" y="2150143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10051" y="273117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085355" y="2133245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319883" y="1340768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604053" y="1666966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59736" y="2426086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47899" y="265916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599732" y="137677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229371" y="1628800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635736" y="2731171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301379" y="2547861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800699" y="1300118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27705" y="13360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67019" y="158508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88021" y="19763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09517" y="230820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97887" y="26193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6540" y="27311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38737" y="26891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73394" y="23939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09548" y="200983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89683" y="159279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88036" y="134076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5380204" y="21018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525823" y="12860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5380204" y="21018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427878" y="12500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109999" y="21674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450519" y="27484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525823" y="21505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760351" y="13580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6044521" y="16842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100204" y="24433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788367" y="26764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040200" y="13940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669839" y="16460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5076204" y="27484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741847" y="25651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241167" y="13174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668173" y="13533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007487" y="16023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28489" y="19936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49985" y="23254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38355" y="26366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307008" y="27484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979205" y="27064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713862" y="24112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550016" y="20271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630151" y="16100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928504" y="13580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1984611" y="4888410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163866" y="412701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1984611" y="488841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2075874" y="404044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714406" y="4953999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054926" y="553502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1130230" y="4937101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364758" y="4144624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648928" y="4470822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704611" y="5229942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392774" y="546301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44607" y="418062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274246" y="4432656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680611" y="5535027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1346254" y="5351717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845574" y="4103974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272580" y="413993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611894" y="43889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732896" y="478024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654392" y="511205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342762" y="54231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11415" y="55350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583612" y="549303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318269" y="519782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154423" y="48136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234558" y="439665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532911" y="414462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5458708" y="4947470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604327" y="4131676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5458708" y="494747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5506382" y="409567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188503" y="5013059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529023" y="559408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4604327" y="4996161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838855" y="4203684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6123025" y="4529882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6178708" y="5289002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866871" y="55220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118704" y="423968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748343" y="4491716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5154708" y="5594087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820351" y="5410777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5319671" y="4163034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746677" y="41989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6085991" y="444800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150848" y="486334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128489" y="517111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816859" y="548225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385512" y="55940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057709" y="55520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792366" y="52568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628520" y="487274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708655" y="445571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5007008" y="420368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251520" y="332656"/>
            <a:ext cx="2186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Přiřaď správný čas:</a:t>
            </a:r>
            <a:endParaRPr lang="cs-CZ" sz="2000" b="1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6580065" y="716395"/>
            <a:ext cx="2232248" cy="696381"/>
          </a:xfrm>
          <a:prstGeom prst="round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TŘI HODINY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588224" y="2308201"/>
            <a:ext cx="2232248" cy="696381"/>
          </a:xfrm>
          <a:prstGeom prst="round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DEVĚT HODIN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6741355" y="3968731"/>
            <a:ext cx="2232248" cy="696381"/>
          </a:xfrm>
          <a:prstGeom prst="round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ŠEST HODIN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6741355" y="5441841"/>
            <a:ext cx="2232248" cy="696381"/>
          </a:xfrm>
          <a:prstGeom prst="round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DVANÁCT HODIN</a:t>
            </a:r>
            <a:endParaRPr lang="cs-CZ" sz="2000" b="1" dirty="0">
              <a:solidFill>
                <a:srgbClr val="0070C0"/>
              </a:solidFill>
            </a:endParaRPr>
          </a:p>
        </p:txBody>
      </p:sp>
      <p:cxnSp>
        <p:nvCxnSpPr>
          <p:cNvPr id="121" name="Přímá spojnice 120"/>
          <p:cNvCxnSpPr>
            <a:stCxn id="19" idx="0"/>
          </p:cNvCxnSpPr>
          <p:nvPr/>
        </p:nvCxnSpPr>
        <p:spPr>
          <a:xfrm flipH="1">
            <a:off x="1983427" y="1300118"/>
            <a:ext cx="35664" cy="84744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stCxn id="33" idx="4"/>
            <a:endCxn id="32" idx="0"/>
          </p:cNvCxnSpPr>
          <p:nvPr/>
        </p:nvCxnSpPr>
        <p:spPr>
          <a:xfrm flipV="1">
            <a:off x="5403064" y="1286047"/>
            <a:ext cx="22859" cy="86151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>
            <a:stCxn id="87" idx="0"/>
            <a:endCxn id="86" idx="0"/>
          </p:cNvCxnSpPr>
          <p:nvPr/>
        </p:nvCxnSpPr>
        <p:spPr>
          <a:xfrm flipV="1">
            <a:off x="5481568" y="4131676"/>
            <a:ext cx="22859" cy="8157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>
            <a:stCxn id="60" idx="0"/>
            <a:endCxn id="73" idx="0"/>
          </p:cNvCxnSpPr>
          <p:nvPr/>
        </p:nvCxnSpPr>
        <p:spPr>
          <a:xfrm flipV="1">
            <a:off x="2007471" y="4103974"/>
            <a:ext cx="56495" cy="7844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>
            <a:stCxn id="33" idx="7"/>
            <a:endCxn id="46" idx="2"/>
          </p:cNvCxnSpPr>
          <p:nvPr/>
        </p:nvCxnSpPr>
        <p:spPr>
          <a:xfrm flipV="1">
            <a:off x="5419228" y="1625182"/>
            <a:ext cx="40331" cy="48335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1488036" y="4905974"/>
            <a:ext cx="585117" cy="52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>
            <a:stCxn id="87" idx="0"/>
          </p:cNvCxnSpPr>
          <p:nvPr/>
        </p:nvCxnSpPr>
        <p:spPr>
          <a:xfrm>
            <a:off x="5481568" y="4947470"/>
            <a:ext cx="24814" cy="4723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2001259" y="2130272"/>
            <a:ext cx="463523" cy="228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68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96415E-6 L -0.64098 0.355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49" y="177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31321E-7 L -0.64965 0.5322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83" y="26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36942E-6 L -0.27275 0.300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46" y="150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8892E-6 L -0.25695 -0.3439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47" y="-17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</p:childTnLst>
        </p:cTn>
      </p:par>
    </p:tnLst>
    <p:bldLst>
      <p:bldP spid="113" grpId="0" animBg="1"/>
      <p:bldP spid="114" grpId="0" animBg="1"/>
      <p:bldP spid="115" grpId="0" animBg="1"/>
      <p:bldP spid="1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E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042005" y="1652506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87624" y="836712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042005" y="165250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089679" y="80070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71800" y="1718095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12320" y="229912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187624" y="1701197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422152" y="908720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706322" y="1234918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62005" y="1994038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50168" y="222711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02001" y="94472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31640" y="1196752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738005" y="2299123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403648" y="2115813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902968" y="868070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29974" y="90402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69288" y="115303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290" y="154433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11786" y="187615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00156" y="218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68809" y="229912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41006" y="22571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75663" y="196192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11817" y="15777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91952" y="116074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90305" y="90872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5003856" y="1641364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149475" y="825570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5003856" y="164136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051530" y="789566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33651" y="1706953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074171" y="228798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149475" y="1690055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384003" y="897578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5668173" y="1223776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723856" y="1982896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412019" y="221597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663852" y="93358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93491" y="1185610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699856" y="2287981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365499" y="2104671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864819" y="856928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91825" y="89288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631139" y="11418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752141" y="15331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73637" y="186501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362007" y="217614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30660" y="228798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602857" y="224598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337514" y="19507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173668" y="15666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253803" y="114960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552156" y="89757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2047784" y="4820858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193403" y="4005064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2047784" y="482085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2095458" y="3969060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777579" y="4886447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118099" y="5467475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1193403" y="4869549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427931" y="4077072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712101" y="4403270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767784" y="5162390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455947" y="5395467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707780" y="411307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337419" y="4365104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743784" y="5467475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1409427" y="5284165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908747" y="4036422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335753" y="407238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675067" y="432138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796069" y="47126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717565" y="504450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405935" y="535564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74588" y="54674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646785" y="54254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381442" y="5130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217596" y="474613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297731" y="432910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596084" y="407707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5214988" y="4823830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360607" y="4008036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5214988" y="482383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5262662" y="397203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944783" y="4889419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285303" y="547044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4360607" y="4872521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595135" y="4080044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5879305" y="4406242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934988" y="5165362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623151" y="539843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874984" y="411604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504623" y="4368076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910988" y="5470447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576631" y="5287137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5075951" y="4039394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662271" y="428835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842271" y="432436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963273" y="471566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884769" y="504747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573139" y="53586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141792" y="547044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813989" y="54284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548646" y="513324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384800" y="47491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464935" y="433207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763288" y="408004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659923" y="260648"/>
            <a:ext cx="198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Přiřaď správný čas: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444208" y="912318"/>
            <a:ext cx="2160240" cy="710788"/>
          </a:xfrm>
          <a:prstGeom prst="roundRect">
            <a:avLst/>
          </a:prstGeom>
          <a:solidFill>
            <a:srgbClr val="D6009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PŮL PÁTÉ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444208" y="2443139"/>
            <a:ext cx="2160240" cy="710788"/>
          </a:xfrm>
          <a:prstGeom prst="roundRect">
            <a:avLst/>
          </a:prstGeom>
          <a:solidFill>
            <a:srgbClr val="D6009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OSMÉ</a:t>
            </a:r>
            <a:endParaRPr lang="cs-CZ" sz="2400" b="1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6486544" y="3878538"/>
            <a:ext cx="2160240" cy="710788"/>
          </a:xfrm>
          <a:prstGeom prst="roundRect">
            <a:avLst/>
          </a:prstGeom>
          <a:solidFill>
            <a:srgbClr val="D6009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DESÁTÉ</a:t>
            </a:r>
            <a:endParaRPr lang="cs-CZ" sz="2400" b="1" dirty="0"/>
          </a:p>
        </p:txBody>
      </p:sp>
      <p:sp>
        <p:nvSpPr>
          <p:cNvPr id="114" name="Zaoblený obdélník 113"/>
          <p:cNvSpPr/>
          <p:nvPr/>
        </p:nvSpPr>
        <p:spPr>
          <a:xfrm>
            <a:off x="6501498" y="5486918"/>
            <a:ext cx="2160240" cy="710788"/>
          </a:xfrm>
          <a:prstGeom prst="roundRect">
            <a:avLst/>
          </a:prstGeom>
          <a:solidFill>
            <a:srgbClr val="D6009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TŘETÍ</a:t>
            </a:r>
            <a:endParaRPr lang="cs-CZ" sz="2400" b="1" dirty="0"/>
          </a:p>
        </p:txBody>
      </p:sp>
      <p:cxnSp>
        <p:nvCxnSpPr>
          <p:cNvPr id="116" name="Přímá spojnice 115"/>
          <p:cNvCxnSpPr>
            <a:stCxn id="6" idx="4"/>
          </p:cNvCxnSpPr>
          <p:nvPr/>
        </p:nvCxnSpPr>
        <p:spPr>
          <a:xfrm>
            <a:off x="2064865" y="1698225"/>
            <a:ext cx="47455" cy="71279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2080395" y="1682035"/>
            <a:ext cx="421127" cy="31194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60" idx="6"/>
            <a:endCxn id="79" idx="2"/>
          </p:cNvCxnSpPr>
          <p:nvPr/>
        </p:nvCxnSpPr>
        <p:spPr>
          <a:xfrm>
            <a:off x="2093503" y="4843718"/>
            <a:ext cx="19104" cy="93153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stCxn id="60" idx="5"/>
          </p:cNvCxnSpPr>
          <p:nvPr/>
        </p:nvCxnSpPr>
        <p:spPr>
          <a:xfrm flipH="1">
            <a:off x="1743784" y="4859882"/>
            <a:ext cx="343024" cy="4924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endCxn id="52" idx="2"/>
          </p:cNvCxnSpPr>
          <p:nvPr/>
        </p:nvCxnSpPr>
        <p:spPr>
          <a:xfrm>
            <a:off x="5051530" y="1692638"/>
            <a:ext cx="17149" cy="90312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stCxn id="33" idx="5"/>
          </p:cNvCxnSpPr>
          <p:nvPr/>
        </p:nvCxnSpPr>
        <p:spPr>
          <a:xfrm flipV="1">
            <a:off x="5042880" y="1533194"/>
            <a:ext cx="668278" cy="1471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stCxn id="87" idx="0"/>
            <a:endCxn id="106" idx="2"/>
          </p:cNvCxnSpPr>
          <p:nvPr/>
        </p:nvCxnSpPr>
        <p:spPr>
          <a:xfrm>
            <a:off x="5237848" y="4823830"/>
            <a:ext cx="41963" cy="9543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>
            <a:stCxn id="87" idx="0"/>
          </p:cNvCxnSpPr>
          <p:nvPr/>
        </p:nvCxnSpPr>
        <p:spPr>
          <a:xfrm flipH="1" flipV="1">
            <a:off x="4621211" y="4712688"/>
            <a:ext cx="616637" cy="11114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499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1088 L -0.63767 0.252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92" y="12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35554E-6 L -0.62205 0.501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11" y="25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68563E-6 L -0.26441 0.291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29" y="145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00509 L -0.28958 -0.425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</p:childTnLst>
        </p:cTn>
      </p:par>
    </p:tnLst>
    <p:bldLst>
      <p:bldP spid="3" grpId="0" animBg="1"/>
      <p:bldP spid="112" grpId="0" animBg="1"/>
      <p:bldP spid="113" grpId="0" animBg="1"/>
      <p:bldP spid="1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598135" y="1652506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43754" y="836712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598135" y="165250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645809" y="80070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327930" y="1718095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68450" y="229912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743754" y="1701197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978282" y="908720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262452" y="1234918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18135" y="1994038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006298" y="222711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58131" y="94472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87770" y="1196752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294135" y="2299123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959778" y="2115813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459098" y="868070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86104" y="90402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25418" y="115303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46420" y="154433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67916" y="187615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56286" y="218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24939" y="229912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97136" y="22571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31793" y="196192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7947" y="15777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48082" y="116074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46435" y="90872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4903358" y="160492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048977" y="78912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4903358" y="160492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4951032" y="75312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633153" y="167051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973673" y="225153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048977" y="165361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283505" y="86113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5567675" y="118733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623358" y="194645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311521" y="217953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563354" y="89713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192993" y="114916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599358" y="225153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265001" y="206822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764321" y="82048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191327" y="85644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530641" y="110545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651643" y="14967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573139" y="182856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261509" y="213970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830162" y="225153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2359" y="22095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237016" y="19143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73170" y="153019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153305" y="111316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51658" y="86113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1575275" y="4883282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720894" y="4067488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1575275" y="488328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1622949" y="40314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305070" y="4948871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645590" y="552989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20894" y="4931973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955422" y="4139496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239592" y="4465694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295275" y="5224814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983438" y="545789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235271" y="417550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864910" y="4427528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271275" y="5529899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936918" y="5346589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436238" y="4098846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863244" y="41348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202558" y="438381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323560" y="477511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245056" y="510692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933426" y="54180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502079" y="552989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174276" y="548790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908933" y="519270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45087" y="480856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825222" y="439152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123575" y="413949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5076969" y="4768309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222588" y="3952515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5076969" y="476830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5124643" y="391651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806764" y="4833898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147284" y="5414926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4222588" y="4817000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457116" y="4024523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5741286" y="4350721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796969" y="5109841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485132" y="534291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736965" y="4060527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366604" y="4312555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772969" y="5414926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438612" y="5231616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4937932" y="3983873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364938" y="401983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704252" y="426884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825254" y="46601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746750" y="499195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435120" y="53030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003773" y="5414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675970" y="537293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410627" y="50777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246781" y="46935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326916" y="427655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625269" y="402452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352197" y="260648"/>
            <a:ext cx="198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Přiřaď správný čas: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223553" y="529366"/>
            <a:ext cx="2593654" cy="715434"/>
          </a:xfrm>
          <a:prstGeom prst="roundRect">
            <a:avLst/>
          </a:prstGeom>
          <a:solidFill>
            <a:srgbClr val="46C8DA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ČTVRT NA 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254492" y="2187291"/>
            <a:ext cx="2593654" cy="715434"/>
          </a:xfrm>
          <a:prstGeom prst="roundRect">
            <a:avLst/>
          </a:prstGeom>
          <a:solidFill>
            <a:srgbClr val="46C8DA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ČTVRT NA SEDM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6377330" y="3829539"/>
            <a:ext cx="2593654" cy="715434"/>
          </a:xfrm>
          <a:prstGeom prst="roundRect">
            <a:avLst/>
          </a:prstGeom>
          <a:solidFill>
            <a:srgbClr val="46C8DA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ČTVRT NA JEDNU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311511" y="5464589"/>
            <a:ext cx="2593654" cy="715434"/>
          </a:xfrm>
          <a:prstGeom prst="roundRect">
            <a:avLst/>
          </a:prstGeom>
          <a:solidFill>
            <a:srgbClr val="46C8DA"/>
          </a:solidFill>
          <a:ln>
            <a:solidFill>
              <a:srgbClr val="46C8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ČTVRT NA DESET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16" name="Přímá spojnice 115"/>
          <p:cNvCxnSpPr>
            <a:stCxn id="6" idx="4"/>
            <a:endCxn id="22" idx="3"/>
          </p:cNvCxnSpPr>
          <p:nvPr/>
        </p:nvCxnSpPr>
        <p:spPr>
          <a:xfrm>
            <a:off x="1620995" y="1698225"/>
            <a:ext cx="10014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>
            <a:stCxn id="6" idx="5"/>
          </p:cNvCxnSpPr>
          <p:nvPr/>
        </p:nvCxnSpPr>
        <p:spPr>
          <a:xfrm>
            <a:off x="1637159" y="1691530"/>
            <a:ext cx="502123" cy="25492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87" idx="3"/>
            <a:endCxn id="103" idx="3"/>
          </p:cNvCxnSpPr>
          <p:nvPr/>
        </p:nvCxnSpPr>
        <p:spPr>
          <a:xfrm>
            <a:off x="5083664" y="4807333"/>
            <a:ext cx="1017628" cy="66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stCxn id="33" idx="3"/>
            <a:endCxn id="49" idx="3"/>
          </p:cNvCxnSpPr>
          <p:nvPr/>
        </p:nvCxnSpPr>
        <p:spPr>
          <a:xfrm>
            <a:off x="4910053" y="1643945"/>
            <a:ext cx="1017628" cy="66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stCxn id="60" idx="0"/>
            <a:endCxn id="76" idx="3"/>
          </p:cNvCxnSpPr>
          <p:nvPr/>
        </p:nvCxnSpPr>
        <p:spPr>
          <a:xfrm>
            <a:off x="1598135" y="4883282"/>
            <a:ext cx="1001463" cy="4571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stCxn id="60" idx="0"/>
          </p:cNvCxnSpPr>
          <p:nvPr/>
        </p:nvCxnSpPr>
        <p:spPr>
          <a:xfrm>
            <a:off x="1598135" y="4883282"/>
            <a:ext cx="0" cy="5676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stCxn id="33" idx="0"/>
          </p:cNvCxnSpPr>
          <p:nvPr/>
        </p:nvCxnSpPr>
        <p:spPr>
          <a:xfrm flipV="1">
            <a:off x="4926218" y="1113163"/>
            <a:ext cx="173610" cy="49175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stCxn id="87" idx="2"/>
          </p:cNvCxnSpPr>
          <p:nvPr/>
        </p:nvCxnSpPr>
        <p:spPr>
          <a:xfrm flipH="1" flipV="1">
            <a:off x="4522819" y="4691590"/>
            <a:ext cx="554150" cy="9957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102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7016E-6 L -0.65313 0.3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56" y="164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9026E-6 L -0.66441 0.548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29" y="27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06037E-6 L -0.29983 -0.162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0" y="-8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42887E-7 L -0.30712 0.062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3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</p:childTnLst>
        </p:cTn>
      </p:par>
    </p:tnLst>
    <p:bldLst>
      <p:bldP spid="3" grpId="0" animBg="1"/>
      <p:bldP spid="112" grpId="0" animBg="1"/>
      <p:bldP spid="113" grpId="0" animBg="1"/>
      <p:bldP spid="1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469596" y="1608472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5215" y="792678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469596" y="160847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517270" y="7566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9391" y="1674061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539911" y="225508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15215" y="1657163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849743" y="864686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133913" y="1190884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89596" y="1950004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877759" y="218308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29592" y="90069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59231" y="1152718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165596" y="2255089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831239" y="2071779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330559" y="824036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57565" y="8599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96879" y="110900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17881" y="150030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39377" y="18321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27747" y="214325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96400" y="225508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68597" y="221309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3254" y="191789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9408" y="153375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9543" y="111671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17896" y="86468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4660326" y="1627063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805945" y="811269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4660326" y="162706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4708000" y="775265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90121" y="1692652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730641" y="2273680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3805945" y="1675754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040473" y="883277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5324643" y="1209475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380326" y="1968595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068489" y="220167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320322" y="91928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949961" y="1171309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356326" y="2273680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021969" y="2090370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521289" y="842627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48295" y="87858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87609" y="11275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408611" y="151889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330107" y="185071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018477" y="216184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587130" y="227368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259327" y="22316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93984" y="193648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830138" y="15523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10273" y="113530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208626" y="88327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1343690" y="4838145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89309" y="4022351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1343690" y="4838145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1391364" y="398634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073485" y="4903734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414005" y="548476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489309" y="4886836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723837" y="4094359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008007" y="4420557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063690" y="5179677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751853" y="541275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003686" y="413036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33325" y="4382391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039690" y="5484762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705333" y="5301452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204653" y="4053709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631659" y="40896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970973" y="43386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091975" y="47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013471" y="50617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701841" y="537293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270494" y="5484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942691" y="544276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77348" y="51475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13502" y="476342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93637" y="434638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891990" y="409435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4795242" y="4752384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3940861" y="3936590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4795242" y="475238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4842916" y="3900586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525037" y="4817973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4865557" y="539900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3940861" y="4801075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175389" y="4008598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5459559" y="4334796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515242" y="5093916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203405" y="532699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455238" y="404460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084877" y="4296630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491242" y="5399001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156885" y="5215691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4656205" y="3967948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083211" y="400390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422525" y="42529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543527" y="464421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465023" y="497603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153393" y="528716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4722046" y="539900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394243" y="535700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128900" y="506180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965054" y="46776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045189" y="426062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343542" y="400859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305953" y="116632"/>
            <a:ext cx="198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Přiřaď správný čas: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867972" y="791046"/>
            <a:ext cx="2736304" cy="694637"/>
          </a:xfrm>
          <a:prstGeom prst="roundRect">
            <a:avLst/>
          </a:prstGeom>
          <a:solidFill>
            <a:srgbClr val="99FF66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9900"/>
                </a:solidFill>
              </a:rPr>
              <a:t>TŘI ČTVRTĚ NA DVĚ</a:t>
            </a:r>
            <a:endParaRPr lang="cs-CZ" sz="2000" b="1" dirty="0">
              <a:solidFill>
                <a:srgbClr val="009900"/>
              </a:solidFill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5972489" y="2389948"/>
            <a:ext cx="2736304" cy="694637"/>
          </a:xfrm>
          <a:prstGeom prst="roundRect">
            <a:avLst/>
          </a:prstGeom>
          <a:solidFill>
            <a:srgbClr val="99FF66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9900"/>
                </a:solidFill>
              </a:rPr>
              <a:t>TŘI ČTVRTĚ NA ŠEST</a:t>
            </a:r>
            <a:endParaRPr lang="cs-CZ" sz="2000" b="1" dirty="0">
              <a:solidFill>
                <a:srgbClr val="009900"/>
              </a:solidFill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5972489" y="3841299"/>
            <a:ext cx="2736304" cy="694637"/>
          </a:xfrm>
          <a:prstGeom prst="roundRect">
            <a:avLst/>
          </a:prstGeom>
          <a:solidFill>
            <a:srgbClr val="99FF66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9900"/>
                </a:solidFill>
              </a:rPr>
              <a:t>TŘI ČTVRTĚ NA DVANÁCT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5972489" y="5403224"/>
            <a:ext cx="2736304" cy="694637"/>
          </a:xfrm>
          <a:prstGeom prst="roundRect">
            <a:avLst/>
          </a:prstGeom>
          <a:solidFill>
            <a:srgbClr val="99FF66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9900"/>
                </a:solidFill>
              </a:rPr>
              <a:t>TŘI ČTVRTĚ NA OSM</a:t>
            </a:r>
            <a:endParaRPr lang="cs-CZ" sz="2000" b="1" dirty="0">
              <a:solidFill>
                <a:srgbClr val="009900"/>
              </a:solidFill>
            </a:endParaRPr>
          </a:p>
        </p:txBody>
      </p:sp>
      <p:cxnSp>
        <p:nvCxnSpPr>
          <p:cNvPr id="116" name="Přímá spojnice 115"/>
          <p:cNvCxnSpPr>
            <a:stCxn id="28" idx="1"/>
            <a:endCxn id="6" idx="5"/>
          </p:cNvCxnSpPr>
          <p:nvPr/>
        </p:nvCxnSpPr>
        <p:spPr>
          <a:xfrm flipV="1">
            <a:off x="639408" y="1647496"/>
            <a:ext cx="869212" cy="401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>
            <a:stCxn id="55" idx="1"/>
          </p:cNvCxnSpPr>
          <p:nvPr/>
        </p:nvCxnSpPr>
        <p:spPr>
          <a:xfrm flipV="1">
            <a:off x="3830138" y="1658454"/>
            <a:ext cx="909543" cy="477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82" idx="3"/>
            <a:endCxn id="60" idx="2"/>
          </p:cNvCxnSpPr>
          <p:nvPr/>
        </p:nvCxnSpPr>
        <p:spPr>
          <a:xfrm flipV="1">
            <a:off x="789540" y="4861005"/>
            <a:ext cx="554150" cy="5630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7" idx="4"/>
          </p:cNvCxnSpPr>
          <p:nvPr/>
        </p:nvCxnSpPr>
        <p:spPr>
          <a:xfrm flipV="1">
            <a:off x="4084877" y="4798103"/>
            <a:ext cx="733225" cy="198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stCxn id="6" idx="4"/>
          </p:cNvCxnSpPr>
          <p:nvPr/>
        </p:nvCxnSpPr>
        <p:spPr>
          <a:xfrm flipH="1">
            <a:off x="1165596" y="1654191"/>
            <a:ext cx="326860" cy="3864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stCxn id="33" idx="3"/>
          </p:cNvCxnSpPr>
          <p:nvPr/>
        </p:nvCxnSpPr>
        <p:spPr>
          <a:xfrm>
            <a:off x="4667021" y="1666087"/>
            <a:ext cx="128221" cy="47380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stCxn id="60" idx="2"/>
          </p:cNvCxnSpPr>
          <p:nvPr/>
        </p:nvCxnSpPr>
        <p:spPr>
          <a:xfrm flipV="1">
            <a:off x="1343690" y="4456561"/>
            <a:ext cx="534069" cy="4044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>
            <a:stCxn id="87" idx="0"/>
          </p:cNvCxnSpPr>
          <p:nvPr/>
        </p:nvCxnSpPr>
        <p:spPr>
          <a:xfrm flipH="1" flipV="1">
            <a:off x="4739681" y="4334796"/>
            <a:ext cx="78421" cy="417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586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5628E-6 L -0.66927 0.7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472" y="37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1458 L -0.29497 0.044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57" y="29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38122E-6 L -0.27917 0.309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58" y="154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42887E-7 L -0.66146 -0.3985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73" y="-19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</p:childTnLst>
        </p:cTn>
      </p:par>
    </p:tnLst>
    <p:bldLst>
      <p:bldP spid="3" grpId="0" animBg="1"/>
      <p:bldP spid="112" grpId="0" animBg="1"/>
      <p:bldP spid="113" grpId="0" animBg="1"/>
      <p:bldP spid="1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5077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stejný čas. Řekni, kolik je hodin.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9672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44624"/>
            <a:ext cx="9144000" cy="6858000"/>
          </a:xfrm>
          <a:prstGeom prst="actionButtonBlank">
            <a:avLst/>
          </a:prstGeom>
          <a:pattFill prst="pct5">
            <a:fgClr>
              <a:srgbClr val="0066FF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7778311" y="6713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460432" y="15887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00952" y="21697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876256" y="15718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8110784" y="7793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8394954" y="11055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50637" y="18646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138800" y="20977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90633" y="8153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020272" y="10673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7426637" y="21697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092280" y="19864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591600" y="7387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18606" y="7746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57920" y="10236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78922" y="14149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00418" y="17467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88788" y="2057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57441" y="21697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29638" y="2127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64295" y="18325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00449" y="1448419"/>
            <a:ext cx="276038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80584" y="10313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78937" y="7793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3" name="Ovál 32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687607" y="70476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5566802" y="6539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71783" y="158614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12303" y="21671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4687607" y="156924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5922135" y="77677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6206305" y="110296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261988" y="186208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950151" y="209516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179124" y="79799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831623" y="106480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237988" y="216717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4903631" y="198386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402951" y="73612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829957" y="7720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69271" y="10210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290273" y="14123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11769" y="17442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900139" y="20553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468792" y="216717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140989" y="212517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75646" y="18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711800" y="144583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791935" y="102879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090288" y="77677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62" name="Ovál 61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503488" y="77976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3405543" y="74376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087664" y="166115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428184" y="22421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2503488" y="164425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3738016" y="85177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4022186" y="117797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077869" y="193709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766032" y="217017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017865" y="8877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647504" y="113980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3053869" y="224217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2719512" y="205886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3218832" y="81112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645838" y="84708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85152" y="10960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4106154" y="14873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027650" y="18192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716020" y="213034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348865" y="2221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956870" y="22001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691527" y="19049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527681" y="15208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607816" y="110380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906169" y="85177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91" name="Ovál 90"/>
          <p:cNvSpPr/>
          <p:nvPr/>
        </p:nvSpPr>
        <p:spPr>
          <a:xfrm>
            <a:off x="1102636" y="158573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248255" y="76994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vál 92"/>
          <p:cNvSpPr/>
          <p:nvPr/>
        </p:nvSpPr>
        <p:spPr>
          <a:xfrm>
            <a:off x="1102636" y="158573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4" name="Přímá spojnice 93"/>
          <p:cNvCxnSpPr/>
          <p:nvPr/>
        </p:nvCxnSpPr>
        <p:spPr>
          <a:xfrm>
            <a:off x="1150310" y="74568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832431" y="165132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1150091" y="221757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 flipV="1">
            <a:off x="248255" y="163442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1482783" y="84195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1766953" y="116814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1822636" y="192726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1487939" y="214556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762632" y="87795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392271" y="112998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798636" y="223235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464279" y="204904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6" name="TextovéPole 105"/>
          <p:cNvSpPr txBox="1"/>
          <p:nvPr/>
        </p:nvSpPr>
        <p:spPr>
          <a:xfrm>
            <a:off x="963599" y="80130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390605" y="8372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1729919" y="108626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1850921" y="14775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1772417" y="18093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1437927" y="21057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1029440" y="223235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01637" y="21903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36294" y="189515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72448" y="15110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352583" y="109397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50936" y="84195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121" name="Přímá spojnice 120"/>
          <p:cNvCxnSpPr>
            <a:stCxn id="106" idx="0"/>
            <a:endCxn id="93" idx="6"/>
          </p:cNvCxnSpPr>
          <p:nvPr/>
        </p:nvCxnSpPr>
        <p:spPr>
          <a:xfrm flipH="1">
            <a:off x="1148355" y="801301"/>
            <a:ext cx="33636" cy="8072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endCxn id="109" idx="1"/>
          </p:cNvCxnSpPr>
          <p:nvPr/>
        </p:nvCxnSpPr>
        <p:spPr>
          <a:xfrm>
            <a:off x="1167459" y="1588730"/>
            <a:ext cx="683462" cy="4272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stCxn id="64" idx="5"/>
            <a:endCxn id="63" idx="4"/>
          </p:cNvCxnSpPr>
          <p:nvPr/>
        </p:nvCxnSpPr>
        <p:spPr>
          <a:xfrm>
            <a:off x="3396893" y="1634585"/>
            <a:ext cx="6695" cy="87337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3405543" y="1674727"/>
            <a:ext cx="404481" cy="2623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>
            <a:endCxn id="35" idx="3"/>
          </p:cNvCxnSpPr>
          <p:nvPr/>
        </p:nvCxnSpPr>
        <p:spPr>
          <a:xfrm flipV="1">
            <a:off x="4849819" y="1559581"/>
            <a:ext cx="698864" cy="66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>
            <a:stCxn id="6" idx="6"/>
            <a:endCxn id="22" idx="3"/>
          </p:cNvCxnSpPr>
          <p:nvPr/>
        </p:nvCxnSpPr>
        <p:spPr>
          <a:xfrm>
            <a:off x="7776356" y="1546001"/>
            <a:ext cx="978604" cy="228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>
            <a:stCxn id="6" idx="1"/>
          </p:cNvCxnSpPr>
          <p:nvPr/>
        </p:nvCxnSpPr>
        <p:spPr>
          <a:xfrm flipH="1" flipV="1">
            <a:off x="7426637" y="1204949"/>
            <a:ext cx="310695" cy="324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>
            <a:stCxn id="35" idx="6"/>
          </p:cNvCxnSpPr>
          <p:nvPr/>
        </p:nvCxnSpPr>
        <p:spPr>
          <a:xfrm>
            <a:off x="5587707" y="1543417"/>
            <a:ext cx="157123" cy="4656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6" name="Vodorovný svitek 145"/>
          <p:cNvSpPr/>
          <p:nvPr/>
        </p:nvSpPr>
        <p:spPr>
          <a:xfrm>
            <a:off x="323528" y="5013176"/>
            <a:ext cx="1740490" cy="787014"/>
          </a:xfrm>
          <a:prstGeom prst="horizontalScroll">
            <a:avLst/>
          </a:prstGeom>
          <a:solidFill>
            <a:srgbClr val="46C8D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4: 30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8" name="Vodorovný svitek 147"/>
          <p:cNvSpPr/>
          <p:nvPr/>
        </p:nvSpPr>
        <p:spPr>
          <a:xfrm>
            <a:off x="2590023" y="5013176"/>
            <a:ext cx="1740490" cy="787014"/>
          </a:xfrm>
          <a:prstGeom prst="horizontalScroll">
            <a:avLst/>
          </a:prstGeom>
          <a:solidFill>
            <a:srgbClr val="46C8D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5:45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9" name="Vodorovný svitek 148"/>
          <p:cNvSpPr/>
          <p:nvPr/>
        </p:nvSpPr>
        <p:spPr>
          <a:xfrm>
            <a:off x="4716016" y="4941168"/>
            <a:ext cx="1740490" cy="787014"/>
          </a:xfrm>
          <a:prstGeom prst="horizontalScroll">
            <a:avLst/>
          </a:prstGeom>
          <a:solidFill>
            <a:srgbClr val="46C8D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3: 00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0" name="Vodorovný svitek 149"/>
          <p:cNvSpPr/>
          <p:nvPr/>
        </p:nvSpPr>
        <p:spPr>
          <a:xfrm>
            <a:off x="6930707" y="4938266"/>
            <a:ext cx="1740490" cy="787014"/>
          </a:xfrm>
          <a:prstGeom prst="horizontalScroll">
            <a:avLst/>
          </a:prstGeom>
          <a:solidFill>
            <a:srgbClr val="46C8D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10:15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15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42276E-6 L 0.23559 -0.361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72063E-6 L 0.22777 -0.361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4884E-6 L -0.48889 -0.3406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00" y="-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</p:childTnLst>
        </p:cTn>
      </p:par>
    </p:tnLst>
    <p:bldLst>
      <p:bldP spid="146" grpId="0" animBg="1"/>
      <p:bldP spid="148" grpId="0" animBg="1"/>
      <p:bldP spid="149" grpId="0" animBg="1"/>
      <p:bldP spid="15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84271" y="1587873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9890" y="772079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184271" y="158787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231945" y="74781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14066" y="1653462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31726" y="221970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329890" y="1636564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564418" y="844087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848588" y="1170285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04271" y="1929405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69574" y="214770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44267" y="88009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3906" y="1132119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880271" y="2234490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45914" y="2051180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45234" y="803437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2240" y="8393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11554" y="10884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32556" y="1479703"/>
            <a:ext cx="276038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54052" y="181152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19562" y="210787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11075" y="223449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3272" y="21924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7929" y="189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4083" y="15131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4218" y="109611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2571" y="84408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31" name="Přímá spojnice 30"/>
          <p:cNvCxnSpPr>
            <a:endCxn id="6" idx="6"/>
          </p:cNvCxnSpPr>
          <p:nvPr/>
        </p:nvCxnSpPr>
        <p:spPr>
          <a:xfrm>
            <a:off x="611560" y="1268760"/>
            <a:ext cx="618430" cy="341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249094" y="1590866"/>
            <a:ext cx="586602" cy="3793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503488" y="77976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3405543" y="74376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087664" y="166115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428184" y="22421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2503488" y="164425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3738016" y="85177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4022186" y="117797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077869" y="193709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766032" y="217017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017865" y="8877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647504" y="113980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3053869" y="224217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719512" y="205886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218832" y="81112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645838" y="84708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985152" y="10960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106154" y="14873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27650" y="18192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716020" y="213034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48865" y="2221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56870" y="22001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691527" y="19049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527681" y="15208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607816" y="110380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906169" y="85177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60" name="Přímá spojnice 59"/>
          <p:cNvCxnSpPr/>
          <p:nvPr/>
        </p:nvCxnSpPr>
        <p:spPr>
          <a:xfrm>
            <a:off x="3380728" y="1679232"/>
            <a:ext cx="56496" cy="85097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405543" y="1674727"/>
            <a:ext cx="404481" cy="2623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2" name="Ovál 61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687607" y="70476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5566802" y="6539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271783" y="158614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12303" y="21671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4687607" y="156924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5922135" y="77677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6206305" y="110296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261988" y="186208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950151" y="209516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179124" y="79799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831623" y="106480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5237988" y="216717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4903631" y="198386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402951" y="73612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5829957" y="7720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6169271" y="10210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290273" y="14123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211769" y="17442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00139" y="20553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468792" y="216717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140989" y="212517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875646" y="18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711800" y="144583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791935" y="102879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90288" y="77677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89" name="Přímá spojnice 88"/>
          <p:cNvCxnSpPr>
            <a:endCxn id="64" idx="3"/>
          </p:cNvCxnSpPr>
          <p:nvPr/>
        </p:nvCxnSpPr>
        <p:spPr>
          <a:xfrm flipV="1">
            <a:off x="4849819" y="1559581"/>
            <a:ext cx="698864" cy="66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>
            <a:stCxn id="64" idx="6"/>
          </p:cNvCxnSpPr>
          <p:nvPr/>
        </p:nvCxnSpPr>
        <p:spPr>
          <a:xfrm>
            <a:off x="5587707" y="1543417"/>
            <a:ext cx="157123" cy="4656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1" name="Ovál 90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vál 91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vál 93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nice 94"/>
          <p:cNvCxnSpPr/>
          <p:nvPr/>
        </p:nvCxnSpPr>
        <p:spPr>
          <a:xfrm>
            <a:off x="7778311" y="6713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8460432" y="15887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7800952" y="21697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 flipV="1">
            <a:off x="6876256" y="15718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8110784" y="7793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8394954" y="11055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8450637" y="18646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8138800" y="20977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7390633" y="8153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7020272" y="10673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7426637" y="21697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7092280" y="19864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7591600" y="7387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018606" y="7746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357920" y="10236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8478922" y="14149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8400418" y="17467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8088788" y="2057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657441" y="21697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7329638" y="2127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7064295" y="18325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900449" y="14484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980584" y="10313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7278937" y="7793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119" name="Přímá spojnice 118"/>
          <p:cNvCxnSpPr>
            <a:stCxn id="94" idx="6"/>
            <a:endCxn id="110" idx="3"/>
          </p:cNvCxnSpPr>
          <p:nvPr/>
        </p:nvCxnSpPr>
        <p:spPr>
          <a:xfrm>
            <a:off x="7776356" y="1546001"/>
            <a:ext cx="978604" cy="228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94" idx="1"/>
          </p:cNvCxnSpPr>
          <p:nvPr/>
        </p:nvCxnSpPr>
        <p:spPr>
          <a:xfrm flipH="1" flipV="1">
            <a:off x="7426637" y="1204949"/>
            <a:ext cx="310695" cy="324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Vodorovný svitek 123"/>
          <p:cNvSpPr/>
          <p:nvPr/>
        </p:nvSpPr>
        <p:spPr>
          <a:xfrm>
            <a:off x="309809" y="4221088"/>
            <a:ext cx="1878570" cy="792088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14:50 </a:t>
            </a:r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125" name="Vodorovný svitek 124"/>
          <p:cNvSpPr/>
          <p:nvPr/>
        </p:nvSpPr>
        <p:spPr>
          <a:xfrm>
            <a:off x="2497939" y="4240048"/>
            <a:ext cx="1878570" cy="792088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22:15</a:t>
            </a:r>
            <a:endParaRPr lang="cs-CZ" sz="4000" b="1" dirty="0"/>
          </a:p>
        </p:txBody>
      </p:sp>
      <p:sp>
        <p:nvSpPr>
          <p:cNvPr id="126" name="Vodorovný svitek 125"/>
          <p:cNvSpPr/>
          <p:nvPr/>
        </p:nvSpPr>
        <p:spPr>
          <a:xfrm>
            <a:off x="4791935" y="4221088"/>
            <a:ext cx="1878570" cy="792088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17:45</a:t>
            </a:r>
            <a:endParaRPr lang="cs-CZ" sz="4000" b="1" dirty="0"/>
          </a:p>
        </p:txBody>
      </p:sp>
      <p:sp>
        <p:nvSpPr>
          <p:cNvPr id="127" name="Vodorovný svitek 126"/>
          <p:cNvSpPr/>
          <p:nvPr/>
        </p:nvSpPr>
        <p:spPr>
          <a:xfrm>
            <a:off x="7020272" y="4209080"/>
            <a:ext cx="1878570" cy="792088"/>
          </a:xfrm>
          <a:prstGeom prst="horizontalScrol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16:30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9127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56059E-6 L 0.00104 -0.267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47549E-7 L 0.48646 -0.280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56059E-6 L -0.00868 -0.267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7086E-6 L -0.49653 -0.26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</p:childTnLst>
        </p:cTn>
      </p:par>
    </p:tnLst>
    <p:bldLst>
      <p:bldP spid="124" grpId="0" animBg="1"/>
      <p:bldP spid="125" grpId="0" animBg="1"/>
      <p:bldP spid="126" grpId="0" animBg="1"/>
      <p:bldP spid="1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06096" y="10100"/>
            <a:ext cx="9243041" cy="6858000"/>
          </a:xfrm>
          <a:prstGeom prst="actionButtonBlank">
            <a:avLst/>
          </a:prstGeom>
          <a:pattFill prst="ltDnDiag">
            <a:fgClr>
              <a:srgbClr val="F797EC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7778311" y="6713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460432" y="15887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00952" y="21697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876256" y="15718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8110784" y="7793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8394954" y="11055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50637" y="18646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138800" y="20977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90633" y="8153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020272" y="10673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7426637" y="21697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092280" y="19864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591600" y="7387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18606" y="7746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57920" y="10236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78922" y="14149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00418" y="17467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88788" y="2057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57441" y="21697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29638" y="2127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64295" y="18325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00449" y="14484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80584" y="10313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78937" y="7793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3" name="Ovál 32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687607" y="70476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5566802" y="6539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71783" y="158614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12303" y="21671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4687607" y="156924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5922135" y="77677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6206305" y="110296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261988" y="186208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950151" y="209516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179124" y="79799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831623" y="106480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237988" y="216717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4903631" y="198386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402951" y="73612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829957" y="7720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69271" y="10210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290273" y="14123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11769" y="17442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900139" y="20553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468792" y="216717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140989" y="212517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75646" y="18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711800" y="144583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791935" y="102879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090288" y="77677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62" name="Ovál 61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553365" y="787230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3405543" y="74376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087664" y="166115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428184" y="22421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2503488" y="164425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3738016" y="85177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4022186" y="117797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077869" y="193709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766032" y="217017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017865" y="8877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647504" y="113980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3053869" y="224217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2719512" y="205886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3218832" y="81112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645838" y="84708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85152" y="10960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4106154" y="14873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027650" y="18192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716020" y="213034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348865" y="2221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956870" y="22001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691527" y="19049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527681" y="15208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607816" y="110380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906169" y="85177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91" name="Ovál 90"/>
          <p:cNvSpPr/>
          <p:nvPr/>
        </p:nvSpPr>
        <p:spPr>
          <a:xfrm>
            <a:off x="1102636" y="158573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293673" y="746759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vál 92"/>
          <p:cNvSpPr/>
          <p:nvPr/>
        </p:nvSpPr>
        <p:spPr>
          <a:xfrm>
            <a:off x="1102636" y="158573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4" name="Přímá spojnice 93"/>
          <p:cNvCxnSpPr/>
          <p:nvPr/>
        </p:nvCxnSpPr>
        <p:spPr>
          <a:xfrm>
            <a:off x="1150310" y="74568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832431" y="165132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1150091" y="221757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 flipV="1">
            <a:off x="248255" y="163442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1482783" y="84195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1766953" y="116814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1822636" y="192726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1487939" y="214556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762632" y="87795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392271" y="112998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798636" y="223235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464279" y="204904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6" name="TextovéPole 105"/>
          <p:cNvSpPr txBox="1"/>
          <p:nvPr/>
        </p:nvSpPr>
        <p:spPr>
          <a:xfrm>
            <a:off x="963599" y="80130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390605" y="8372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1729919" y="108626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1850921" y="14775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1772417" y="18093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1437927" y="21057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1029440" y="223235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01637" y="21903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36294" y="189515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72448" y="15110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352583" y="109397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50936" y="84195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121" name="Přímá spojnice 120"/>
          <p:cNvCxnSpPr>
            <a:stCxn id="106" idx="0"/>
            <a:endCxn id="93" idx="6"/>
          </p:cNvCxnSpPr>
          <p:nvPr/>
        </p:nvCxnSpPr>
        <p:spPr>
          <a:xfrm flipH="1">
            <a:off x="1148355" y="801301"/>
            <a:ext cx="33636" cy="8072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endCxn id="109" idx="1"/>
          </p:cNvCxnSpPr>
          <p:nvPr/>
        </p:nvCxnSpPr>
        <p:spPr>
          <a:xfrm>
            <a:off x="1167459" y="1588730"/>
            <a:ext cx="683462" cy="4272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stCxn id="64" idx="5"/>
            <a:endCxn id="63" idx="4"/>
          </p:cNvCxnSpPr>
          <p:nvPr/>
        </p:nvCxnSpPr>
        <p:spPr>
          <a:xfrm>
            <a:off x="3396893" y="1634585"/>
            <a:ext cx="56572" cy="8808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3405543" y="1674727"/>
            <a:ext cx="404481" cy="2623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>
            <a:endCxn id="35" idx="3"/>
          </p:cNvCxnSpPr>
          <p:nvPr/>
        </p:nvCxnSpPr>
        <p:spPr>
          <a:xfrm flipV="1">
            <a:off x="4849819" y="1559581"/>
            <a:ext cx="698864" cy="66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>
            <a:stCxn id="6" idx="6"/>
            <a:endCxn id="22" idx="3"/>
          </p:cNvCxnSpPr>
          <p:nvPr/>
        </p:nvCxnSpPr>
        <p:spPr>
          <a:xfrm>
            <a:off x="7776356" y="1546001"/>
            <a:ext cx="978604" cy="228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>
            <a:stCxn id="6" idx="1"/>
          </p:cNvCxnSpPr>
          <p:nvPr/>
        </p:nvCxnSpPr>
        <p:spPr>
          <a:xfrm flipH="1" flipV="1">
            <a:off x="7426637" y="1204949"/>
            <a:ext cx="310695" cy="324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>
            <a:stCxn id="35" idx="6"/>
          </p:cNvCxnSpPr>
          <p:nvPr/>
        </p:nvCxnSpPr>
        <p:spPr>
          <a:xfrm>
            <a:off x="5587707" y="1543417"/>
            <a:ext cx="157123" cy="4656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6" name="Vodorovný svitek 145"/>
          <p:cNvSpPr/>
          <p:nvPr/>
        </p:nvSpPr>
        <p:spPr>
          <a:xfrm>
            <a:off x="323528" y="5013176"/>
            <a:ext cx="1740490" cy="787014"/>
          </a:xfrm>
          <a:prstGeom prst="horizontalScroll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4: 30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8" name="Vodorovný svitek 147"/>
          <p:cNvSpPr/>
          <p:nvPr/>
        </p:nvSpPr>
        <p:spPr>
          <a:xfrm>
            <a:off x="2591497" y="5013176"/>
            <a:ext cx="1740490" cy="787014"/>
          </a:xfrm>
          <a:prstGeom prst="horizontalScroll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5:45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9" name="Vodorovný svitek 148"/>
          <p:cNvSpPr/>
          <p:nvPr/>
        </p:nvSpPr>
        <p:spPr>
          <a:xfrm>
            <a:off x="4696557" y="5013176"/>
            <a:ext cx="1740490" cy="787014"/>
          </a:xfrm>
          <a:prstGeom prst="horizontalScroll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3: 00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0" name="Vodorovný svitek 149"/>
          <p:cNvSpPr/>
          <p:nvPr/>
        </p:nvSpPr>
        <p:spPr>
          <a:xfrm>
            <a:off x="6877906" y="4994899"/>
            <a:ext cx="1740490" cy="787014"/>
          </a:xfrm>
          <a:prstGeom prst="horizontalScroll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10:15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96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21212E-6 L 0.22777 -0.351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89" y="-175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21212E-6 L 0.21597 -0.3511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99" y="-175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4884E-6 L -0.48889 -0.3406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00" y="-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3777E-6 L -0.00087 -0.3483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174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</p:childTnLst>
        </p:cTn>
      </p:par>
    </p:tnLst>
    <p:bldLst>
      <p:bldP spid="146" grpId="0" animBg="1"/>
      <p:bldP spid="148" grpId="0" animBg="1"/>
      <p:bldP spid="149" grpId="0" animBg="1"/>
      <p:bldP spid="15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pattFill prst="pct10">
            <a:fgClr>
              <a:srgbClr val="00B050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84271" y="1587873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9890" y="772079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184271" y="158787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231945" y="74781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14066" y="1653462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31726" y="221970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329890" y="1636564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564418" y="844087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848588" y="1170285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04271" y="1929405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69574" y="214770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44267" y="88009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3906" y="1132119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880271" y="2234490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45914" y="2051180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45234" y="803437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2240" y="8393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11554" y="10884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32556" y="147970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54052" y="181152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19562" y="210787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11075" y="223449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3272" y="21924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7929" y="189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4083" y="15131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4218" y="109611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2571" y="84408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31" name="Přímá spojnice 30"/>
          <p:cNvCxnSpPr>
            <a:endCxn id="6" idx="6"/>
          </p:cNvCxnSpPr>
          <p:nvPr/>
        </p:nvCxnSpPr>
        <p:spPr>
          <a:xfrm>
            <a:off x="611560" y="1268760"/>
            <a:ext cx="618430" cy="341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249094" y="1590866"/>
            <a:ext cx="586602" cy="3793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503488" y="77976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3405543" y="74376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087664" y="166115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428184" y="22421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2503488" y="164425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3738016" y="85177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4022186" y="117797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077869" y="193709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766032" y="217017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017865" y="8877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647504" y="113980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3053869" y="224217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719512" y="205886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218832" y="81112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645838" y="84708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985152" y="10960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106154" y="14873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27650" y="18192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716020" y="213034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48865" y="2221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56870" y="22001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691527" y="19049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527681" y="15208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607816" y="110380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906169" y="85177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60" name="Přímá spojnice 59"/>
          <p:cNvCxnSpPr/>
          <p:nvPr/>
        </p:nvCxnSpPr>
        <p:spPr>
          <a:xfrm>
            <a:off x="3380728" y="1679232"/>
            <a:ext cx="56496" cy="85097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405543" y="1674727"/>
            <a:ext cx="404481" cy="2623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2" name="Ovál 61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687607" y="70476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5566802" y="6539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271783" y="158614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12303" y="21671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4687607" y="156924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5922135" y="77677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6206305" y="110296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261988" y="186208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950151" y="209516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179124" y="79799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831623" y="106480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5237988" y="216717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4903631" y="198386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402951" y="73612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5829957" y="7720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6169271" y="10210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290273" y="14123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211769" y="17442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00139" y="20553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468792" y="216717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140989" y="212517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875646" y="18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711800" y="144583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791935" y="102879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90288" y="77677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89" name="Přímá spojnice 88"/>
          <p:cNvCxnSpPr>
            <a:endCxn id="64" idx="3"/>
          </p:cNvCxnSpPr>
          <p:nvPr/>
        </p:nvCxnSpPr>
        <p:spPr>
          <a:xfrm flipV="1">
            <a:off x="4849819" y="1559581"/>
            <a:ext cx="698864" cy="66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>
            <a:stCxn id="64" idx="6"/>
          </p:cNvCxnSpPr>
          <p:nvPr/>
        </p:nvCxnSpPr>
        <p:spPr>
          <a:xfrm>
            <a:off x="5587707" y="1543417"/>
            <a:ext cx="157123" cy="4656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1" name="Ovál 90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vál 91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vál 93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nice 94"/>
          <p:cNvCxnSpPr/>
          <p:nvPr/>
        </p:nvCxnSpPr>
        <p:spPr>
          <a:xfrm>
            <a:off x="7778311" y="6713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8460432" y="15887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7800952" y="21697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 flipV="1">
            <a:off x="6876256" y="15718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8110784" y="7793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8394954" y="11055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8450637" y="18646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8138800" y="20977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7390633" y="8153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7020272" y="10673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7426637" y="21697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7092280" y="19864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7591600" y="7387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018606" y="7746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357920" y="10236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8478922" y="14149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8400418" y="17467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8088788" y="2057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657441" y="21697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7329638" y="2127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7064295" y="18325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900449" y="14484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980584" y="10313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7278937" y="7793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119" name="Přímá spojnice 118"/>
          <p:cNvCxnSpPr>
            <a:stCxn id="94" idx="6"/>
            <a:endCxn id="110" idx="3"/>
          </p:cNvCxnSpPr>
          <p:nvPr/>
        </p:nvCxnSpPr>
        <p:spPr>
          <a:xfrm>
            <a:off x="7776356" y="1546001"/>
            <a:ext cx="978604" cy="228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94" idx="1"/>
          </p:cNvCxnSpPr>
          <p:nvPr/>
        </p:nvCxnSpPr>
        <p:spPr>
          <a:xfrm flipH="1" flipV="1">
            <a:off x="7426637" y="1204949"/>
            <a:ext cx="310695" cy="324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Vodorovný svitek 123"/>
          <p:cNvSpPr/>
          <p:nvPr/>
        </p:nvSpPr>
        <p:spPr>
          <a:xfrm>
            <a:off x="309809" y="4221088"/>
            <a:ext cx="1878570" cy="792088"/>
          </a:xfrm>
          <a:prstGeom prst="horizontalScroll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9900"/>
                </a:solidFill>
              </a:rPr>
              <a:t>14:50</a:t>
            </a:r>
            <a:r>
              <a:rPr lang="cs-CZ" sz="4000" b="1" dirty="0" smtClean="0"/>
              <a:t> </a:t>
            </a:r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125" name="Vodorovný svitek 124"/>
          <p:cNvSpPr/>
          <p:nvPr/>
        </p:nvSpPr>
        <p:spPr>
          <a:xfrm>
            <a:off x="2497939" y="4240048"/>
            <a:ext cx="1878570" cy="792088"/>
          </a:xfrm>
          <a:prstGeom prst="horizontalScroll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9900"/>
                </a:solidFill>
              </a:rPr>
              <a:t>22:15</a:t>
            </a:r>
            <a:endParaRPr lang="cs-CZ" sz="4000" b="1" dirty="0">
              <a:solidFill>
                <a:srgbClr val="009900"/>
              </a:solidFill>
            </a:endParaRPr>
          </a:p>
        </p:txBody>
      </p:sp>
      <p:sp>
        <p:nvSpPr>
          <p:cNvPr id="126" name="Vodorovný svitek 125"/>
          <p:cNvSpPr/>
          <p:nvPr/>
        </p:nvSpPr>
        <p:spPr>
          <a:xfrm>
            <a:off x="4791935" y="4221088"/>
            <a:ext cx="1878570" cy="792088"/>
          </a:xfrm>
          <a:prstGeom prst="horizontalScroll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9900"/>
                </a:solidFill>
              </a:rPr>
              <a:t>17:45</a:t>
            </a:r>
            <a:endParaRPr lang="cs-CZ" sz="4000" b="1" dirty="0">
              <a:solidFill>
                <a:srgbClr val="009900"/>
              </a:solidFill>
            </a:endParaRPr>
          </a:p>
        </p:txBody>
      </p:sp>
      <p:sp>
        <p:nvSpPr>
          <p:cNvPr id="127" name="Vodorovný svitek 126"/>
          <p:cNvSpPr/>
          <p:nvPr/>
        </p:nvSpPr>
        <p:spPr>
          <a:xfrm>
            <a:off x="7020272" y="4274766"/>
            <a:ext cx="1878570" cy="792088"/>
          </a:xfrm>
          <a:prstGeom prst="horizontalScroll">
            <a:avLst/>
          </a:prstGeom>
          <a:solidFill>
            <a:srgbClr val="99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9900"/>
                </a:solidFill>
              </a:rPr>
              <a:t>16:30</a:t>
            </a:r>
            <a:endParaRPr lang="cs-CZ" sz="4000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18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56059E-6 L 0.00104 -0.267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47549E-7 L 0.48646 -0.280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56059E-6 L -0.00868 -0.267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7086E-6 L -0.49653 -0.26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</p:childTnLst>
        </p:cTn>
      </p:par>
    </p:tnLst>
    <p:bldLst>
      <p:bldP spid="124" grpId="0" animBg="1"/>
      <p:bldP spid="125" grpId="0" animBg="1"/>
      <p:bldP spid="126" grpId="0" animBg="1"/>
      <p:bldP spid="12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17573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389095"/>
            <a:ext cx="9021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Věty se pomíchaly. Dej je správně za sebou. Přiřazuj čísla kliknutím podle pořadí vět.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4395" y="5085184"/>
            <a:ext cx="342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Vstávám v půl sedmé.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062" y="4293096"/>
            <a:ext cx="4052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Do školy přicházím v 7:45.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3971" y="3501008"/>
            <a:ext cx="3780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Vyučování začíná v osm.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3971" y="2060848"/>
            <a:ext cx="3415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Obědvám ve dvanáct.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062" y="2780928"/>
            <a:ext cx="5411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Domů přicházím za deset minut tři.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57736" y="5877272"/>
            <a:ext cx="4465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Večeřím ve tři čtvrtě na osm.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3971" y="1393612"/>
            <a:ext cx="40866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Spát jdu ve čtvrt na devět.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573325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83671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72400" y="24928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16416" y="515719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342900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184482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84368" y="436510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9843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25532E-7 L -0.30504 -0.094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00" y="-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08233E-6 L -0.28906 0.492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00" y="2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2322E-6 L -0.36806 0.135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00" y="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9556E-7 L -0.4309 -0.451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00" y="-2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6.56799E-7 L -0.13958 -0.095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0" y="-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15356E-6 L -0.24184 0.586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00" y="2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60962E-6 L -0.32066 -0.4412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0" y="-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E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66601" y="1215916"/>
            <a:ext cx="342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Vstávám v půl sedmé.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2956" y="1943328"/>
            <a:ext cx="4052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Do školy přicházím v 7:45.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97" y="2728084"/>
            <a:ext cx="3780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Vyučování začíná v osm.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429000"/>
            <a:ext cx="3415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Obědvám ve dvanáct.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212008"/>
            <a:ext cx="5411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Domů přicházím za deset minut tři.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601" y="5013176"/>
            <a:ext cx="4547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Večeřím ve tři čtvrtě na osm.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3078" y="5877272"/>
            <a:ext cx="4331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Spát jdu ve čtvrt na devět.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3432" y="548680"/>
            <a:ext cx="21850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Přiřaď správný čas.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6013794" y="6135913"/>
            <a:ext cx="2304256" cy="484892"/>
          </a:xfrm>
          <a:prstGeom prst="rect">
            <a:avLst/>
          </a:prstGeom>
          <a:solidFill>
            <a:srgbClr val="CC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8:00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49948" y="1700882"/>
            <a:ext cx="2304256" cy="48489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Tři čtvrtě na osm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50677" y="3448164"/>
            <a:ext cx="2304256" cy="48489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14:50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20636" y="5242634"/>
            <a:ext cx="2304256" cy="48489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12:00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49948" y="2522103"/>
            <a:ext cx="2304256" cy="484892"/>
          </a:xfrm>
          <a:prstGeom prst="rect">
            <a:avLst/>
          </a:prstGeom>
          <a:solidFill>
            <a:srgbClr val="CC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6:30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50677" y="4365104"/>
            <a:ext cx="2304256" cy="484892"/>
          </a:xfrm>
          <a:prstGeom prst="rect">
            <a:avLst/>
          </a:prstGeom>
          <a:solidFill>
            <a:srgbClr val="CC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19:45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13794" y="773565"/>
            <a:ext cx="2304256" cy="484892"/>
          </a:xfrm>
          <a:prstGeom prst="rect">
            <a:avLst/>
          </a:prstGeom>
          <a:solidFill>
            <a:srgbClr val="CC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20:15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79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0124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960</Words>
  <Application>Microsoft Office PowerPoint</Application>
  <PresentationFormat>Předvádění na obrazovce (4:3)</PresentationFormat>
  <Paragraphs>497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Orientace v čase – den, hodiny VY_32_INOVACE_2A_06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čase – den, hodiny VY_32_INOVACE_2A_06 Číslo projektu: CZ.1.07/1.5.00/34.1056</dc:title>
  <dc:creator>pc</dc:creator>
  <cp:lastModifiedBy>uzivatel</cp:lastModifiedBy>
  <cp:revision>7</cp:revision>
  <dcterms:created xsi:type="dcterms:W3CDTF">2013-11-09T16:32:06Z</dcterms:created>
  <dcterms:modified xsi:type="dcterms:W3CDTF">2014-03-23T18:07:09Z</dcterms:modified>
</cp:coreProperties>
</file>