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63" r:id="rId6"/>
    <p:sldId id="258" r:id="rId7"/>
    <p:sldId id="259" r:id="rId8"/>
    <p:sldId id="260" r:id="rId9"/>
    <p:sldId id="261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1FE3"/>
    <a:srgbClr val="CCECFF"/>
    <a:srgbClr val="CCFFCC"/>
    <a:srgbClr val="FFFFCC"/>
    <a:srgbClr val="E8FEE9"/>
    <a:srgbClr val="FFCCFF"/>
    <a:srgbClr val="D0FCD1"/>
    <a:srgbClr val="F8F4A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86" autoAdjust="0"/>
  </p:normalViewPr>
  <p:slideViewPr>
    <p:cSldViewPr>
      <p:cViewPr varScale="1">
        <p:scale>
          <a:sx n="64" d="100"/>
          <a:sy n="64" d="100"/>
        </p:scale>
        <p:origin x="-148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781FD-B43C-4394-851B-EF1B9FD474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1E6C6-D0B1-4EEA-A220-F657737972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88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781FD-B43C-4394-851B-EF1B9FD474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1E6C6-D0B1-4EEA-A220-F657737972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034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781FD-B43C-4394-851B-EF1B9FD474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1E6C6-D0B1-4EEA-A220-F657737972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895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781FD-B43C-4394-851B-EF1B9FD474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1E6C6-D0B1-4EEA-A220-F657737972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99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781FD-B43C-4394-851B-EF1B9FD474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1E6C6-D0B1-4EEA-A220-F657737972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598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781FD-B43C-4394-851B-EF1B9FD474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1E6C6-D0B1-4EEA-A220-F657737972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447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781FD-B43C-4394-851B-EF1B9FD474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1E6C6-D0B1-4EEA-A220-F657737972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791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781FD-B43C-4394-851B-EF1B9FD474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1E6C6-D0B1-4EEA-A220-F657737972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942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781FD-B43C-4394-851B-EF1B9FD474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1E6C6-D0B1-4EEA-A220-F657737972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248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781FD-B43C-4394-851B-EF1B9FD474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1E6C6-D0B1-4EEA-A220-F657737972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144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781FD-B43C-4394-851B-EF1B9FD474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31E6C6-D0B1-4EEA-A220-F657737972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6568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2781FD-B43C-4394-851B-EF1B9FD474A5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31E6C6-D0B1-4EEA-A220-F657737972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45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13" Type="http://schemas.openxmlformats.org/officeDocument/2006/relationships/image" Target="../media/image27.png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12" Type="http://schemas.openxmlformats.org/officeDocument/2006/relationships/image" Target="../media/image26.wmf"/><Relationship Id="rId2" Type="http://schemas.openxmlformats.org/officeDocument/2006/relationships/image" Target="../media/image16.wmf"/><Relationship Id="rId16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jpeg"/><Relationship Id="rId5" Type="http://schemas.openxmlformats.org/officeDocument/2006/relationships/image" Target="../media/image19.wmf"/><Relationship Id="rId15" Type="http://schemas.openxmlformats.org/officeDocument/2006/relationships/image" Target="../media/image29.wmf"/><Relationship Id="rId10" Type="http://schemas.openxmlformats.org/officeDocument/2006/relationships/image" Target="../media/image24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Relationship Id="rId14" Type="http://schemas.openxmlformats.org/officeDocument/2006/relationships/image" Target="../media/image2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Měření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VY_32_INOVACE_2A_07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</a:t>
            </a:r>
            <a:r>
              <a:rPr lang="cs-CZ" sz="3100" dirty="0" smtClean="0"/>
              <a:t>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4255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V tomto učebním materiálu si žáci procvičují „co měříme“ a známé jednotky délky. První strana je interaktivní. Žáci určují, co se měří a co nikoliv. Správné obrázky po kliknutí pulzují a zůstávají na ploše, nesprávné mizí. Na straně druhé škrtají pomocí rukopisných poznámek, co do řady nepatří (co se neměří). Na třetí straně kroužkují pomocí rukopisných poznámek větší číslo. Pracují pouze s čísly do 10, aby si uvědomili rozdíl metr – centimetr. Čtvrtý </a:t>
            </a:r>
            <a:r>
              <a:rPr lang="cs-CZ" dirty="0" err="1" smtClean="0"/>
              <a:t>slide</a:t>
            </a:r>
            <a:r>
              <a:rPr lang="cs-CZ" dirty="0" smtClean="0"/>
              <a:t> je interaktivní – žáci vybírají jednotky délky a jejich zkratky. Správné údaje po kliknutí přilétají do obdélníku, nesprávné mizí z plochy. Na podobném úkole pracují na straně číslo 6 pomocí rukopisných poznámek - škrtají. </a:t>
            </a:r>
            <a:r>
              <a:rPr lang="cs-CZ" dirty="0" err="1" smtClean="0"/>
              <a:t>Slide</a:t>
            </a:r>
            <a:r>
              <a:rPr lang="cs-CZ" dirty="0" smtClean="0"/>
              <a:t> číslo 7 je interaktivní – žáci počítají příklady, přiřazují výsledky kliknutím, uvědomují si rozdíly v pojmech centimetr, metr. Obdobný úkol plní na straně číslo 8 – pracují pomocí rukopisných poznámek nebo čísla přetahují. Na deváté interaktivní straně počítají příklady pod sebe, opět si uvědomují pojem „ metr“. Správné výsledky zde přiřazují kliknutím.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40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 smtClean="0"/>
              <a:t>PAS</a:t>
            </a:r>
            <a:r>
              <a:rPr lang="cs-CZ" dirty="0"/>
              <a:t>, MP, kombinované postižení (MP v kombinaci se zdravotním znevýhodněním, MP v kombinaci s PAS), vícečetné </a:t>
            </a:r>
            <a:r>
              <a:rPr lang="cs-CZ" dirty="0" smtClean="0"/>
              <a:t>postižení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/>
              <a:t>Matematika</a:t>
            </a:r>
          </a:p>
          <a:p>
            <a:pPr marL="0" indent="0">
              <a:buNone/>
            </a:pPr>
            <a:r>
              <a:rPr lang="cs-CZ" b="1" dirty="0"/>
              <a:t>Druh učebního materiálu</a:t>
            </a:r>
            <a:r>
              <a:rPr lang="cs-CZ" dirty="0"/>
              <a:t>: Interaktivní DUM</a:t>
            </a:r>
          </a:p>
          <a:p>
            <a:pPr marL="0" indent="0">
              <a:buNone/>
            </a:pPr>
            <a:r>
              <a:rPr lang="cs-CZ" b="1" dirty="0"/>
              <a:t>Inovace:</a:t>
            </a:r>
            <a:r>
              <a:rPr lang="cs-CZ" dirty="0">
                <a:latin typeface="+mj-lt"/>
                <a:cs typeface="Times New Roman" pitchFamily="18" charset="0"/>
              </a:rPr>
              <a:t> Rukopisné poznámky v rámci nového softwaru Microsoft</a:t>
            </a:r>
            <a:endParaRPr lang="cs-CZ" b="1" dirty="0">
              <a:latin typeface="+mj-lt"/>
            </a:endParaRPr>
          </a:p>
          <a:p>
            <a:pPr marL="0" indent="0">
              <a:buNone/>
            </a:pPr>
            <a:r>
              <a:rPr lang="cs-CZ" b="1" dirty="0"/>
              <a:t>Cílová skupina: </a:t>
            </a:r>
            <a:r>
              <a:rPr lang="cs-CZ" dirty="0"/>
              <a:t>Žák (PAS, MP, kombinované postižení -  MP v kombinaci se zdravotním znevýhodněním, MP v kombinaci s PAS, vícečetné postižení)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Praktická škola </a:t>
            </a:r>
            <a:r>
              <a:rPr lang="cs-CZ" dirty="0" smtClean="0"/>
              <a:t>jednoletá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95968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00206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pc\AppData\Local\Microsoft\Windows\Temporary Internet Files\Content.IE5\J12X6UJ6\MC9002352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23" y="691469"/>
            <a:ext cx="1940282" cy="116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pc\AppData\Local\Microsoft\Windows\Temporary Internet Files\Content.IE5\0W3ZSVZK\MC90043472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9222" y="3140968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pc\AppData\Local\Microsoft\Windows\Temporary Internet Files\Content.IE5\G9HC2RKH\MC9002406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024" y="2113551"/>
            <a:ext cx="139382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pc\AppData\Local\Microsoft\Windows\Temporary Internet Files\Content.IE5\0W3ZSVZK\MC9003402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8902" y="1303367"/>
            <a:ext cx="1196884" cy="1096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pc\AppData\Local\Microsoft\Windows\Temporary Internet Files\Content.IE5\0W3ZSVZK\MC9002387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53711"/>
            <a:ext cx="1235844" cy="1108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pc\AppData\Local\Microsoft\Windows\Temporary Internet Files\Content.IE5\G9HC2RKH\MC9003797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8845" y="4014362"/>
            <a:ext cx="125000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pc\AppData\Local\Microsoft\Windows\Temporary Internet Files\Content.IE5\G9HC2RKH\MC9003000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29102"/>
            <a:ext cx="839787" cy="90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" descr="C:\Users\pc\AppData\Local\Microsoft\Windows\Temporary Internet Files\Content.IE5\G9HC2RKH\MP90017794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80" y="5468277"/>
            <a:ext cx="151216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pc\AppData\Local\Microsoft\Windows\Temporary Internet Files\Content.IE5\MFSGWU2F\MC90044178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7972" y="266327"/>
            <a:ext cx="1375197" cy="137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pc\AppData\Local\Microsoft\Windows\Temporary Internet Files\Content.IE5\0W3ZSVZK\MC90021577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0729" y="5239625"/>
            <a:ext cx="1333231" cy="1236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pc\AppData\Local\Microsoft\Windows\Temporary Internet Files\Content.IE5\J12X6UJ6\MC90029048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648" y="2246991"/>
            <a:ext cx="1315765" cy="1346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pc\AppData\Local\Microsoft\Windows\Temporary Internet Files\Content.IE5\J12X6UJ6\MC900436209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648" y="3531018"/>
            <a:ext cx="1295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c\AppData\Local\Microsoft\Windows\Temporary Internet Files\Content.IE5\G9HC2RKH\MP900321111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5158" y="2177733"/>
            <a:ext cx="936021" cy="1311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 descr="C:\Users\pc\AppData\Local\Microsoft\Windows\Temporary Internet Files\Content.IE5\0W3ZSVZK\MC900434769[1].pn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013176"/>
            <a:ext cx="1285878" cy="1285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66327"/>
            <a:ext cx="35790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</a:t>
            </a:r>
            <a:r>
              <a:rPr lang="cs-CZ" sz="2400" b="1" dirty="0" smtClean="0">
                <a:solidFill>
                  <a:srgbClr val="FF0000"/>
                </a:solidFill>
              </a:rPr>
              <a:t>měříme</a:t>
            </a:r>
            <a:r>
              <a:rPr lang="cs-CZ" sz="2000" b="1" dirty="0" smtClean="0"/>
              <a:t>? Na obrázek klikni.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220975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0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C:\Users\pc\AppData\Local\Microsoft\Windows\Temporary Internet Files\Content.IE5\MFSGWU2F\MC9003799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56942"/>
            <a:ext cx="1440160" cy="1043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Users\pc\AppData\Local\Microsoft\Windows\Temporary Internet Files\Content.IE5\0W3ZSVZK\MC9002871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428" y="1146780"/>
            <a:ext cx="1199425" cy="92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pc\AppData\Local\Microsoft\Windows\Temporary Internet Files\Content.IE5\MFSGWU2F\MC9003002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8861" y="944360"/>
            <a:ext cx="1429597" cy="122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pc\AppData\Local\Microsoft\Windows\Temporary Internet Files\Content.IE5\J12X6UJ6\MC9003584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372" y="806314"/>
            <a:ext cx="1297269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Users\pc\AppData\Local\Microsoft\Windows\Temporary Internet Files\Content.IE5\G9HC2RKH\MP9004425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959" y="2852936"/>
            <a:ext cx="86409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pc\AppData\Local\Microsoft\Windows\Temporary Internet Files\Content.IE5\MFSGWU2F\MC9002976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8305" y="5195072"/>
            <a:ext cx="1175284" cy="1219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5" descr="C:\Users\pc\AppData\Local\Microsoft\Windows\Temporary Internet Files\Content.IE5\J12X6UJ6\MC9003111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224343"/>
            <a:ext cx="1368758" cy="1087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pc\AppData\Local\Microsoft\Windows\Temporary Internet Files\Content.IE5\0W3ZSVZK\MC9004063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223" y="5223933"/>
            <a:ext cx="1260235" cy="1243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C:\Users\pc\AppData\Local\Microsoft\Windows\Temporary Internet Files\Content.IE5\0W3ZSVZK\MC90023723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2185" y="3310162"/>
            <a:ext cx="1217301" cy="915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pc\AppData\Local\Microsoft\Windows\Temporary Internet Files\Content.IE5\J12X6UJ6\MP90041406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410" y="5558866"/>
            <a:ext cx="1070052" cy="856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4" descr="C:\Users\pc\AppData\Local\Microsoft\Windows\Temporary Internet Files\Content.IE5\0W3ZSVZK\MC90008996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073" y="5256144"/>
            <a:ext cx="1035664" cy="1043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pc\AppData\Local\Microsoft\Windows\Temporary Internet Files\Content.IE5\0W3ZSVZK\MC900436895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509" y="285293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6" descr="C:\Users\pc\AppData\Local\Microsoft\Windows\Temporary Internet Files\Content.IE5\G9HC2RKH\MP900177942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67" y="5356693"/>
            <a:ext cx="1467279" cy="978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5" descr="C:\Users\pc\AppData\Local\Microsoft\Windows\Temporary Internet Files\Content.IE5\MFSGWU2F\MC900013315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486" y="1017532"/>
            <a:ext cx="1504103" cy="81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2" descr="C:\Users\pc\AppData\Local\Microsoft\Windows\Temporary Internet Files\Content.IE5\J12X6UJ6\MP900401615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730" y="3145584"/>
            <a:ext cx="1505857" cy="100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83959" y="260648"/>
            <a:ext cx="47776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Co NEMĚŘÍME? Škrtni, </a:t>
            </a:r>
            <a:r>
              <a:rPr lang="cs-CZ" sz="2000" b="1" dirty="0" smtClean="0">
                <a:solidFill>
                  <a:srgbClr val="FF0000"/>
                </a:solidFill>
              </a:rPr>
              <a:t>co do řádku nepatří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0" y="629980"/>
            <a:ext cx="9144000" cy="627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-10961" y="4725144"/>
            <a:ext cx="9144000" cy="627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-42419" y="2471558"/>
            <a:ext cx="9144000" cy="627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6703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87854"/>
            <a:ext cx="29840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ZAKROUŽKUJ </a:t>
            </a:r>
            <a:r>
              <a:rPr lang="cs-CZ" sz="4000" b="1" dirty="0" smtClean="0"/>
              <a:t>VÍCE</a:t>
            </a:r>
            <a:r>
              <a:rPr lang="cs-CZ" sz="2400" b="1" dirty="0" smtClean="0"/>
              <a:t>.</a:t>
            </a:r>
            <a:endParaRPr lang="cs-CZ" sz="3200" b="1" dirty="0"/>
          </a:p>
        </p:txBody>
      </p:sp>
      <p:cxnSp>
        <p:nvCxnSpPr>
          <p:cNvPr id="13" name="Přímá spojnice 12"/>
          <p:cNvCxnSpPr/>
          <p:nvPr/>
        </p:nvCxnSpPr>
        <p:spPr>
          <a:xfrm flipV="1">
            <a:off x="0" y="836712"/>
            <a:ext cx="9123249" cy="3600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0" y="1988841"/>
            <a:ext cx="9144000" cy="3476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0" y="3114570"/>
            <a:ext cx="9133624" cy="3476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-15564" y="4193209"/>
            <a:ext cx="9144000" cy="3476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0" y="5363106"/>
            <a:ext cx="9133624" cy="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-15564" y="6488104"/>
            <a:ext cx="9159564" cy="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0" y="747619"/>
            <a:ext cx="16754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ED1FE3"/>
                </a:solidFill>
              </a:rPr>
              <a:t>1m</a:t>
            </a:r>
            <a:endParaRPr lang="cs-CZ" sz="8800" b="1" dirty="0">
              <a:solidFill>
                <a:srgbClr val="ED1FE3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74371" y="1918322"/>
            <a:ext cx="16754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2m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08442" y="2982563"/>
            <a:ext cx="16754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ED1FE3"/>
                </a:solidFill>
              </a:rPr>
              <a:t>3m</a:t>
            </a:r>
            <a:endParaRPr lang="cs-CZ" sz="8800" b="1" dirty="0">
              <a:solidFill>
                <a:srgbClr val="ED1FE3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316" y="1872227"/>
            <a:ext cx="16754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4m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2316" y="2986081"/>
            <a:ext cx="16754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ED1FE3"/>
                </a:solidFill>
              </a:rPr>
              <a:t>5m</a:t>
            </a:r>
            <a:endParaRPr lang="cs-CZ" sz="8800" b="1" dirty="0">
              <a:solidFill>
                <a:srgbClr val="ED1FE3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552670" y="1803150"/>
            <a:ext cx="214834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1cm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2316" y="4149867"/>
            <a:ext cx="16754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1m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956722" y="717532"/>
            <a:ext cx="214834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1cm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7092280" y="4127866"/>
            <a:ext cx="214834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1cm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7052520" y="5157192"/>
            <a:ext cx="214834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2cm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990855" y="2952583"/>
            <a:ext cx="214834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2cm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2316" y="5248556"/>
            <a:ext cx="16754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ED1FE3"/>
                </a:solidFill>
              </a:rPr>
              <a:t>2m</a:t>
            </a:r>
            <a:endParaRPr lang="cs-CZ" sz="8800" b="1" dirty="0">
              <a:solidFill>
                <a:srgbClr val="ED1FE3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572000" y="2920463"/>
            <a:ext cx="214834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3cm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4561624" y="765361"/>
            <a:ext cx="214834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3cm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551749" y="5363106"/>
            <a:ext cx="16754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ED1FE3"/>
                </a:solidFill>
              </a:rPr>
              <a:t>4m</a:t>
            </a:r>
            <a:endParaRPr lang="cs-CZ" sz="8800" b="1" dirty="0">
              <a:solidFill>
                <a:srgbClr val="ED1FE3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4548902" y="4149867"/>
            <a:ext cx="214834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4cm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2474371" y="749730"/>
            <a:ext cx="16754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ED1FE3"/>
                </a:solidFill>
              </a:rPr>
              <a:t>4m</a:t>
            </a:r>
            <a:endParaRPr lang="cs-CZ" sz="8800" b="1" dirty="0">
              <a:solidFill>
                <a:srgbClr val="ED1FE3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4602365" y="5193138"/>
            <a:ext cx="214834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5cm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2508442" y="4102685"/>
            <a:ext cx="16754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5m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7052520" y="1865102"/>
            <a:ext cx="214834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chemeClr val="accent6">
                    <a:lumMod val="75000"/>
                  </a:schemeClr>
                </a:solidFill>
              </a:rPr>
              <a:t>5cm</a:t>
            </a:r>
            <a:endParaRPr lang="cs-CZ" sz="8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89" name="Přímá spojnice 88"/>
          <p:cNvCxnSpPr/>
          <p:nvPr/>
        </p:nvCxnSpPr>
        <p:spPr>
          <a:xfrm>
            <a:off x="4187667" y="827043"/>
            <a:ext cx="72008" cy="563339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259675" y="875381"/>
            <a:ext cx="72008" cy="56231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81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rgbClr val="ED1FE3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délník 29"/>
          <p:cNvSpPr/>
          <p:nvPr/>
        </p:nvSpPr>
        <p:spPr>
          <a:xfrm>
            <a:off x="251520" y="4365104"/>
            <a:ext cx="8577685" cy="2304256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33081"/>
            <a:ext cx="59319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Do obdélníku patří pouze jednotka DÉLKY. Klikej na ně.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3090" y="1333327"/>
            <a:ext cx="20575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centimetr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0568" y="2420888"/>
            <a:ext cx="18101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kilometr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8996" y="3211235"/>
            <a:ext cx="11128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30479" y="3067219"/>
            <a:ext cx="7537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cm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96190" y="1124744"/>
            <a:ext cx="7809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km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72563" y="3259822"/>
            <a:ext cx="8082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dm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37074" y="1628093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92133" y="3390384"/>
            <a:ext cx="19015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decimetr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35629" y="2107832"/>
            <a:ext cx="18576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kilogram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11582" y="801578"/>
            <a:ext cx="6254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kg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07157" y="2079232"/>
            <a:ext cx="10695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tuna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212188" y="537335"/>
            <a:ext cx="3449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193417" y="1304928"/>
            <a:ext cx="15539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minuta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812021" y="1148953"/>
            <a:ext cx="922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min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742906" y="2564904"/>
            <a:ext cx="736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litr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768429" y="1795284"/>
            <a:ext cx="298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l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916950" y="2936656"/>
            <a:ext cx="18402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hektolitr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4401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36179E-6 L -0.00538 0.531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" y="26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5.50544E-7 L 0.2158 0.3573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81" y="178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41499E-6 L 0.22066 0.4251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24" y="212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9431E-7 L 0.00052 0.3835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19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60791E-6 L 0.13837 0.5928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10" y="296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1.14041E-6 L 0.3684 0.3971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20" y="198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58085E-6 L 0.25989 0.2412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86" y="120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31483E-6 L -0.12066 0.6349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42" y="317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3" grpId="0"/>
      <p:bldP spid="24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E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333081"/>
            <a:ext cx="41370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Co nepatří do jednotek délky? Škrtej!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57955" y="5589240"/>
            <a:ext cx="26786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centimetr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53448" y="5733256"/>
            <a:ext cx="23492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kilometr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6037" y="5589240"/>
            <a:ext cx="14227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metr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11582" y="4653136"/>
            <a:ext cx="942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cm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26551" y="1212594"/>
            <a:ext cx="97975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km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81039" y="2460009"/>
            <a:ext cx="101502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dm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031303" y="2947682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m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6443" y="4509120"/>
            <a:ext cx="24711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decimetr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35629" y="2107832"/>
            <a:ext cx="24137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kilogram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53448" y="3554344"/>
            <a:ext cx="7713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kg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24710" y="4498596"/>
            <a:ext cx="13628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tuna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633437" y="1136428"/>
            <a:ext cx="39786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t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06147" y="1052736"/>
            <a:ext cx="20076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minuta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051865" y="2663251"/>
            <a:ext cx="116570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min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36014" y="1564451"/>
            <a:ext cx="91884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litr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02070" y="3251049"/>
            <a:ext cx="3353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l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487729" y="3573016"/>
            <a:ext cx="23877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hektolitr</a:t>
            </a:r>
            <a:endParaRPr lang="cs-CZ" sz="4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51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88640"/>
            <a:ext cx="32911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Vypočítej. Na </a:t>
            </a:r>
            <a:r>
              <a:rPr lang="cs-CZ" sz="2000" b="1" smtClean="0"/>
              <a:t>výsledek klikni: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4276" y="910766"/>
            <a:ext cx="2486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8 cm + 1 cm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7853" y="1825173"/>
            <a:ext cx="21435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6 m – 5 m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393154" y="6077604"/>
            <a:ext cx="30444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5 cm + 3 cm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081" y="4982398"/>
            <a:ext cx="2351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10 m – 5 m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89" y="3831585"/>
            <a:ext cx="2393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1cm + 3 cm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89" y="2829520"/>
            <a:ext cx="21435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9 m – 6 m =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5004048" y="0"/>
            <a:ext cx="72008" cy="68133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89090" y="836712"/>
            <a:ext cx="21435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6 m + 2 m =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65705" y="1988840"/>
            <a:ext cx="2486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7 cm – 5 cm =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15813" y="5013175"/>
            <a:ext cx="21435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2 m + 7 m =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9906" y="3964517"/>
            <a:ext cx="2486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8 cm – 5 cm =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73027" y="2908070"/>
            <a:ext cx="22220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9 m + 1cm =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50345" y="6060148"/>
            <a:ext cx="26949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10 cm – 4 cm =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99867" y="6060147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 cm</a:t>
            </a:r>
            <a:endParaRPr lang="cs-CZ" sz="32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841957" y="4951620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 m</a:t>
            </a:r>
            <a:endParaRPr lang="cs-CZ" sz="32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00281" y="1844824"/>
            <a:ext cx="8194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5 m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948742" y="3826628"/>
            <a:ext cx="8194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 m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799866" y="2821913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 cm</a:t>
            </a:r>
            <a:endParaRPr lang="cs-CZ" sz="32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99865" y="831757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 cm</a:t>
            </a:r>
            <a:endParaRPr lang="cs-CZ" sz="32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06477" y="3964516"/>
            <a:ext cx="8194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 m</a:t>
            </a:r>
            <a:endParaRPr lang="cs-CZ" sz="32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153023" y="5032991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 cm</a:t>
            </a:r>
            <a:endParaRPr lang="cs-CZ" sz="32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062790" y="2908070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 cm</a:t>
            </a:r>
            <a:endParaRPr lang="cs-CZ" sz="32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863391" y="6055117"/>
            <a:ext cx="11993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 cm</a:t>
            </a:r>
            <a:endParaRPr lang="cs-CZ" sz="32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8065562" y="1984120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 cm</a:t>
            </a:r>
            <a:endParaRPr lang="cs-CZ" sz="32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051005" y="764704"/>
            <a:ext cx="8194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9 m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169622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84386E-6 L -0.14305 0.7661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53" y="383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14666E-6 L -0.16822 0.4506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20" y="225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49202E-6 L -0.13524 0.1508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71" y="75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3583E-6 L -0.15764 -0.1529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82" y="-7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74115E-6 L -0.15243 -0.463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22" y="-232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68887E-6 L -0.13524 -0.7510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71" y="-375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3.19223E-7 L -0.07083 0.6289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2" y="314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08744E-6 L -0.05833 0.2937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7" y="14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81749E-6 L -0.05799 -0.1450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9" y="-72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17742E-6 L -0.07205 -0.4561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" y="-228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7.26347E-7 L -0.04757 -0.4566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8" y="-228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8043E-6 L -0.05243 0.13787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22" y="68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2" grpId="0"/>
      <p:bldP spid="24" grpId="0"/>
      <p:bldP spid="25" grpId="0"/>
      <p:bldP spid="27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mGrid">
          <a:fgClr>
            <a:srgbClr val="CCECF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88640"/>
            <a:ext cx="26979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Vypočítej. Spojuj čarou.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4276" y="910766"/>
            <a:ext cx="2486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9 cm + 1 cm =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7853" y="1825173"/>
            <a:ext cx="21435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8 m – 5 m =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393154" y="6077604"/>
            <a:ext cx="30444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      5 cm + 4 cm =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081" y="4982398"/>
            <a:ext cx="2351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10 m – 5 m =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89" y="3831585"/>
            <a:ext cx="2393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1cm + 3 cm =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89" y="2829520"/>
            <a:ext cx="20505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9 m –2 m =</a:t>
            </a:r>
            <a:endParaRPr lang="cs-CZ" sz="3200" b="1" dirty="0">
              <a:solidFill>
                <a:srgbClr val="00B0F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5004048" y="0"/>
            <a:ext cx="72008" cy="68133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089090" y="836712"/>
            <a:ext cx="21435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5 m + 2 m =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65705" y="1988840"/>
            <a:ext cx="2393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8 cm –3 cm =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15813" y="5013175"/>
            <a:ext cx="21435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2 m + 7 m =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9906" y="3964517"/>
            <a:ext cx="2486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8 cm – 5 cm =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73027" y="2908070"/>
            <a:ext cx="21435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9 m + 1 m =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50345" y="6060148"/>
            <a:ext cx="26949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10 cm – 4 cm =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99867" y="6060147"/>
            <a:ext cx="11993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D1FE3"/>
                </a:solidFill>
              </a:rPr>
              <a:t>10 cm</a:t>
            </a:r>
            <a:endParaRPr lang="cs-CZ" sz="3200" b="1" dirty="0">
              <a:solidFill>
                <a:srgbClr val="ED1FE3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41957" y="4951620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ED1FE3"/>
                </a:solidFill>
              </a:rPr>
              <a:t>7 m</a:t>
            </a:r>
            <a:endParaRPr lang="cs-CZ" sz="3200" b="1" dirty="0">
              <a:solidFill>
                <a:srgbClr val="ED1FE3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00281" y="1844824"/>
            <a:ext cx="8194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D1FE3"/>
                </a:solidFill>
              </a:rPr>
              <a:t>5 m</a:t>
            </a:r>
            <a:endParaRPr lang="cs-CZ" sz="3200" b="1" dirty="0">
              <a:solidFill>
                <a:srgbClr val="ED1FE3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48742" y="3826628"/>
            <a:ext cx="8194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D1FE3"/>
                </a:solidFill>
              </a:rPr>
              <a:t>3 m</a:t>
            </a:r>
            <a:endParaRPr lang="cs-CZ" sz="3200" b="1" dirty="0">
              <a:solidFill>
                <a:srgbClr val="ED1FE3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799866" y="2821913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D1FE3"/>
                </a:solidFill>
              </a:rPr>
              <a:t>4 cm</a:t>
            </a:r>
            <a:endParaRPr lang="cs-CZ" sz="3200" b="1" dirty="0">
              <a:solidFill>
                <a:srgbClr val="ED1FE3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799865" y="831757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ED1FE3"/>
                </a:solidFill>
              </a:rPr>
              <a:t>9 cm</a:t>
            </a:r>
            <a:endParaRPr lang="cs-CZ" sz="3200" b="1" dirty="0">
              <a:solidFill>
                <a:srgbClr val="ED1FE3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206477" y="3964516"/>
            <a:ext cx="8194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7 m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965243" y="5032393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5 cm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062790" y="2908070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6 cm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863391" y="6055117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10 m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065562" y="1984120"/>
            <a:ext cx="990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3 cm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051005" y="764704"/>
            <a:ext cx="8194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9 m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271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olidDmnd">
          <a:fgClr>
            <a:schemeClr val="accent4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155308" y="260648"/>
            <a:ext cx="1200848" cy="1323439"/>
            <a:chOff x="163471" y="564377"/>
            <a:chExt cx="1200848" cy="1323439"/>
          </a:xfrm>
        </p:grpSpPr>
        <p:sp>
          <p:nvSpPr>
            <p:cNvPr id="4" name="TextovéPole 3"/>
            <p:cNvSpPr txBox="1"/>
            <p:nvPr/>
          </p:nvSpPr>
          <p:spPr>
            <a:xfrm>
              <a:off x="243499" y="564377"/>
              <a:ext cx="112082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ED1FE3"/>
                  </a:solidFill>
                </a:rPr>
                <a:t>44m</a:t>
              </a:r>
            </a:p>
            <a:p>
              <a:r>
                <a:rPr lang="cs-CZ" sz="4000" b="1" dirty="0" smtClean="0">
                  <a:solidFill>
                    <a:srgbClr val="ED1FE3"/>
                  </a:solidFill>
                </a:rPr>
                <a:t>33m</a:t>
              </a:r>
              <a:endParaRPr lang="cs-CZ" sz="4000" b="1" dirty="0">
                <a:solidFill>
                  <a:srgbClr val="ED1FE3"/>
                </a:solidFill>
              </a:endParaRPr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163471" y="1847698"/>
              <a:ext cx="1200848" cy="2236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1866252" y="253334"/>
            <a:ext cx="1265588" cy="1330753"/>
            <a:chOff x="1897832" y="557063"/>
            <a:chExt cx="1265588" cy="1330753"/>
          </a:xfrm>
        </p:grpSpPr>
        <p:sp>
          <p:nvSpPr>
            <p:cNvPr id="10" name="TextovéPole 9"/>
            <p:cNvSpPr txBox="1"/>
            <p:nvPr/>
          </p:nvSpPr>
          <p:spPr>
            <a:xfrm>
              <a:off x="1977861" y="557063"/>
              <a:ext cx="112082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ED1FE3"/>
                  </a:solidFill>
                </a:rPr>
                <a:t>21m</a:t>
              </a:r>
            </a:p>
            <a:p>
              <a:r>
                <a:rPr lang="cs-CZ" sz="4000" b="1" dirty="0" smtClean="0">
                  <a:solidFill>
                    <a:srgbClr val="ED1FE3"/>
                  </a:solidFill>
                </a:rPr>
                <a:t>31m</a:t>
              </a:r>
              <a:endParaRPr lang="cs-CZ" sz="4000" b="1" dirty="0">
                <a:solidFill>
                  <a:srgbClr val="ED1FE3"/>
                </a:solidFill>
              </a:endParaRPr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1897832" y="1887816"/>
              <a:ext cx="1265588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3475839" y="220530"/>
            <a:ext cx="1384193" cy="1323439"/>
            <a:chOff x="3475839" y="564377"/>
            <a:chExt cx="1384193" cy="1323439"/>
          </a:xfrm>
        </p:grpSpPr>
        <p:sp>
          <p:nvSpPr>
            <p:cNvPr id="6" name="TextovéPole 5"/>
            <p:cNvSpPr txBox="1"/>
            <p:nvPr/>
          </p:nvSpPr>
          <p:spPr>
            <a:xfrm>
              <a:off x="3635896" y="564377"/>
              <a:ext cx="112082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ED1FE3"/>
                  </a:solidFill>
                </a:rPr>
                <a:t>57m</a:t>
              </a:r>
            </a:p>
            <a:p>
              <a:r>
                <a:rPr lang="cs-CZ" sz="4000" b="1" dirty="0" smtClean="0">
                  <a:solidFill>
                    <a:srgbClr val="ED1FE3"/>
                  </a:solidFill>
                </a:rPr>
                <a:t>12m</a:t>
              </a:r>
              <a:endParaRPr lang="cs-CZ" sz="4000" b="1" dirty="0">
                <a:solidFill>
                  <a:srgbClr val="ED1FE3"/>
                </a:solidFill>
              </a:endParaRPr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3475839" y="1868497"/>
              <a:ext cx="1384193" cy="1200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1" name="Skupina 20"/>
          <p:cNvGrpSpPr/>
          <p:nvPr/>
        </p:nvGrpSpPr>
        <p:grpSpPr>
          <a:xfrm>
            <a:off x="4988007" y="260648"/>
            <a:ext cx="1200849" cy="1323439"/>
            <a:chOff x="5068035" y="571691"/>
            <a:chExt cx="1200849" cy="1323439"/>
          </a:xfrm>
        </p:grpSpPr>
        <p:sp>
          <p:nvSpPr>
            <p:cNvPr id="7" name="TextovéPole 6"/>
            <p:cNvSpPr txBox="1"/>
            <p:nvPr/>
          </p:nvSpPr>
          <p:spPr>
            <a:xfrm>
              <a:off x="5148064" y="571691"/>
              <a:ext cx="112082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ED1FE3"/>
                  </a:solidFill>
                </a:rPr>
                <a:t>43m</a:t>
              </a:r>
            </a:p>
            <a:p>
              <a:r>
                <a:rPr lang="cs-CZ" sz="4000" b="1" dirty="0" smtClean="0">
                  <a:solidFill>
                    <a:srgbClr val="ED1FE3"/>
                  </a:solidFill>
                </a:rPr>
                <a:t>55m</a:t>
              </a:r>
              <a:endParaRPr lang="cs-CZ" sz="4000" b="1" dirty="0">
                <a:solidFill>
                  <a:srgbClr val="ED1FE3"/>
                </a:solidFill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5068035" y="1887816"/>
              <a:ext cx="1200849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379949" y="213216"/>
            <a:ext cx="1360403" cy="1353115"/>
            <a:chOff x="6379949" y="515382"/>
            <a:chExt cx="1360403" cy="1353115"/>
          </a:xfrm>
        </p:grpSpPr>
        <p:sp>
          <p:nvSpPr>
            <p:cNvPr id="8" name="TextovéPole 7"/>
            <p:cNvSpPr txBox="1"/>
            <p:nvPr/>
          </p:nvSpPr>
          <p:spPr>
            <a:xfrm>
              <a:off x="6516216" y="515382"/>
              <a:ext cx="112082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ED1FE3"/>
                  </a:solidFill>
                </a:rPr>
                <a:t>34m</a:t>
              </a:r>
            </a:p>
            <a:p>
              <a:r>
                <a:rPr lang="cs-CZ" sz="4000" b="1" dirty="0" smtClean="0">
                  <a:solidFill>
                    <a:srgbClr val="ED1FE3"/>
                  </a:solidFill>
                </a:rPr>
                <a:t>45m</a:t>
              </a:r>
              <a:endParaRPr lang="cs-CZ" sz="4000" b="1" dirty="0">
                <a:solidFill>
                  <a:srgbClr val="ED1FE3"/>
                </a:solidFill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379949" y="1868497"/>
              <a:ext cx="136040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7830726" y="260648"/>
            <a:ext cx="1200849" cy="1323439"/>
            <a:chOff x="7876347" y="557063"/>
            <a:chExt cx="1200849" cy="1323439"/>
          </a:xfrm>
        </p:grpSpPr>
        <p:sp>
          <p:nvSpPr>
            <p:cNvPr id="9" name="TextovéPole 8"/>
            <p:cNvSpPr txBox="1"/>
            <p:nvPr/>
          </p:nvSpPr>
          <p:spPr>
            <a:xfrm>
              <a:off x="7956376" y="557063"/>
              <a:ext cx="112082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ED1FE3"/>
                  </a:solidFill>
                </a:rPr>
                <a:t>76m</a:t>
              </a:r>
            </a:p>
            <a:p>
              <a:r>
                <a:rPr lang="cs-CZ" sz="4000" b="1" dirty="0" smtClean="0">
                  <a:solidFill>
                    <a:srgbClr val="ED1FE3"/>
                  </a:solidFill>
                </a:rPr>
                <a:t>23m</a:t>
              </a:r>
              <a:endParaRPr lang="cs-CZ" sz="4000" b="1" dirty="0">
                <a:solidFill>
                  <a:srgbClr val="ED1FE3"/>
                </a:solidFill>
              </a:endParaRPr>
            </a:p>
          </p:txBody>
        </p:sp>
        <p:cxnSp>
          <p:nvCxnSpPr>
            <p:cNvPr id="17" name="Přímá spojnice 16"/>
            <p:cNvCxnSpPr/>
            <p:nvPr/>
          </p:nvCxnSpPr>
          <p:spPr>
            <a:xfrm>
              <a:off x="7876347" y="1858223"/>
              <a:ext cx="1200849" cy="1496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5" name="Přímá spojnice 24"/>
          <p:cNvCxnSpPr/>
          <p:nvPr/>
        </p:nvCxnSpPr>
        <p:spPr>
          <a:xfrm>
            <a:off x="0" y="3284984"/>
            <a:ext cx="91440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grpSp>
        <p:nvGrpSpPr>
          <p:cNvPr id="63" name="Skupina 62"/>
          <p:cNvGrpSpPr/>
          <p:nvPr/>
        </p:nvGrpSpPr>
        <p:grpSpPr>
          <a:xfrm>
            <a:off x="421312" y="3771952"/>
            <a:ext cx="1120820" cy="1323439"/>
            <a:chOff x="235336" y="3775392"/>
            <a:chExt cx="1120820" cy="1323439"/>
          </a:xfrm>
        </p:grpSpPr>
        <p:sp>
          <p:nvSpPr>
            <p:cNvPr id="26" name="TextovéPole 25"/>
            <p:cNvSpPr txBox="1"/>
            <p:nvPr/>
          </p:nvSpPr>
          <p:spPr>
            <a:xfrm>
              <a:off x="235336" y="3775392"/>
              <a:ext cx="112082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21m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38m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56" name="Přímá spojnice 55"/>
            <p:cNvCxnSpPr/>
            <p:nvPr/>
          </p:nvCxnSpPr>
          <p:spPr>
            <a:xfrm flipH="1">
              <a:off x="267194" y="5045074"/>
              <a:ext cx="1088962" cy="125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4" name="Skupina 63"/>
          <p:cNvGrpSpPr/>
          <p:nvPr/>
        </p:nvGrpSpPr>
        <p:grpSpPr>
          <a:xfrm>
            <a:off x="1946280" y="3752958"/>
            <a:ext cx="1120820" cy="1323439"/>
            <a:chOff x="1946280" y="3752958"/>
            <a:chExt cx="1120820" cy="1323439"/>
          </a:xfrm>
        </p:grpSpPr>
        <p:sp>
          <p:nvSpPr>
            <p:cNvPr id="27" name="TextovéPole 26"/>
            <p:cNvSpPr txBox="1"/>
            <p:nvPr/>
          </p:nvSpPr>
          <p:spPr>
            <a:xfrm>
              <a:off x="1946280" y="3752958"/>
              <a:ext cx="112082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42m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36m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57" name="Přímá spojnice 56"/>
            <p:cNvCxnSpPr/>
            <p:nvPr/>
          </p:nvCxnSpPr>
          <p:spPr>
            <a:xfrm flipH="1" flipV="1">
              <a:off x="1978139" y="5041634"/>
              <a:ext cx="1057103" cy="1252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5" name="Skupina 64"/>
          <p:cNvGrpSpPr/>
          <p:nvPr/>
        </p:nvGrpSpPr>
        <p:grpSpPr>
          <a:xfrm>
            <a:off x="3635896" y="3699692"/>
            <a:ext cx="1120820" cy="1323439"/>
            <a:chOff x="3635896" y="3699692"/>
            <a:chExt cx="1120820" cy="1323439"/>
          </a:xfrm>
        </p:grpSpPr>
        <p:sp>
          <p:nvSpPr>
            <p:cNvPr id="28" name="TextovéPole 27"/>
            <p:cNvSpPr txBox="1"/>
            <p:nvPr/>
          </p:nvSpPr>
          <p:spPr>
            <a:xfrm>
              <a:off x="3635896" y="3699692"/>
              <a:ext cx="112082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54m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35m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58" name="Přímá spojnice 57"/>
            <p:cNvCxnSpPr/>
            <p:nvPr/>
          </p:nvCxnSpPr>
          <p:spPr>
            <a:xfrm flipH="1">
              <a:off x="3667754" y="5016480"/>
              <a:ext cx="108896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6" name="Skupina 65"/>
          <p:cNvGrpSpPr/>
          <p:nvPr/>
        </p:nvGrpSpPr>
        <p:grpSpPr>
          <a:xfrm>
            <a:off x="5148064" y="3732497"/>
            <a:ext cx="1120820" cy="1323439"/>
            <a:chOff x="5148064" y="3732497"/>
            <a:chExt cx="1120820" cy="1323439"/>
          </a:xfrm>
        </p:grpSpPr>
        <p:sp>
          <p:nvSpPr>
            <p:cNvPr id="29" name="TextovéPole 28"/>
            <p:cNvSpPr txBox="1"/>
            <p:nvPr/>
          </p:nvSpPr>
          <p:spPr>
            <a:xfrm>
              <a:off x="5148064" y="3732497"/>
              <a:ext cx="112082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47m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21m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59" name="Přímá spojnice 58"/>
            <p:cNvCxnSpPr/>
            <p:nvPr/>
          </p:nvCxnSpPr>
          <p:spPr>
            <a:xfrm flipH="1">
              <a:off x="5148065" y="5016480"/>
              <a:ext cx="1120819" cy="148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7" name="Skupina 66"/>
          <p:cNvGrpSpPr/>
          <p:nvPr/>
        </p:nvGrpSpPr>
        <p:grpSpPr>
          <a:xfrm>
            <a:off x="6459977" y="3732496"/>
            <a:ext cx="1120820" cy="1323439"/>
            <a:chOff x="6459977" y="3732496"/>
            <a:chExt cx="1120820" cy="1323439"/>
          </a:xfrm>
        </p:grpSpPr>
        <p:sp>
          <p:nvSpPr>
            <p:cNvPr id="30" name="TextovéPole 29"/>
            <p:cNvSpPr txBox="1"/>
            <p:nvPr/>
          </p:nvSpPr>
          <p:spPr>
            <a:xfrm>
              <a:off x="6459977" y="3732496"/>
              <a:ext cx="112082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86m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13m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60" name="Přímá spojnice 59"/>
            <p:cNvCxnSpPr/>
            <p:nvPr/>
          </p:nvCxnSpPr>
          <p:spPr>
            <a:xfrm flipH="1">
              <a:off x="6548074" y="5016480"/>
              <a:ext cx="1032723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68" name="Skupina 67"/>
          <p:cNvGrpSpPr/>
          <p:nvPr/>
        </p:nvGrpSpPr>
        <p:grpSpPr>
          <a:xfrm>
            <a:off x="8005332" y="3721900"/>
            <a:ext cx="1120820" cy="1323439"/>
            <a:chOff x="8005332" y="3721900"/>
            <a:chExt cx="1120820" cy="1323439"/>
          </a:xfrm>
        </p:grpSpPr>
        <p:sp>
          <p:nvSpPr>
            <p:cNvPr id="31" name="TextovéPole 30"/>
            <p:cNvSpPr txBox="1"/>
            <p:nvPr/>
          </p:nvSpPr>
          <p:spPr>
            <a:xfrm>
              <a:off x="8005332" y="3721900"/>
              <a:ext cx="112082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45m</a:t>
              </a:r>
            </a:p>
            <a:p>
              <a:r>
                <a:rPr lang="cs-CZ" sz="4000" b="1" dirty="0" smtClean="0">
                  <a:solidFill>
                    <a:srgbClr val="7030A0"/>
                  </a:solidFill>
                </a:rPr>
                <a:t>32m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cxnSp>
          <p:nvCxnSpPr>
            <p:cNvPr id="61" name="Přímá spojnice 60"/>
            <p:cNvCxnSpPr/>
            <p:nvPr/>
          </p:nvCxnSpPr>
          <p:spPr>
            <a:xfrm flipH="1">
              <a:off x="8054500" y="4941168"/>
              <a:ext cx="1071652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9" name="TextovéPole 68"/>
          <p:cNvSpPr txBox="1"/>
          <p:nvPr/>
        </p:nvSpPr>
        <p:spPr>
          <a:xfrm>
            <a:off x="212920" y="2578152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99m</a:t>
            </a:r>
            <a:endParaRPr lang="cs-CZ" sz="4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646620" y="2532329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79m</a:t>
            </a:r>
            <a:endParaRPr lang="cs-CZ" sz="4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3427504" y="2560642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98m</a:t>
            </a:r>
            <a:endParaRPr lang="cs-CZ" sz="4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914422" y="2564904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69m</a:t>
            </a:r>
            <a:endParaRPr lang="cs-CZ" sz="4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082659" y="2534842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52m</a:t>
            </a:r>
            <a:endParaRPr lang="cs-CZ" sz="40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7647692" y="2578152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77m</a:t>
            </a:r>
            <a:endParaRPr lang="cs-CZ" sz="4000" b="1" dirty="0"/>
          </a:p>
        </p:txBody>
      </p:sp>
      <p:cxnSp>
        <p:nvCxnSpPr>
          <p:cNvPr id="75" name="Přímá spojnice 74"/>
          <p:cNvCxnSpPr/>
          <p:nvPr/>
        </p:nvCxnSpPr>
        <p:spPr>
          <a:xfrm>
            <a:off x="-2722" y="2564904"/>
            <a:ext cx="91440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7892684" y="6124981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59m</a:t>
            </a:r>
            <a:endParaRPr lang="cs-CZ" sz="40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6459977" y="6165304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78m</a:t>
            </a:r>
            <a:endParaRPr lang="cs-CZ" sz="40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41329" y="6124981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89m</a:t>
            </a:r>
            <a:endParaRPr lang="cs-CZ" sz="40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997546" y="6150114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68m</a:t>
            </a:r>
            <a:endParaRPr lang="cs-CZ" sz="40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3427504" y="6124981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99m</a:t>
            </a:r>
            <a:endParaRPr lang="cs-CZ" sz="40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5068036" y="6133602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77m</a:t>
            </a:r>
            <a:endParaRPr lang="cs-CZ" sz="4000" b="1" dirty="0"/>
          </a:p>
        </p:txBody>
      </p:sp>
      <p:cxnSp>
        <p:nvCxnSpPr>
          <p:cNvPr id="82" name="Přímá spojnice 81"/>
          <p:cNvCxnSpPr/>
          <p:nvPr/>
        </p:nvCxnSpPr>
        <p:spPr>
          <a:xfrm>
            <a:off x="-14181" y="6165304"/>
            <a:ext cx="91440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7023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04811E-7 L 0.83281 -0.148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632" y="-74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29077E-6 L 0.19827 -0.1306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13" y="-6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93407E-6 L 0.18195 -0.1348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097" y="-6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93245E-6 L -0.44705 -0.1207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361" y="-6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9.71548E-7 L -0.80607 -0.1355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312" y="-6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9.71548E-7 L 0.18993 -0.1355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97" y="-6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63 0.01596 L 0.32552 -0.1519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-83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56234E-7 L 0.33958 -0.15059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79" y="-75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261 0.02915 L 0.34635 -0.1542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48" y="-91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56234E-7 L 0.37604 -0.1505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02" y="-75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56234E-7 L -0.82604 -0.1401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302" y="-7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69813E-6 L -0.4882 -0.14619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10" y="-7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  <p:bldLst>
      <p:bldP spid="69" grpId="0"/>
      <p:bldP spid="70" grpId="0"/>
      <p:bldP spid="71" grpId="0"/>
      <p:bldP spid="72" grpId="0"/>
      <p:bldP spid="73" grpId="0"/>
      <p:bldP spid="74" grpId="0"/>
      <p:bldP spid="76" grpId="0"/>
      <p:bldP spid="77" grpId="0"/>
      <p:bldP spid="78" grpId="0"/>
      <p:bldP spid="79" grpId="0"/>
      <p:bldP spid="80" grpId="0"/>
      <p:bldP spid="8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</a:t>
            </a:r>
            <a:r>
              <a:rPr lang="cs-CZ" b="1" smtClean="0"/>
              <a:t>citace: </a:t>
            </a:r>
            <a:r>
              <a:rPr lang="cs-CZ"/>
              <a:t>Microsoft Office - Klipart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3901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640</Words>
  <Application>Microsoft Office PowerPoint</Application>
  <PresentationFormat>Předvádění na obrazovce (4:3)</PresentationFormat>
  <Paragraphs>160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Měření VY_32_INOVACE_2A_07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45</cp:revision>
  <dcterms:created xsi:type="dcterms:W3CDTF">2013-11-02T17:03:58Z</dcterms:created>
  <dcterms:modified xsi:type="dcterms:W3CDTF">2014-03-23T18:07:21Z</dcterms:modified>
</cp:coreProperties>
</file>