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6" r:id="rId4"/>
    <p:sldId id="257" r:id="rId5"/>
    <p:sldId id="259" r:id="rId6"/>
    <p:sldId id="260" r:id="rId7"/>
    <p:sldId id="261" r:id="rId8"/>
    <p:sldId id="265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4F69C"/>
    <a:srgbClr val="FCD8F9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206F2-7027-4E65-886A-F8D90B512BB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1D7D-7791-4E66-9596-6D7356EE4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2498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206F2-7027-4E65-886A-F8D90B512BB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1D7D-7791-4E66-9596-6D7356EE4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5884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206F2-7027-4E65-886A-F8D90B512BB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1D7D-7791-4E66-9596-6D7356EE4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711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206F2-7027-4E65-886A-F8D90B512BB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1D7D-7791-4E66-9596-6D7356EE4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530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206F2-7027-4E65-886A-F8D90B512BB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1D7D-7791-4E66-9596-6D7356EE4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933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206F2-7027-4E65-886A-F8D90B512BB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1D7D-7791-4E66-9596-6D7356EE4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7672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206F2-7027-4E65-886A-F8D90B512BB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1D7D-7791-4E66-9596-6D7356EE4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48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206F2-7027-4E65-886A-F8D90B512BB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1D7D-7791-4E66-9596-6D7356EE4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580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206F2-7027-4E65-886A-F8D90B512BB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1D7D-7791-4E66-9596-6D7356EE4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093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206F2-7027-4E65-886A-F8D90B512BB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1D7D-7791-4E66-9596-6D7356EE4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815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206F2-7027-4E65-886A-F8D90B512BB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31D7D-7791-4E66-9596-6D7356EE4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5337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C206F2-7027-4E65-886A-F8D90B512BB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31D7D-7791-4E66-9596-6D7356EE4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373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pn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Relationship Id="rId14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jpeg"/><Relationship Id="rId3" Type="http://schemas.openxmlformats.org/officeDocument/2006/relationships/image" Target="../media/image16.jpeg"/><Relationship Id="rId7" Type="http://schemas.openxmlformats.org/officeDocument/2006/relationships/image" Target="../media/image10.jpeg"/><Relationship Id="rId12" Type="http://schemas.openxmlformats.org/officeDocument/2006/relationships/image" Target="../media/image23.jpeg"/><Relationship Id="rId2" Type="http://schemas.openxmlformats.org/officeDocument/2006/relationships/image" Target="../media/image15.jpeg"/><Relationship Id="rId16" Type="http://schemas.openxmlformats.org/officeDocument/2006/relationships/image" Target="../media/image2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11" Type="http://schemas.openxmlformats.org/officeDocument/2006/relationships/image" Target="../media/image22.wmf"/><Relationship Id="rId5" Type="http://schemas.openxmlformats.org/officeDocument/2006/relationships/image" Target="../media/image17.jpeg"/><Relationship Id="rId15" Type="http://schemas.openxmlformats.org/officeDocument/2006/relationships/image" Target="../media/image26.jpeg"/><Relationship Id="rId10" Type="http://schemas.openxmlformats.org/officeDocument/2006/relationships/image" Target="../media/image21.wmf"/><Relationship Id="rId4" Type="http://schemas.openxmlformats.org/officeDocument/2006/relationships/image" Target="../media/image9.png"/><Relationship Id="rId9" Type="http://schemas.openxmlformats.org/officeDocument/2006/relationships/image" Target="../media/image20.png"/><Relationship Id="rId14" Type="http://schemas.openxmlformats.org/officeDocument/2006/relationships/image" Target="../media/image2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Odměřování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VY_32_INOVACE_2A_08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</a:t>
            </a:r>
            <a:r>
              <a:rPr lang="cs-CZ" sz="3100" dirty="0" smtClean="0"/>
              <a:t>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1</a:t>
            </a:r>
            <a:endParaRPr lang="cs-CZ" dirty="0" smtClean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9899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600953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je určen k procvičování veličiny objemu a jeho základních jednotek. Žáci s těžkou MR se učí pojem „co odměřujeme“. První strana je interaktivní. Žáci určují, co se odměřuje a co nikoliv. Správné obrázky po kliknutí zůstávají na ploše, nesprávné mizí. Na druhém </a:t>
            </a:r>
            <a:r>
              <a:rPr lang="cs-CZ" dirty="0" err="1" smtClean="0"/>
              <a:t>slidu</a:t>
            </a:r>
            <a:r>
              <a:rPr lang="cs-CZ" dirty="0" smtClean="0"/>
              <a:t> pracují pomocí rukopisných poznámek – škrtají, co se neodměřuje. Třetí strana je také interaktivní – žáci kliknutím umisťují do obdélníku jednotky objemu. Nesprávné údaje z plochy mizí. Podobný úkol plní i na straně čtvrté, zde pracují pomocí rukopisných poznámek (škrtají). Pátá i šestá strana jsou také interaktivní, žáci počítají příklady, výsledek přiřazují kliknutím a zároveň si upevňují pojem „litr“.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30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 smtClean="0"/>
              <a:t>Speciální vzdělávací potřeby: </a:t>
            </a:r>
            <a:r>
              <a:rPr lang="cs-CZ" dirty="0" smtClean="0"/>
              <a:t>PAS</a:t>
            </a:r>
            <a:r>
              <a:rPr lang="cs-CZ" dirty="0"/>
              <a:t>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/>
              <a:t>Matematika</a:t>
            </a:r>
          </a:p>
          <a:p>
            <a:pPr marL="0" indent="0">
              <a:buNone/>
            </a:pPr>
            <a:r>
              <a:rPr lang="cs-CZ" b="1" dirty="0"/>
              <a:t>Druh učebního materiálu</a:t>
            </a:r>
            <a:r>
              <a:rPr lang="cs-CZ" dirty="0"/>
              <a:t>: Interaktivní DUM</a:t>
            </a:r>
          </a:p>
          <a:p>
            <a:pPr marL="0" indent="0">
              <a:buNone/>
            </a:pPr>
            <a:r>
              <a:rPr lang="cs-CZ" b="1" dirty="0"/>
              <a:t>Inovace:</a:t>
            </a:r>
            <a:r>
              <a:rPr lang="cs-CZ" dirty="0">
                <a:latin typeface="+mj-lt"/>
                <a:cs typeface="Times New Roman" pitchFamily="18" charset="0"/>
              </a:rPr>
              <a:t> Rukopisné poznámky v rámci nového softwaru Microsoft</a:t>
            </a:r>
            <a:endParaRPr lang="cs-CZ" b="1" dirty="0">
              <a:latin typeface="+mj-lt"/>
            </a:endParaRPr>
          </a:p>
          <a:p>
            <a:pPr marL="0" indent="0">
              <a:buNone/>
            </a:pPr>
            <a:r>
              <a:rPr lang="cs-CZ" b="1" dirty="0"/>
              <a:t>Cílová skupina: </a:t>
            </a:r>
            <a:r>
              <a:rPr lang="cs-CZ" dirty="0"/>
              <a:t>Žák (PAS, MP, kombinované postižení -  MP v kombinaci se zdravotním znevýhodněním, MP v kombinaci s PAS, vícečetné postižení)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Praktická škola </a:t>
            </a:r>
            <a:r>
              <a:rPr lang="cs-CZ" dirty="0" smtClean="0"/>
              <a:t>jednoletá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95968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chemeClr val="accent4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 descr="C:\Users\pc\AppData\Local\Microsoft\Windows\Temporary Internet Files\Content.IE5\J12X6UJ6\MP9004422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780928"/>
            <a:ext cx="1354061" cy="1354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pc\AppData\Local\Microsoft\Windows\Temporary Internet Files\Content.IE5\MFSGWU2F\MC900300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8189" y="2578144"/>
            <a:ext cx="1265659" cy="1082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pc\AppData\Local\Microsoft\Windows\Temporary Internet Files\Content.IE5\J12X6UJ6\MP9004140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96752"/>
            <a:ext cx="1512556" cy="1210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pc\AppData\Local\Microsoft\Windows\Temporary Internet Files\Content.IE5\MFSGWU2F\MC9004417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82661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6" descr="C:\Users\pc\AppData\Local\Microsoft\Windows\Temporary Internet Files\Content.IE5\G9HC2RKH\MP90017794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9465" y="707504"/>
            <a:ext cx="1798761" cy="1199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Users\pc\AppData\Local\Microsoft\Windows\Temporary Internet Files\Content.IE5\J12X6UJ6\MC9000304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182116"/>
            <a:ext cx="1734611" cy="1128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c\AppData\Local\Microsoft\Windows\Temporary Internet Files\Content.IE5\J12X6UJ6\MC900441752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70" y="3356992"/>
            <a:ext cx="1317187" cy="1317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pc\AppData\Local\Microsoft\Windows\Temporary Internet Files\Content.IE5\J12X6UJ6\MC900441751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747" y="3119439"/>
            <a:ext cx="1025525" cy="102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3" descr="C:\Users\pc\AppData\Local\Microsoft\Windows\Temporary Internet Files\Content.IE5\MFSGWU2F\MP90032106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143281"/>
            <a:ext cx="903153" cy="1265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0" descr="C:\Users\pc\AppData\Local\Microsoft\Windows\Temporary Internet Files\Content.IE5\0W3ZSVZK\MP90043047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3320" y="5020155"/>
            <a:ext cx="1452736" cy="14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8" descr="C:\Users\pc\AppData\Local\Microsoft\Windows\Temporary Internet Files\Content.IE5\J12X6UJ6\MC900441786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0398" y="5177915"/>
            <a:ext cx="1290957" cy="1290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pc\AppData\Local\Microsoft\Windows\Temporary Internet Files\Content.IE5\J12X6UJ6\MC90031254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97152"/>
            <a:ext cx="575676" cy="128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C:\Users\pc\AppData\Local\Microsoft\Windows\Temporary Internet Files\Content.IE5\MFSGWU2F\MC90025080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3291600"/>
            <a:ext cx="658812" cy="1245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107504" y="138117"/>
            <a:ext cx="479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Co se odměřuje? Na správný obrázek klikni.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056146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pc\AppData\Local\Microsoft\Windows\Temporary Internet Files\Content.IE5\G9HC2RKH\MP9003211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541302"/>
            <a:ext cx="936021" cy="1311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pc\AppData\Local\Microsoft\Windows\Temporary Internet Files\Content.IE5\J12X6UJ6\MC90044175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085" y="634961"/>
            <a:ext cx="1025525" cy="102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pc\AppData\Local\Microsoft\Windows\Temporary Internet Files\Content.IE5\G9HC2RKH\MP9004486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9847" y="5679468"/>
            <a:ext cx="1368152" cy="884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4" name="Picture 12" descr="C:\Users\pc\AppData\Local\Microsoft\Windows\Temporary Internet Files\Content.IE5\J12X6UJ6\MP90042774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6467" y="2032333"/>
            <a:ext cx="1228623" cy="155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5" name="Picture 13" descr="C:\Users\pc\AppData\Local\Microsoft\Windows\Temporary Internet Files\Content.IE5\MFSGWU2F\MP90032106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2346" y="3891027"/>
            <a:ext cx="903153" cy="1265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8" name="Picture 16" descr="C:\Users\pc\AppData\Local\Microsoft\Windows\Temporary Internet Files\Content.IE5\0W3ZSVZK\MC900434769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254" y="5268337"/>
            <a:ext cx="1295192" cy="1295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9" name="Picture 17" descr="C:\Users\pc\AppData\Local\Microsoft\Windows\Temporary Internet Files\Content.IE5\0W3ZSVZK\MC900441795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301694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1" name="Picture 19" descr="C:\Users\pc\AppData\Local\Microsoft\Windows\Temporary Internet Files\Content.IE5\G9HC2RKH\MC90043218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610" y="5218212"/>
            <a:ext cx="1371325" cy="134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pc\AppData\Local\Microsoft\Windows\Temporary Internet Files\Content.IE5\J12X6UJ6\MC90023219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19" y="3541302"/>
            <a:ext cx="1507746" cy="83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pc\AppData\Local\Microsoft\Windows\Temporary Internet Files\Content.IE5\J12X6UJ6\MP900402529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6223" y="6414850"/>
            <a:ext cx="117873" cy="117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0" descr="C:\Users\pc\AppData\Local\Microsoft\Windows\Temporary Internet Files\Content.IE5\0W3ZSVZK\MP900227579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3694" y="1931197"/>
            <a:ext cx="1162457" cy="1757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pc\AppData\Local\Microsoft\Windows\Temporary Internet Files\Content.IE5\0W3ZSVZK\MC900411904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4342" y="4698374"/>
            <a:ext cx="1095723" cy="103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8064" y="747614"/>
            <a:ext cx="29485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Škrtni, co neodměřujeme.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c\AppData\Local\Microsoft\Windows\Temporary Internet Files\Content.IE5\G9HC2RKH\MP900423007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8430" y="947669"/>
            <a:ext cx="1313029" cy="875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J12X6UJ6\MC900441417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11123"/>
            <a:ext cx="1404590" cy="794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811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olidDmnd">
          <a:fgClr>
            <a:srgbClr val="F4F69C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570568" y="4221088"/>
            <a:ext cx="7920880" cy="2376264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65205"/>
            <a:ext cx="58682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Do obdélníku patří jen jednotky objemu. Klikni na ně.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1018976"/>
            <a:ext cx="20575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</a:rPr>
              <a:t>centimetr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2107831"/>
            <a:ext cx="11128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</a:rPr>
              <a:t>metr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96190" y="1124744"/>
            <a:ext cx="7809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</a:rPr>
              <a:t>km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29950" y="3240342"/>
            <a:ext cx="8082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</a:rPr>
              <a:t>dm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37074" y="1628093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</a:rPr>
              <a:t>m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3568" y="3390383"/>
            <a:ext cx="15247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</a:rPr>
              <a:t>decilitr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69958" y="2079231"/>
            <a:ext cx="18576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</a:rPr>
              <a:t>kilogram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16950" y="814798"/>
            <a:ext cx="18402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</a:rPr>
              <a:t>hektolitr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07157" y="2079232"/>
            <a:ext cx="10695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</a:rPr>
              <a:t>tuna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30369" y="908720"/>
            <a:ext cx="15539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</a:rPr>
              <a:t>minuta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12021" y="1148953"/>
            <a:ext cx="9220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</a:rPr>
              <a:t>min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25422" y="2441615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912464" y="3067219"/>
            <a:ext cx="2984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</a:rPr>
              <a:t>l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543888" y="3067219"/>
            <a:ext cx="5469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</a:rPr>
              <a:t>hl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907704" y="1951258"/>
            <a:ext cx="7360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</a:rPr>
              <a:t>litr</a:t>
            </a:r>
            <a:endParaRPr lang="cs-CZ" sz="3600" b="1" dirty="0">
              <a:solidFill>
                <a:srgbClr val="00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6520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0.0037 L -0.03004 0.2593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0" y="12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31321E-9 L -0.23281 0.268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49" y="13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44576E-6 L 0.06216 0.3888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08" y="19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0.00023 L -0.13386 0.68239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34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5.50544E-7 L 0.10556 0.35739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78" y="178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1" grpId="0"/>
      <p:bldP spid="23" grpId="0"/>
      <p:bldP spid="25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olidDmnd">
          <a:fgClr>
            <a:srgbClr val="FCD8F9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33081"/>
            <a:ext cx="43790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Co nepatří do jednotek objemu ?Škrtej!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22821" y="5805264"/>
            <a:ext cx="21746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centilitr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39130" y="4682759"/>
            <a:ext cx="23492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kilometr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6037" y="5589240"/>
            <a:ext cx="14227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metr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03826" y="5098258"/>
            <a:ext cx="942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cm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26551" y="1212594"/>
            <a:ext cx="9797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km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81039" y="2460009"/>
            <a:ext cx="10150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dm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031303" y="2947682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m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46443" y="4509120"/>
            <a:ext cx="24711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decimetr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405555" y="2116685"/>
            <a:ext cx="24137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kilogram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53448" y="3554344"/>
            <a:ext cx="7713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kg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761939" y="5733255"/>
            <a:ext cx="13628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tuna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633437" y="1136428"/>
            <a:ext cx="3978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t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806147" y="1052736"/>
            <a:ext cx="20076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minuta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91680" y="1715387"/>
            <a:ext cx="11657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min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15111" y="3382757"/>
            <a:ext cx="9188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litr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02070" y="3251049"/>
            <a:ext cx="3353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l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487729" y="3573016"/>
            <a:ext cx="23877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hektolitr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76312" y="1212593"/>
            <a:ext cx="5934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cl</a:t>
            </a:r>
            <a:endParaRPr lang="cs-CZ" sz="48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921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openDmnd">
          <a:fgClr>
            <a:srgbClr val="FFFFCC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88640"/>
            <a:ext cx="41733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Vypočítej. Na správný výsledek klikni.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4276" y="910766"/>
            <a:ext cx="20024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13 l + 12 l=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344" y="1826734"/>
            <a:ext cx="17940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18 l –6 l =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725" y="6095915"/>
            <a:ext cx="18870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13 l + 2 l =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081" y="4982398"/>
            <a:ext cx="17940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13 l –4 l =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289" y="3831585"/>
            <a:ext cx="18870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17 l + 2 l =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289" y="2829520"/>
            <a:ext cx="17940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14 l –3 l =</a:t>
            </a:r>
            <a:endParaRPr lang="cs-CZ" sz="3200" b="1" dirty="0">
              <a:solidFill>
                <a:srgbClr val="00B0F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5004048" y="0"/>
            <a:ext cx="72008" cy="681337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089090" y="836712"/>
            <a:ext cx="2140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15dl + 4dl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65705" y="1988840"/>
            <a:ext cx="19543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20dl–8dl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15813" y="5013175"/>
            <a:ext cx="20473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16dl+ 2dl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39906" y="3964517"/>
            <a:ext cx="19543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17dl–4dl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73027" y="2908070"/>
            <a:ext cx="2140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12dl + 4dl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150345" y="6060148"/>
            <a:ext cx="19543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17dl–2dl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799867" y="6060147"/>
            <a:ext cx="7954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25 l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13277" y="4966091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12 l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900281" y="1844824"/>
            <a:ext cx="587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9 l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48742" y="3826628"/>
            <a:ext cx="7954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11 l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799866" y="2821913"/>
            <a:ext cx="7954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19 l</a:t>
            </a:r>
            <a:endParaRPr lang="cs-CZ" sz="3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799865" y="831757"/>
            <a:ext cx="7954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15 l</a:t>
            </a:r>
            <a:endParaRPr lang="cs-CZ" sz="32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206477" y="3964516"/>
            <a:ext cx="9220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19dl</a:t>
            </a:r>
            <a:endParaRPr lang="cs-CZ" sz="3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153023" y="5032991"/>
            <a:ext cx="9220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15dl</a:t>
            </a:r>
            <a:endParaRPr lang="cs-CZ" sz="3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153022" y="2908069"/>
            <a:ext cx="9220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12dl</a:t>
            </a:r>
            <a:endParaRPr lang="cs-CZ" sz="32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114057" y="6113927"/>
            <a:ext cx="9220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16dl</a:t>
            </a:r>
            <a:endParaRPr lang="cs-CZ" sz="32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8153023" y="1984120"/>
            <a:ext cx="9220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13dl</a:t>
            </a:r>
            <a:endParaRPr lang="cs-CZ" sz="32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132995" y="764704"/>
            <a:ext cx="9220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18dl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992243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84386E-6 L -0.16372 0.7554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94" y="377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14666E-6 L -0.17135 0.4610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76" y="230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49202E-6 L -0.1717 0.1508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94" y="75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73583E-6 L -0.17986 -0.1422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93" y="-7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62873E-6 L -0.17292 -0.4552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46" y="-227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68887E-6 L -0.16372 -0.7510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94" y="-375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3951E-7 L -0.05955 0.6076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86" y="303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08744E-6 L -0.05989 0.2833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3" y="14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81749E-6 L -0.06979 -0.1450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90" y="-72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17742E-6 L -0.08541 -0.466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71" y="-233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02498E-7 L -0.05173 -0.4756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87" y="-237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04094E-7 L -0.07187 0.14342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94" y="7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22" grpId="0"/>
      <p:bldP spid="24" grpId="0"/>
      <p:bldP spid="25" grpId="0"/>
      <p:bldP spid="27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332656"/>
            <a:ext cx="41733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Vypočítej. Na správný výsledek klikni.</a:t>
            </a:r>
          </a:p>
        </p:txBody>
      </p:sp>
    </p:spTree>
    <p:extLst>
      <p:ext uri="{BB962C8B-B14F-4D97-AF65-F5344CB8AC3E}">
        <p14:creationId xmlns:p14="http://schemas.microsoft.com/office/powerpoint/2010/main" val="98410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00B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7"/>
          <p:cNvGrpSpPr/>
          <p:nvPr/>
        </p:nvGrpSpPr>
        <p:grpSpPr>
          <a:xfrm>
            <a:off x="155308" y="260648"/>
            <a:ext cx="1200848" cy="1323439"/>
            <a:chOff x="163471" y="564377"/>
            <a:chExt cx="1200848" cy="132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243499" y="564377"/>
              <a:ext cx="950901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50"/>
                  </a:solidFill>
                </a:rPr>
                <a:t>65 l</a:t>
              </a:r>
            </a:p>
            <a:p>
              <a:r>
                <a:rPr lang="cs-CZ" sz="4000" b="1" dirty="0" smtClean="0">
                  <a:solidFill>
                    <a:srgbClr val="00B050"/>
                  </a:solidFill>
                </a:rPr>
                <a:t>31 l</a:t>
              </a:r>
              <a:endParaRPr lang="cs-CZ" sz="4000" b="1" dirty="0">
                <a:solidFill>
                  <a:srgbClr val="00B050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163471" y="1847698"/>
              <a:ext cx="1200848" cy="2236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1866252" y="253334"/>
            <a:ext cx="1265588" cy="1330753"/>
            <a:chOff x="1897832" y="557063"/>
            <a:chExt cx="1265588" cy="1330753"/>
          </a:xfrm>
        </p:grpSpPr>
        <p:sp>
          <p:nvSpPr>
            <p:cNvPr id="10" name="TextovéPole 9"/>
            <p:cNvSpPr txBox="1"/>
            <p:nvPr/>
          </p:nvSpPr>
          <p:spPr>
            <a:xfrm>
              <a:off x="1977861" y="557063"/>
              <a:ext cx="946093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50"/>
                  </a:solidFill>
                </a:rPr>
                <a:t>54 l</a:t>
              </a:r>
            </a:p>
            <a:p>
              <a:r>
                <a:rPr lang="cs-CZ" sz="4000" b="1" dirty="0" smtClean="0">
                  <a:solidFill>
                    <a:srgbClr val="00B050"/>
                  </a:solidFill>
                </a:rPr>
                <a:t>21 l</a:t>
              </a:r>
              <a:endParaRPr lang="cs-CZ" sz="4000" b="1" dirty="0">
                <a:solidFill>
                  <a:srgbClr val="00B050"/>
                </a:solidFill>
              </a:endParaRPr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1897832" y="1887816"/>
              <a:ext cx="126558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3475839" y="220530"/>
            <a:ext cx="1384193" cy="1323439"/>
            <a:chOff x="3475839" y="564377"/>
            <a:chExt cx="1384193" cy="1323439"/>
          </a:xfrm>
        </p:grpSpPr>
        <p:sp>
          <p:nvSpPr>
            <p:cNvPr id="6" name="TextovéPole 5"/>
            <p:cNvSpPr txBox="1"/>
            <p:nvPr/>
          </p:nvSpPr>
          <p:spPr>
            <a:xfrm>
              <a:off x="3635896" y="564377"/>
              <a:ext cx="950901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50"/>
                  </a:solidFill>
                </a:rPr>
                <a:t>76 l</a:t>
              </a:r>
            </a:p>
            <a:p>
              <a:r>
                <a:rPr lang="cs-CZ" sz="4000" b="1" dirty="0" smtClean="0">
                  <a:solidFill>
                    <a:srgbClr val="00B050"/>
                  </a:solidFill>
                </a:rPr>
                <a:t>23 l</a:t>
              </a:r>
              <a:endParaRPr lang="cs-CZ" sz="4000" b="1" dirty="0">
                <a:solidFill>
                  <a:srgbClr val="00B050"/>
                </a:solidFill>
              </a:endParaRPr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3475839" y="1868497"/>
              <a:ext cx="1384193" cy="12005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4988007" y="260648"/>
            <a:ext cx="1200849" cy="1323439"/>
            <a:chOff x="5068035" y="571691"/>
            <a:chExt cx="1200849" cy="1323439"/>
          </a:xfrm>
        </p:grpSpPr>
        <p:sp>
          <p:nvSpPr>
            <p:cNvPr id="7" name="TextovéPole 6"/>
            <p:cNvSpPr txBox="1"/>
            <p:nvPr/>
          </p:nvSpPr>
          <p:spPr>
            <a:xfrm>
              <a:off x="5148064" y="571691"/>
              <a:ext cx="950901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50"/>
                  </a:solidFill>
                </a:rPr>
                <a:t>44 l</a:t>
              </a:r>
            </a:p>
            <a:p>
              <a:r>
                <a:rPr lang="cs-CZ" sz="4000" b="1" dirty="0" smtClean="0">
                  <a:solidFill>
                    <a:srgbClr val="00B050"/>
                  </a:solidFill>
                </a:rPr>
                <a:t>25 l</a:t>
              </a:r>
              <a:endParaRPr lang="cs-CZ" sz="4000" b="1" dirty="0">
                <a:solidFill>
                  <a:srgbClr val="00B050"/>
                </a:solidFill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5068035" y="1887816"/>
              <a:ext cx="1200849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6379949" y="213216"/>
            <a:ext cx="1360403" cy="1353115"/>
            <a:chOff x="6379949" y="515382"/>
            <a:chExt cx="1360403" cy="1353115"/>
          </a:xfrm>
        </p:grpSpPr>
        <p:sp>
          <p:nvSpPr>
            <p:cNvPr id="8" name="TextovéPole 7"/>
            <p:cNvSpPr txBox="1"/>
            <p:nvPr/>
          </p:nvSpPr>
          <p:spPr>
            <a:xfrm>
              <a:off x="6471823" y="515382"/>
              <a:ext cx="106150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50"/>
                  </a:solidFill>
                </a:rPr>
                <a:t>25 l </a:t>
              </a:r>
            </a:p>
            <a:p>
              <a:r>
                <a:rPr lang="cs-CZ" sz="4000" b="1" dirty="0" smtClean="0">
                  <a:solidFill>
                    <a:srgbClr val="00B050"/>
                  </a:solidFill>
                </a:rPr>
                <a:t>43 l</a:t>
              </a:r>
              <a:endParaRPr lang="cs-CZ" sz="4000" b="1" dirty="0">
                <a:solidFill>
                  <a:srgbClr val="00B050"/>
                </a:solidFill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6379949" y="1868497"/>
              <a:ext cx="136040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7830726" y="260648"/>
            <a:ext cx="1200849" cy="1323439"/>
            <a:chOff x="7876347" y="557063"/>
            <a:chExt cx="1200849" cy="1323439"/>
          </a:xfrm>
        </p:grpSpPr>
        <p:sp>
          <p:nvSpPr>
            <p:cNvPr id="9" name="TextovéPole 8"/>
            <p:cNvSpPr txBox="1"/>
            <p:nvPr/>
          </p:nvSpPr>
          <p:spPr>
            <a:xfrm>
              <a:off x="7956376" y="557063"/>
              <a:ext cx="950901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50"/>
                  </a:solidFill>
                </a:rPr>
                <a:t>15 l</a:t>
              </a:r>
            </a:p>
            <a:p>
              <a:r>
                <a:rPr lang="cs-CZ" sz="4000" b="1" dirty="0" smtClean="0">
                  <a:solidFill>
                    <a:srgbClr val="00B050"/>
                  </a:solidFill>
                </a:rPr>
                <a:t>63 l</a:t>
              </a:r>
              <a:endParaRPr lang="cs-CZ" sz="4000" b="1" dirty="0">
                <a:solidFill>
                  <a:srgbClr val="00B050"/>
                </a:solidFill>
              </a:endParaRP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7876347" y="1858223"/>
              <a:ext cx="1200849" cy="14965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25" name="Přímá spojnice 24"/>
          <p:cNvCxnSpPr/>
          <p:nvPr/>
        </p:nvCxnSpPr>
        <p:spPr>
          <a:xfrm>
            <a:off x="0" y="3284984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pSp>
        <p:nvGrpSpPr>
          <p:cNvPr id="63" name="Skupina 62"/>
          <p:cNvGrpSpPr/>
          <p:nvPr/>
        </p:nvGrpSpPr>
        <p:grpSpPr>
          <a:xfrm>
            <a:off x="421312" y="3771952"/>
            <a:ext cx="1120820" cy="1323439"/>
            <a:chOff x="235336" y="3775392"/>
            <a:chExt cx="1120820" cy="1323439"/>
          </a:xfrm>
        </p:grpSpPr>
        <p:sp>
          <p:nvSpPr>
            <p:cNvPr id="26" name="TextovéPole 25"/>
            <p:cNvSpPr txBox="1"/>
            <p:nvPr/>
          </p:nvSpPr>
          <p:spPr>
            <a:xfrm>
              <a:off x="235336" y="3775392"/>
              <a:ext cx="106150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32 l </a:t>
              </a:r>
            </a:p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36l</a:t>
              </a:r>
              <a:endParaRPr lang="cs-CZ" sz="4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56" name="Přímá spojnice 55"/>
            <p:cNvCxnSpPr/>
            <p:nvPr/>
          </p:nvCxnSpPr>
          <p:spPr>
            <a:xfrm flipH="1">
              <a:off x="267194" y="5045074"/>
              <a:ext cx="1088962" cy="125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4" name="Skupina 63"/>
          <p:cNvGrpSpPr/>
          <p:nvPr/>
        </p:nvGrpSpPr>
        <p:grpSpPr>
          <a:xfrm>
            <a:off x="1946280" y="3752958"/>
            <a:ext cx="1088962" cy="1323439"/>
            <a:chOff x="1946280" y="3752958"/>
            <a:chExt cx="1088962" cy="1323439"/>
          </a:xfrm>
        </p:grpSpPr>
        <p:sp>
          <p:nvSpPr>
            <p:cNvPr id="27" name="TextovéPole 26"/>
            <p:cNvSpPr txBox="1"/>
            <p:nvPr/>
          </p:nvSpPr>
          <p:spPr>
            <a:xfrm>
              <a:off x="1946280" y="3752958"/>
              <a:ext cx="946093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53 l</a:t>
              </a:r>
            </a:p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36l</a:t>
              </a:r>
              <a:endParaRPr lang="cs-CZ" sz="4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57" name="Přímá spojnice 56"/>
            <p:cNvCxnSpPr/>
            <p:nvPr/>
          </p:nvCxnSpPr>
          <p:spPr>
            <a:xfrm flipH="1" flipV="1">
              <a:off x="1978139" y="5041634"/>
              <a:ext cx="1057103" cy="125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5" name="Skupina 64"/>
          <p:cNvGrpSpPr/>
          <p:nvPr/>
        </p:nvGrpSpPr>
        <p:grpSpPr>
          <a:xfrm>
            <a:off x="3635896" y="3699692"/>
            <a:ext cx="1120820" cy="1323439"/>
            <a:chOff x="3635896" y="3699692"/>
            <a:chExt cx="1120820" cy="1323439"/>
          </a:xfrm>
        </p:grpSpPr>
        <p:sp>
          <p:nvSpPr>
            <p:cNvPr id="28" name="TextovéPole 27"/>
            <p:cNvSpPr txBox="1"/>
            <p:nvPr/>
          </p:nvSpPr>
          <p:spPr>
            <a:xfrm>
              <a:off x="3635896" y="3699692"/>
              <a:ext cx="946093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24 l</a:t>
              </a:r>
            </a:p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45 l</a:t>
              </a:r>
              <a:endParaRPr lang="cs-CZ" sz="4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58" name="Přímá spojnice 57"/>
            <p:cNvCxnSpPr/>
            <p:nvPr/>
          </p:nvCxnSpPr>
          <p:spPr>
            <a:xfrm flipH="1">
              <a:off x="3667754" y="5016480"/>
              <a:ext cx="108896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6" name="Skupina 65"/>
          <p:cNvGrpSpPr/>
          <p:nvPr/>
        </p:nvGrpSpPr>
        <p:grpSpPr>
          <a:xfrm>
            <a:off x="5148064" y="3732497"/>
            <a:ext cx="1120820" cy="1323439"/>
            <a:chOff x="5148064" y="3732497"/>
            <a:chExt cx="1120820" cy="1323439"/>
          </a:xfrm>
        </p:grpSpPr>
        <p:sp>
          <p:nvSpPr>
            <p:cNvPr id="29" name="TextovéPole 28"/>
            <p:cNvSpPr txBox="1"/>
            <p:nvPr/>
          </p:nvSpPr>
          <p:spPr>
            <a:xfrm>
              <a:off x="5148064" y="3732497"/>
              <a:ext cx="946093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47 l</a:t>
              </a:r>
            </a:p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21 l</a:t>
              </a:r>
              <a:endParaRPr lang="cs-CZ" sz="4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59" name="Přímá spojnice 58"/>
            <p:cNvCxnSpPr/>
            <p:nvPr/>
          </p:nvCxnSpPr>
          <p:spPr>
            <a:xfrm flipH="1">
              <a:off x="5148065" y="5016480"/>
              <a:ext cx="1120819" cy="148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7" name="Skupina 66"/>
          <p:cNvGrpSpPr/>
          <p:nvPr/>
        </p:nvGrpSpPr>
        <p:grpSpPr>
          <a:xfrm>
            <a:off x="6459977" y="3732496"/>
            <a:ext cx="1120820" cy="1323439"/>
            <a:chOff x="6459977" y="3732496"/>
            <a:chExt cx="1120820" cy="1323439"/>
          </a:xfrm>
        </p:grpSpPr>
        <p:sp>
          <p:nvSpPr>
            <p:cNvPr id="30" name="TextovéPole 29"/>
            <p:cNvSpPr txBox="1"/>
            <p:nvPr/>
          </p:nvSpPr>
          <p:spPr>
            <a:xfrm>
              <a:off x="6459977" y="3732496"/>
              <a:ext cx="946093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34 l</a:t>
              </a:r>
            </a:p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43 l</a:t>
              </a:r>
              <a:endParaRPr lang="cs-CZ" sz="4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60" name="Přímá spojnice 59"/>
            <p:cNvCxnSpPr/>
            <p:nvPr/>
          </p:nvCxnSpPr>
          <p:spPr>
            <a:xfrm flipH="1">
              <a:off x="6548074" y="5016480"/>
              <a:ext cx="10327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8" name="Skupina 67"/>
          <p:cNvGrpSpPr/>
          <p:nvPr/>
        </p:nvGrpSpPr>
        <p:grpSpPr>
          <a:xfrm>
            <a:off x="8005332" y="3721900"/>
            <a:ext cx="1120820" cy="1323439"/>
            <a:chOff x="8005332" y="3721900"/>
            <a:chExt cx="1120820" cy="1323439"/>
          </a:xfrm>
        </p:grpSpPr>
        <p:sp>
          <p:nvSpPr>
            <p:cNvPr id="31" name="TextovéPole 30"/>
            <p:cNvSpPr txBox="1"/>
            <p:nvPr/>
          </p:nvSpPr>
          <p:spPr>
            <a:xfrm>
              <a:off x="8005332" y="3721900"/>
              <a:ext cx="946093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45 l</a:t>
              </a:r>
            </a:p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34 l</a:t>
              </a:r>
              <a:endParaRPr lang="cs-CZ" sz="4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61" name="Přímá spojnice 60"/>
            <p:cNvCxnSpPr/>
            <p:nvPr/>
          </p:nvCxnSpPr>
          <p:spPr>
            <a:xfrm flipH="1">
              <a:off x="8054500" y="4941168"/>
              <a:ext cx="107165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9" name="TextovéPole 68"/>
          <p:cNvSpPr txBox="1"/>
          <p:nvPr/>
        </p:nvSpPr>
        <p:spPr>
          <a:xfrm>
            <a:off x="212920" y="2578152"/>
            <a:ext cx="9460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78 l</a:t>
            </a:r>
            <a:endParaRPr lang="cs-CZ" sz="40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646620" y="2532329"/>
            <a:ext cx="8306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68l</a:t>
            </a:r>
            <a:endParaRPr lang="cs-CZ" sz="40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3427504" y="2560642"/>
            <a:ext cx="9460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69 l</a:t>
            </a:r>
            <a:endParaRPr lang="cs-CZ" sz="40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1914422" y="2564904"/>
            <a:ext cx="9460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99 l</a:t>
            </a:r>
            <a:endParaRPr lang="cs-CZ" sz="40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6082659" y="2534842"/>
            <a:ext cx="9460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75 l</a:t>
            </a:r>
            <a:endParaRPr lang="cs-CZ" sz="40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7647692" y="2578152"/>
            <a:ext cx="9460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96 l</a:t>
            </a:r>
            <a:endParaRPr lang="cs-CZ" sz="4000" b="1" dirty="0"/>
          </a:p>
        </p:txBody>
      </p:sp>
      <p:cxnSp>
        <p:nvCxnSpPr>
          <p:cNvPr id="75" name="Přímá spojnice 74"/>
          <p:cNvCxnSpPr/>
          <p:nvPr/>
        </p:nvCxnSpPr>
        <p:spPr>
          <a:xfrm>
            <a:off x="-2722" y="2564904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7892684" y="6124981"/>
            <a:ext cx="9460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68 l</a:t>
            </a:r>
            <a:endParaRPr lang="cs-CZ" sz="40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6459977" y="6165304"/>
            <a:ext cx="9460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89 l</a:t>
            </a:r>
            <a:endParaRPr lang="cs-CZ" sz="40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141329" y="6124981"/>
            <a:ext cx="9460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69 l</a:t>
            </a:r>
            <a:endParaRPr lang="cs-CZ" sz="40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997546" y="6150114"/>
            <a:ext cx="9460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68 l</a:t>
            </a:r>
            <a:endParaRPr lang="cs-CZ" sz="40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3427504" y="6124981"/>
            <a:ext cx="9460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77 l</a:t>
            </a:r>
            <a:endParaRPr lang="cs-CZ" sz="40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5068036" y="6133602"/>
            <a:ext cx="9460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79 l</a:t>
            </a:r>
            <a:endParaRPr lang="cs-CZ" sz="4000" b="1" dirty="0"/>
          </a:p>
        </p:txBody>
      </p:sp>
      <p:cxnSp>
        <p:nvCxnSpPr>
          <p:cNvPr id="82" name="Přímá spojnice 81"/>
          <p:cNvCxnSpPr/>
          <p:nvPr/>
        </p:nvCxnSpPr>
        <p:spPr>
          <a:xfrm>
            <a:off x="-14181" y="6165304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3698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4.04811E-7 L 0.83455 -0.13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719" y="-6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29077E-6 L 0.19827 -0.1306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13" y="-6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93407E-6 L 0.18195 -0.1348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97" y="-6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93245E-6 L -0.45329 -0.1311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74" y="-65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04811E-7 L -0.81319 -0.13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660" y="-6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9.71548E-7 L 0.19167 -0.1355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83" y="-6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663 0.01596 L 0.3184 -0.1415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43" y="-78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56234E-7 L 0.33958 -0.1401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79" y="-7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61 0.02915 L 0.34792 -0.1438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517" y="-86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56234E-7 L 0.37604 -0.15059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02" y="-75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56234E-7 L -0.82604 -0.1401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302" y="-7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69813E-6 L -0.49444 -0.14619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22" y="-7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</p:childTnLst>
        </p:cTn>
      </p:par>
    </p:tnLst>
    <p:bldLst>
      <p:bldP spid="69" grpId="0"/>
      <p:bldP spid="70" grpId="0"/>
      <p:bldP spid="71" grpId="0"/>
      <p:bldP spid="72" grpId="0"/>
      <p:bldP spid="73" grpId="0"/>
      <p:bldP spid="74" grpId="0"/>
      <p:bldP spid="76" grpId="0"/>
      <p:bldP spid="77" grpId="0"/>
      <p:bldP spid="78" grpId="0"/>
      <p:bldP spid="79" grpId="0"/>
      <p:bldP spid="80" grpId="0"/>
      <p:bldP spid="8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Zdroje a </a:t>
            </a:r>
            <a:r>
              <a:rPr lang="cs-CZ" b="1" smtClean="0"/>
              <a:t>citace: </a:t>
            </a:r>
            <a:r>
              <a:rPr lang="cs-CZ"/>
              <a:t>Microsoft Office - Klipart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39014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465</Words>
  <Application>Microsoft Office PowerPoint</Application>
  <PresentationFormat>Předvádění na obrazovce (4:3)</PresentationFormat>
  <Paragraphs>113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Odměřování VY_32_INOVACE_2A_08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36</cp:revision>
  <dcterms:created xsi:type="dcterms:W3CDTF">2013-11-03T11:19:05Z</dcterms:created>
  <dcterms:modified xsi:type="dcterms:W3CDTF">2014-03-23T18:07:32Z</dcterms:modified>
</cp:coreProperties>
</file>