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7" r:id="rId10"/>
    <p:sldId id="262" r:id="rId11"/>
    <p:sldId id="263" r:id="rId12"/>
    <p:sldId id="264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2FEEC"/>
    <a:srgbClr val="E2FDD3"/>
    <a:srgbClr val="FF6600"/>
    <a:srgbClr val="1BB010"/>
    <a:srgbClr val="E2F1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A93A-F3EF-4400-B1AF-2D63900BA92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7BFA-035D-4941-91C7-70E8FAF5EE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556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A93A-F3EF-4400-B1AF-2D63900BA92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7BFA-035D-4941-91C7-70E8FAF5EE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248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A93A-F3EF-4400-B1AF-2D63900BA92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7BFA-035D-4941-91C7-70E8FAF5EE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94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A93A-F3EF-4400-B1AF-2D63900BA92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7BFA-035D-4941-91C7-70E8FAF5EE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76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A93A-F3EF-4400-B1AF-2D63900BA92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7BFA-035D-4941-91C7-70E8FAF5EE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884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A93A-F3EF-4400-B1AF-2D63900BA92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7BFA-035D-4941-91C7-70E8FAF5EE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77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A93A-F3EF-4400-B1AF-2D63900BA92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7BFA-035D-4941-91C7-70E8FAF5EE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30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A93A-F3EF-4400-B1AF-2D63900BA92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7BFA-035D-4941-91C7-70E8FAF5EE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88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A93A-F3EF-4400-B1AF-2D63900BA92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7BFA-035D-4941-91C7-70E8FAF5EE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02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A93A-F3EF-4400-B1AF-2D63900BA92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7BFA-035D-4941-91C7-70E8FAF5EE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714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A93A-F3EF-4400-B1AF-2D63900BA92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7BFA-035D-4941-91C7-70E8FAF5EE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007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06A93A-F3EF-4400-B1AF-2D63900BA926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D07BFA-035D-4941-91C7-70E8FAF5EE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699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wmf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image" Target="../media/image25.wmf"/><Relationship Id="rId3" Type="http://schemas.openxmlformats.org/officeDocument/2006/relationships/image" Target="../media/image15.wmf"/><Relationship Id="rId7" Type="http://schemas.openxmlformats.org/officeDocument/2006/relationships/image" Target="../media/image19.jpeg"/><Relationship Id="rId12" Type="http://schemas.openxmlformats.org/officeDocument/2006/relationships/image" Target="../media/image24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11" Type="http://schemas.openxmlformats.org/officeDocument/2006/relationships/image" Target="../media/image23.wmf"/><Relationship Id="rId5" Type="http://schemas.openxmlformats.org/officeDocument/2006/relationships/image" Target="../media/image17.jpeg"/><Relationship Id="rId10" Type="http://schemas.openxmlformats.org/officeDocument/2006/relationships/image" Target="../media/image22.wmf"/><Relationship Id="rId4" Type="http://schemas.openxmlformats.org/officeDocument/2006/relationships/image" Target="../media/image16.jpeg"/><Relationship Id="rId9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13" Type="http://schemas.openxmlformats.org/officeDocument/2006/relationships/image" Target="../media/image6.wmf"/><Relationship Id="rId3" Type="http://schemas.openxmlformats.org/officeDocument/2006/relationships/image" Target="../media/image29.wmf"/><Relationship Id="rId7" Type="http://schemas.openxmlformats.org/officeDocument/2006/relationships/image" Target="../media/image32.wmf"/><Relationship Id="rId12" Type="http://schemas.openxmlformats.org/officeDocument/2006/relationships/image" Target="../media/image37.jpeg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11" Type="http://schemas.openxmlformats.org/officeDocument/2006/relationships/image" Target="../media/image36.jpeg"/><Relationship Id="rId5" Type="http://schemas.openxmlformats.org/officeDocument/2006/relationships/image" Target="../media/image24.wmf"/><Relationship Id="rId10" Type="http://schemas.openxmlformats.org/officeDocument/2006/relationships/image" Target="../media/image35.wmf"/><Relationship Id="rId4" Type="http://schemas.openxmlformats.org/officeDocument/2006/relationships/image" Target="../media/image30.jpeg"/><Relationship Id="rId9" Type="http://schemas.openxmlformats.org/officeDocument/2006/relationships/image" Target="../media/image3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Vážení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VY_32_INOVACE_2A_09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</a:t>
            </a:r>
            <a:r>
              <a:rPr lang="cs-CZ" sz="3100" dirty="0" smtClean="0"/>
              <a:t>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9899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b="1" dirty="0"/>
              <a:t>Anotace</a:t>
            </a:r>
            <a:r>
              <a:rPr lang="cs-CZ" sz="1600" b="1" dirty="0" smtClean="0"/>
              <a:t>: </a:t>
            </a:r>
            <a:r>
              <a:rPr lang="cs-CZ" sz="1600" dirty="0"/>
              <a:t>V tomto učebním materiálu si žáci procvičují „co </a:t>
            </a:r>
            <a:r>
              <a:rPr lang="cs-CZ" sz="1600" dirty="0" smtClean="0"/>
              <a:t>vážíme“ </a:t>
            </a:r>
            <a:r>
              <a:rPr lang="cs-CZ" sz="1600" dirty="0"/>
              <a:t>a známé </a:t>
            </a:r>
            <a:r>
              <a:rPr lang="cs-CZ" sz="1600" dirty="0" smtClean="0"/>
              <a:t>jednotky hmotnosti. </a:t>
            </a:r>
            <a:r>
              <a:rPr lang="cs-CZ" sz="1600" dirty="0"/>
              <a:t>První strana je interaktivní. Žáci určují, co se </a:t>
            </a:r>
            <a:r>
              <a:rPr lang="cs-CZ" sz="1600" dirty="0" smtClean="0"/>
              <a:t>může vážit a </a:t>
            </a:r>
            <a:r>
              <a:rPr lang="cs-CZ" sz="1600" dirty="0"/>
              <a:t>co nikoliv. Správné obrázky po kliknutí pulzují a zůstávají na ploše, nesprávné </a:t>
            </a:r>
            <a:r>
              <a:rPr lang="cs-CZ" sz="1600" dirty="0" smtClean="0"/>
              <a:t>mizí. Na </a:t>
            </a:r>
            <a:r>
              <a:rPr lang="cs-CZ" sz="1600" dirty="0"/>
              <a:t>straně druhé škrtají pomocí rukopisných poznámek, co do řady nepatří (co </a:t>
            </a:r>
            <a:r>
              <a:rPr lang="cs-CZ" sz="1600" dirty="0" smtClean="0"/>
              <a:t>se neváží). Třetí </a:t>
            </a:r>
            <a:r>
              <a:rPr lang="cs-CZ" sz="1600" dirty="0" err="1" smtClean="0"/>
              <a:t>slide</a:t>
            </a:r>
            <a:r>
              <a:rPr lang="cs-CZ" sz="1600" dirty="0" smtClean="0"/>
              <a:t> </a:t>
            </a:r>
            <a:r>
              <a:rPr lang="cs-CZ" sz="1600" dirty="0"/>
              <a:t>je interaktivní – žáci vybírají jednotky </a:t>
            </a:r>
            <a:r>
              <a:rPr lang="cs-CZ" sz="1600" dirty="0" smtClean="0"/>
              <a:t>hmotnosti a </a:t>
            </a:r>
            <a:r>
              <a:rPr lang="cs-CZ" sz="1600" dirty="0"/>
              <a:t>jejich zkratky. Správné údaje po kliknutí přilétají do obdélníku, nesprávné mizí z plochy. Na podobném úkole pracují na straně číslo </a:t>
            </a:r>
            <a:r>
              <a:rPr lang="cs-CZ" sz="1600" dirty="0" smtClean="0"/>
              <a:t>4 pomocí </a:t>
            </a:r>
            <a:r>
              <a:rPr lang="cs-CZ" sz="1600" dirty="0"/>
              <a:t>rukopisných </a:t>
            </a:r>
            <a:r>
              <a:rPr lang="cs-CZ" sz="1600" dirty="0" smtClean="0"/>
              <a:t>poznámek (škrtají). </a:t>
            </a:r>
            <a:r>
              <a:rPr lang="cs-CZ" sz="1600" dirty="0" err="1"/>
              <a:t>Slide</a:t>
            </a:r>
            <a:r>
              <a:rPr lang="cs-CZ" sz="1600" dirty="0"/>
              <a:t> číslo </a:t>
            </a:r>
            <a:r>
              <a:rPr lang="cs-CZ" sz="1600" dirty="0" smtClean="0"/>
              <a:t>5 je interaktivní </a:t>
            </a:r>
            <a:r>
              <a:rPr lang="cs-CZ" sz="1600" dirty="0"/>
              <a:t>– žáci počítají příklady, přiřazují výsledky kliknutím</a:t>
            </a:r>
            <a:r>
              <a:rPr lang="cs-CZ" sz="1600" dirty="0" smtClean="0"/>
              <a:t>, upevňují </a:t>
            </a:r>
            <a:r>
              <a:rPr lang="cs-CZ" sz="1600" dirty="0"/>
              <a:t>si </a:t>
            </a:r>
            <a:r>
              <a:rPr lang="cs-CZ" sz="1600" dirty="0" smtClean="0"/>
              <a:t>pojmech kilogram a zkratku kg. Obdobný </a:t>
            </a:r>
            <a:r>
              <a:rPr lang="cs-CZ" sz="1600" dirty="0"/>
              <a:t>úkol plní na straně číslo </a:t>
            </a:r>
            <a:r>
              <a:rPr lang="cs-CZ" sz="1600" dirty="0" smtClean="0"/>
              <a:t>6 – </a:t>
            </a:r>
            <a:r>
              <a:rPr lang="cs-CZ" sz="1600" dirty="0"/>
              <a:t>pracují pomocí </a:t>
            </a:r>
            <a:r>
              <a:rPr lang="cs-CZ" sz="1600" dirty="0" smtClean="0"/>
              <a:t>rukopisných </a:t>
            </a:r>
            <a:r>
              <a:rPr lang="cs-CZ" sz="1600" dirty="0"/>
              <a:t>poznámek nebo čísla přetahují. Na </a:t>
            </a:r>
            <a:r>
              <a:rPr lang="cs-CZ" sz="1600" dirty="0" smtClean="0"/>
              <a:t>sedmé interaktivní </a:t>
            </a:r>
            <a:r>
              <a:rPr lang="cs-CZ" sz="1600" dirty="0"/>
              <a:t>straně počítají příklady pod sebe, opět si uvědomují pojem „ </a:t>
            </a:r>
            <a:r>
              <a:rPr lang="cs-CZ" sz="1600" dirty="0" smtClean="0"/>
              <a:t>kilogram“. </a:t>
            </a:r>
            <a:r>
              <a:rPr lang="cs-CZ" sz="1600" dirty="0"/>
              <a:t>Správné výsledky zde přiřazují </a:t>
            </a:r>
            <a:r>
              <a:rPr lang="cs-CZ" sz="1600" dirty="0" smtClean="0"/>
              <a:t>kliknutím. Na osmé straně žáci kroužkují pomocí rukopisných poznámek větší číslo. Pracují zde pouze s čísly do 10, aby si upevnili pojem „kilogram“. Pro žáky s těžkou MR je určena i devátá strana – porovnávají zde čísla, znaménka (větší, menší, rovná se) přetahují nebo mohou spojovat pomocí rukopisných poznámek.</a:t>
            </a:r>
            <a:endParaRPr lang="cs-CZ" sz="1600" b="1" dirty="0"/>
          </a:p>
          <a:p>
            <a:pPr marL="0" indent="0">
              <a:buNone/>
            </a:pPr>
            <a:r>
              <a:rPr lang="cs-CZ" sz="1600" b="1" dirty="0" smtClean="0"/>
              <a:t>Autor:</a:t>
            </a:r>
            <a:r>
              <a:rPr lang="cs-CZ" sz="1600" dirty="0" smtClean="0"/>
              <a:t> Daniela </a:t>
            </a:r>
            <a:r>
              <a:rPr lang="cs-CZ" sz="1600" dirty="0" err="1" smtClean="0"/>
              <a:t>Tájková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 dirty="0" smtClean="0"/>
              <a:t>Datum vytvoření: </a:t>
            </a:r>
            <a:r>
              <a:rPr lang="cs-CZ" sz="1600" dirty="0" smtClean="0"/>
              <a:t>Podzim 2013</a:t>
            </a:r>
          </a:p>
          <a:p>
            <a:pPr marL="0" indent="0">
              <a:buNone/>
            </a:pPr>
            <a:r>
              <a:rPr lang="cs-CZ" sz="1600" b="1" dirty="0" smtClean="0"/>
              <a:t>Speciální vzdělávací potřeby: </a:t>
            </a:r>
            <a:r>
              <a:rPr lang="cs-CZ" sz="1600" dirty="0" smtClean="0"/>
              <a:t>PAS</a:t>
            </a:r>
            <a:r>
              <a:rPr lang="cs-CZ" sz="1600" dirty="0"/>
              <a:t>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sz="1600" b="1" dirty="0" smtClean="0"/>
              <a:t>Vzdělávací obor: </a:t>
            </a:r>
            <a:r>
              <a:rPr lang="cs-CZ" sz="1600" dirty="0" smtClean="0"/>
              <a:t>Matematika</a:t>
            </a:r>
          </a:p>
          <a:p>
            <a:pPr marL="0" indent="0">
              <a:buNone/>
            </a:pPr>
            <a:r>
              <a:rPr lang="cs-CZ" sz="1600" b="1" dirty="0" smtClean="0"/>
              <a:t>Druh učebního materiálu</a:t>
            </a:r>
            <a:r>
              <a:rPr lang="cs-CZ" sz="1600" dirty="0" smtClean="0"/>
              <a:t>: Interaktivní DUM</a:t>
            </a:r>
          </a:p>
          <a:p>
            <a:pPr marL="0" indent="0">
              <a:buNone/>
            </a:pPr>
            <a:r>
              <a:rPr lang="cs-CZ" sz="1600" b="1" dirty="0" smtClean="0"/>
              <a:t>Inovace: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</a:t>
            </a:r>
            <a:r>
              <a:rPr lang="cs-CZ" sz="1600" dirty="0">
                <a:latin typeface="+mj-lt"/>
                <a:cs typeface="Times New Roman" pitchFamily="18" charset="0"/>
              </a:rPr>
              <a:t>R</a:t>
            </a:r>
            <a:r>
              <a:rPr lang="cs-CZ" sz="1600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sz="1600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sz="1600" b="1" dirty="0" smtClean="0">
              <a:latin typeface="+mj-lt"/>
            </a:endParaRPr>
          </a:p>
          <a:p>
            <a:pPr marL="0" indent="0">
              <a:buNone/>
            </a:pPr>
            <a:r>
              <a:rPr lang="cs-CZ" sz="1600" b="1" dirty="0" smtClean="0"/>
              <a:t>Cílová skupina: </a:t>
            </a:r>
            <a:r>
              <a:rPr lang="cs-CZ" sz="1600" dirty="0"/>
              <a:t>Žák (PAS, MP, kombinované postižení -  MP v kombinaci se zdravotním znevýhodněním, MP v kombinaci s PAS, vícečetné postižení)</a:t>
            </a:r>
          </a:p>
          <a:p>
            <a:pPr marL="0" indent="0">
              <a:buNone/>
            </a:pPr>
            <a:r>
              <a:rPr lang="cs-CZ" sz="1600" b="1" dirty="0"/>
              <a:t>Stupeň a typ vzdělávání: </a:t>
            </a:r>
            <a:r>
              <a:rPr lang="cs-CZ" sz="1600" dirty="0"/>
              <a:t>Praktická škola </a:t>
            </a:r>
            <a:r>
              <a:rPr lang="cs-CZ" sz="1600" dirty="0" smtClean="0"/>
              <a:t>jednoletá</a:t>
            </a:r>
          </a:p>
        </p:txBody>
      </p:sp>
    </p:spTree>
    <p:extLst>
      <p:ext uri="{BB962C8B-B14F-4D97-AF65-F5344CB8AC3E}">
        <p14:creationId xmlns:p14="http://schemas.microsoft.com/office/powerpoint/2010/main" val="3195968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1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pc\AppData\Local\Microsoft\Windows\Temporary Internet Files\Content.IE5\G9HC2RKH\MC900358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56" y="1495955"/>
            <a:ext cx="1833562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pc\AppData\Local\Microsoft\Windows\Temporary Internet Files\Content.IE5\0W3ZSVZK\MC90043690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575" y="5073306"/>
            <a:ext cx="1491059" cy="1491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c\AppData\Local\Microsoft\Windows\Temporary Internet Files\Content.IE5\0W3ZSVZK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8010" y="1416777"/>
            <a:ext cx="1148209" cy="1148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pc\AppData\Local\Microsoft\Windows\Temporary Internet Files\Content.IE5\G9HC2RKH\MC9002904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904" y="2356848"/>
            <a:ext cx="1331118" cy="137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c\AppData\Local\Microsoft\Windows\Temporary Internet Files\Content.IE5\0W3ZSVZK\MC9004130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86" y="3573016"/>
            <a:ext cx="1648932" cy="799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c\AppData\Local\Microsoft\Windows\Temporary Internet Files\Content.IE5\MFSGWU2F\MP90044480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8550" y="3043403"/>
            <a:ext cx="1302955" cy="1709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8" descr="C:\Users\pc\AppData\Local\Microsoft\Windows\Temporary Internet Files\Content.IE5\J12X6UJ6\MC900441786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52975"/>
            <a:ext cx="1032708" cy="103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1" descr="C:\Users\pc\AppData\Local\Microsoft\Windows\Temporary Internet Files\Content.IE5\0W3ZSVZK\MP90026227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6891"/>
            <a:ext cx="1972816" cy="1302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3" descr="C:\Users\pc\AppData\Local\Microsoft\Windows\Temporary Internet Files\Content.IE5\0W3ZSVZK\MC90028719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4020" y="3402162"/>
            <a:ext cx="1750923" cy="1350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pc\AppData\Local\Microsoft\Windows\Temporary Internet Files\Content.IE5\0W3ZSVZK\MC90023723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417" y="1416777"/>
            <a:ext cx="1909763" cy="1436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pc\AppData\Local\Microsoft\Windows\Temporary Internet Files\Content.IE5\G9HC2RKH\MP90038672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5286" y="4527786"/>
            <a:ext cx="1309674" cy="183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pc\AppData\Local\Microsoft\Windows\Temporary Internet Files\Content.IE5\J12X6UJ6\MC90030986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575" y="4941168"/>
            <a:ext cx="1766888" cy="129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2304" y="103933"/>
            <a:ext cx="39859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Vyber, co vážíme. Na obrázek klikni.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46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C:\Users\pc\AppData\Local\Microsoft\Windows\Temporary Internet Files\Content.IE5\MFSGWU2F\MC9004347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9553" y="5428605"/>
            <a:ext cx="1143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C:\Users\pc\AppData\Local\Microsoft\Windows\Temporary Internet Files\Content.IE5\MFSGWU2F\MC9003799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205" y="3481841"/>
            <a:ext cx="1819275" cy="131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C:\Users\pc\AppData\Local\Microsoft\Windows\Temporary Internet Files\Content.IE5\G9HC2RKH\MP9004425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73" y="5136398"/>
            <a:ext cx="869802" cy="1304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pc\AppData\Local\Microsoft\Windows\Temporary Internet Files\Content.IE5\J12X6UJ6\MP9004140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288" y="1467325"/>
            <a:ext cx="1584564" cy="1267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pc\AppData\Local\Microsoft\Windows\Temporary Internet Files\Content.IE5\MFSGWU2F\MC9003002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41" y="3655283"/>
            <a:ext cx="1337667" cy="1144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pc\AppData\Local\Microsoft\Windows\Temporary Internet Files\Content.IE5\0W3ZSVZK\MP9004392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288" y="1792780"/>
            <a:ext cx="1672923" cy="1120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6" descr="C:\Users\pc\AppData\Local\Microsoft\Windows\Temporary Internet Files\Content.IE5\G9HC2RKH\MP90017794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97426"/>
            <a:ext cx="1629681" cy="1086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pc\AppData\Local\Microsoft\Windows\Temporary Internet Files\Content.IE5\G9HC2RKH\MC90044170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814" y="5360980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pc\AppData\Local\Microsoft\Windows\Temporary Internet Files\Content.IE5\G9HC2RKH\MC90015116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444" y="1492229"/>
            <a:ext cx="1822450" cy="1420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pc\AppData\Local\Microsoft\Windows\Temporary Internet Files\Content.IE5\0W3ZSVZK\MC90041190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6607" y="3533522"/>
            <a:ext cx="1326910" cy="125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pc\AppData\Local\Microsoft\Windows\Temporary Internet Files\Content.IE5\MFSGWU2F\MC90043520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295255"/>
            <a:ext cx="18415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pc\AppData\Local\Microsoft\Windows\Temporary Internet Files\Content.IE5\0W3ZSVZK\MC90021577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205" y="1676277"/>
            <a:ext cx="1333231" cy="1236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0" y="1124744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0" y="5136398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0" y="3212976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65611" y="116632"/>
            <a:ext cx="51794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se neváží? Co tedy nepatří do řádku? Škrtni!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173588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65205"/>
            <a:ext cx="61490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 obdélníku patří jen jednotky hmotnosti. Klikni na ně.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1018976"/>
            <a:ext cx="20575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centimetr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2107831"/>
            <a:ext cx="11128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96190" y="1124744"/>
            <a:ext cx="7809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km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72563" y="3259822"/>
            <a:ext cx="8082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dm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37074" y="1628093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3390383"/>
            <a:ext cx="19015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decimetr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69958" y="2079231"/>
            <a:ext cx="18576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kilogram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11582" y="801578"/>
            <a:ext cx="6254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kg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07157" y="2079232"/>
            <a:ext cx="10695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tuna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30369" y="908720"/>
            <a:ext cx="15539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minuta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12021" y="1148953"/>
            <a:ext cx="9220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min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835838" y="3390382"/>
            <a:ext cx="736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litr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25422" y="2441615"/>
            <a:ext cx="298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l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684321" y="2936656"/>
            <a:ext cx="20844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dekagram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543888" y="3067219"/>
            <a:ext cx="873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dkg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70568" y="4221088"/>
            <a:ext cx="7920880" cy="23762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1907704" y="1951258"/>
            <a:ext cx="3449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t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781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68864E-6 L -0.03004 0.2556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0" y="12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56604E-6 L -0.13368 0.5692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284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31321E-9 L -0.23281 0.268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49" y="13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56604E-6 L -0.20313 0.5063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56" y="25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44576E-6 L -0.06597 0.3782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99" y="188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84386E-6 L -0.13386 0.6821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34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5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tHorz">
          <a:fgClr>
            <a:schemeClr val="accent3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3081"/>
            <a:ext cx="46599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nepatří do jednotek hmotnosti ?Škrtej!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57955" y="5589240"/>
            <a:ext cx="26786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centimetr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53448" y="5733256"/>
            <a:ext cx="23492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kilometr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6037" y="5589240"/>
            <a:ext cx="14227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metr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11582" y="4653136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cm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26551" y="1212594"/>
            <a:ext cx="9797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km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81039" y="2460009"/>
            <a:ext cx="10150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dm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031303" y="2947682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m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6443" y="4509120"/>
            <a:ext cx="24711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decimetr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35629" y="2107832"/>
            <a:ext cx="24137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kilogram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53448" y="3554344"/>
            <a:ext cx="7713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kg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24710" y="4498596"/>
            <a:ext cx="13628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tuna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633437" y="1136428"/>
            <a:ext cx="3978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t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06147" y="1052736"/>
            <a:ext cx="20076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minuta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051865" y="2663251"/>
            <a:ext cx="11657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min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36014" y="1564451"/>
            <a:ext cx="9188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litr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02070" y="3251049"/>
            <a:ext cx="3353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l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487729" y="3573016"/>
            <a:ext cx="23877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hektolitr</a:t>
            </a:r>
            <a:endParaRPr lang="cs-CZ" sz="4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738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laid">
          <a:fgClr>
            <a:srgbClr val="FFFFC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88640"/>
            <a:ext cx="12518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Vypočítej: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4276" y="910766"/>
            <a:ext cx="19800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4kg + 5kg=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7853" y="1825173"/>
            <a:ext cx="19800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7kg –6kg =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725" y="6095915"/>
            <a:ext cx="2073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6kg + 2kg =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081" y="4982398"/>
            <a:ext cx="19800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9kg –4kg =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89" y="3831585"/>
            <a:ext cx="2073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2kg + 2kg =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89" y="2829520"/>
            <a:ext cx="2073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9kg – 6kg =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5004048" y="0"/>
            <a:ext cx="72008" cy="68133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089090" y="836712"/>
            <a:ext cx="2073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5kg + 3kg =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65705" y="1988840"/>
            <a:ext cx="2095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10kg–8kg =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15813" y="5013175"/>
            <a:ext cx="2073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6kg + 3kg =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9906" y="3964517"/>
            <a:ext cx="18870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7kg–4kg =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73027" y="2908070"/>
            <a:ext cx="2073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6kg + 4kg =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50345" y="6060148"/>
            <a:ext cx="18870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7kg–1kg =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99867" y="6060147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9kg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41957" y="4951620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1kg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00281" y="1844824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5kg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48742" y="3826628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3kg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799866" y="2821913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4kg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799865" y="831757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8kg</a:t>
            </a:r>
            <a:endParaRPr lang="cs-CZ" sz="3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06477" y="3964516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8kg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153023" y="5032991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6kg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062790" y="2908070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2kg</a:t>
            </a:r>
            <a:endParaRPr lang="cs-CZ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863391" y="6055117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10kg</a:t>
            </a:r>
            <a:endParaRPr lang="cs-CZ" sz="3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065562" y="1984120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3kg</a:t>
            </a:r>
            <a:endParaRPr lang="cs-CZ" sz="32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051005" y="764704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9kg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033153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84386E-6 L -0.14305 0.766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53" y="383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14666E-6 L -0.15052 0.440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35" y="219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9202E-6 L -0.13524 0.1508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71" y="75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3583E-6 L -0.16371 -0.1529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94" y="-7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74115E-6 L -0.15243 -0.463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22" y="-232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68887E-6 L -0.13959 -0.7510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79" y="-375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19223E-7 L -0.05503 0.6289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0" y="314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08744E-6 L -0.05833 0.2937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7" y="14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81749E-6 L -0.05799 -0.1450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9" y="-72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17742E-6 L -0.07205 -0.4561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" y="-228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7.26347E-7 L -0.04757 -0.4566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8" y="-228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16 0.00717 L -0.07222 0.1540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2" y="7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25" grpId="0"/>
      <p:bldP spid="27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chemeClr val="accent4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88640"/>
            <a:ext cx="24944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Vypočítej. Spoj čarou.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4276" y="910766"/>
            <a:ext cx="2073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5kg + 5kg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7853" y="1825173"/>
            <a:ext cx="18870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7kg–3kg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630" y="6086738"/>
            <a:ext cx="2073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2kg + 7kg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081" y="4982398"/>
            <a:ext cx="18870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9kg–4kg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89" y="3831585"/>
            <a:ext cx="2073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2kg + 1kg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89" y="2829520"/>
            <a:ext cx="18870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8kg–1kg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5004048" y="0"/>
            <a:ext cx="72008" cy="68133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089090" y="836712"/>
            <a:ext cx="2073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3kg + 4kg =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65705" y="1988840"/>
            <a:ext cx="18870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8kg–2kg =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15813" y="5013175"/>
            <a:ext cx="2073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4kg + 4kg =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9906" y="3964517"/>
            <a:ext cx="19800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8kg– 5kg =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73027" y="2908070"/>
            <a:ext cx="2073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6kg + 4kg =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50345" y="6060148"/>
            <a:ext cx="2095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10kg–1kg =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99867" y="6060147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10kg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41957" y="4951620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7kg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00281" y="1844824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5kg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48742" y="3826628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3kg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799866" y="2821913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4kg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799865" y="831757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9kg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206477" y="3964516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7kg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153023" y="5032991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6kg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062790" y="2908070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9kg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863391" y="6055117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10kg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065562" y="1984120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3kg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051005" y="764704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8kg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916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48680"/>
            <a:ext cx="41733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Vypočítej. Na správný výsledek klikni.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39185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155308" y="260648"/>
            <a:ext cx="1274586" cy="1323439"/>
            <a:chOff x="163471" y="564377"/>
            <a:chExt cx="1274586" cy="132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243499" y="564377"/>
              <a:ext cx="119455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</a:rPr>
                <a:t>55kg</a:t>
              </a:r>
            </a:p>
            <a:p>
              <a:r>
                <a:rPr lang="cs-CZ" sz="4000" b="1" dirty="0" smtClean="0">
                  <a:solidFill>
                    <a:srgbClr val="00B050"/>
                  </a:solidFill>
                </a:rPr>
                <a:t>21kg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163471" y="1847698"/>
              <a:ext cx="1200848" cy="2236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1866252" y="253334"/>
            <a:ext cx="1274587" cy="1330753"/>
            <a:chOff x="1897832" y="557063"/>
            <a:chExt cx="1274587" cy="1330753"/>
          </a:xfrm>
        </p:grpSpPr>
        <p:sp>
          <p:nvSpPr>
            <p:cNvPr id="10" name="TextovéPole 9"/>
            <p:cNvSpPr txBox="1"/>
            <p:nvPr/>
          </p:nvSpPr>
          <p:spPr>
            <a:xfrm>
              <a:off x="1977861" y="557063"/>
              <a:ext cx="119455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</a:rPr>
                <a:t>42kg</a:t>
              </a:r>
            </a:p>
            <a:p>
              <a:r>
                <a:rPr lang="cs-CZ" sz="4000" b="1" dirty="0" smtClean="0">
                  <a:solidFill>
                    <a:srgbClr val="00B050"/>
                  </a:solidFill>
                </a:rPr>
                <a:t>31kg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1897832" y="1887816"/>
              <a:ext cx="126558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3475839" y="220530"/>
            <a:ext cx="1384193" cy="1323439"/>
            <a:chOff x="3475839" y="564377"/>
            <a:chExt cx="1384193" cy="1323439"/>
          </a:xfrm>
        </p:grpSpPr>
        <p:sp>
          <p:nvSpPr>
            <p:cNvPr id="6" name="TextovéPole 5"/>
            <p:cNvSpPr txBox="1"/>
            <p:nvPr/>
          </p:nvSpPr>
          <p:spPr>
            <a:xfrm>
              <a:off x="3635896" y="564377"/>
              <a:ext cx="119455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</a:rPr>
                <a:t>66kg</a:t>
              </a:r>
            </a:p>
            <a:p>
              <a:r>
                <a:rPr lang="cs-CZ" sz="4000" b="1" dirty="0" smtClean="0">
                  <a:solidFill>
                    <a:srgbClr val="00B050"/>
                  </a:solidFill>
                </a:rPr>
                <a:t>23kg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3475839" y="1868497"/>
              <a:ext cx="1384193" cy="1200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988007" y="260648"/>
            <a:ext cx="1274587" cy="1323439"/>
            <a:chOff x="5068035" y="571691"/>
            <a:chExt cx="1274587" cy="1323439"/>
          </a:xfrm>
        </p:grpSpPr>
        <p:sp>
          <p:nvSpPr>
            <p:cNvPr id="7" name="TextovéPole 6"/>
            <p:cNvSpPr txBox="1"/>
            <p:nvPr/>
          </p:nvSpPr>
          <p:spPr>
            <a:xfrm>
              <a:off x="5148064" y="571691"/>
              <a:ext cx="119455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</a:rPr>
                <a:t>24kg</a:t>
              </a:r>
            </a:p>
            <a:p>
              <a:r>
                <a:rPr lang="cs-CZ" sz="4000" b="1" dirty="0" smtClean="0">
                  <a:solidFill>
                    <a:srgbClr val="00B050"/>
                  </a:solidFill>
                </a:rPr>
                <a:t>35kg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5068035" y="1887816"/>
              <a:ext cx="1200849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379949" y="213216"/>
            <a:ext cx="1360403" cy="1353115"/>
            <a:chOff x="6379949" y="515382"/>
            <a:chExt cx="1360403" cy="1353115"/>
          </a:xfrm>
        </p:grpSpPr>
        <p:sp>
          <p:nvSpPr>
            <p:cNvPr id="8" name="TextovéPole 7"/>
            <p:cNvSpPr txBox="1"/>
            <p:nvPr/>
          </p:nvSpPr>
          <p:spPr>
            <a:xfrm>
              <a:off x="6516216" y="515382"/>
              <a:ext cx="119455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</a:rPr>
                <a:t>34kg</a:t>
              </a:r>
            </a:p>
            <a:p>
              <a:r>
                <a:rPr lang="cs-CZ" sz="4000" b="1" dirty="0" smtClean="0">
                  <a:solidFill>
                    <a:srgbClr val="00B050"/>
                  </a:solidFill>
                </a:rPr>
                <a:t>45kg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6379949" y="1868497"/>
              <a:ext cx="136040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7830726" y="260648"/>
            <a:ext cx="1274587" cy="1323439"/>
            <a:chOff x="7876347" y="557063"/>
            <a:chExt cx="1274587" cy="1323439"/>
          </a:xfrm>
        </p:grpSpPr>
        <p:sp>
          <p:nvSpPr>
            <p:cNvPr id="9" name="TextovéPole 8"/>
            <p:cNvSpPr txBox="1"/>
            <p:nvPr/>
          </p:nvSpPr>
          <p:spPr>
            <a:xfrm>
              <a:off x="7956376" y="557063"/>
              <a:ext cx="119455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</a:rPr>
                <a:t>35kg</a:t>
              </a:r>
            </a:p>
            <a:p>
              <a:r>
                <a:rPr lang="cs-CZ" sz="4000" b="1" dirty="0" smtClean="0">
                  <a:solidFill>
                    <a:srgbClr val="00B050"/>
                  </a:solidFill>
                </a:rPr>
                <a:t>23kg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7876347" y="1858223"/>
              <a:ext cx="1200849" cy="1496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5" name="Přímá spojnice 24"/>
          <p:cNvCxnSpPr/>
          <p:nvPr/>
        </p:nvCxnSpPr>
        <p:spPr>
          <a:xfrm>
            <a:off x="0" y="3284984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pSp>
        <p:nvGrpSpPr>
          <p:cNvPr id="63" name="Skupina 62"/>
          <p:cNvGrpSpPr/>
          <p:nvPr/>
        </p:nvGrpSpPr>
        <p:grpSpPr>
          <a:xfrm>
            <a:off x="421312" y="3771952"/>
            <a:ext cx="1194558" cy="1323439"/>
            <a:chOff x="235336" y="3775392"/>
            <a:chExt cx="1194558" cy="1323439"/>
          </a:xfrm>
        </p:grpSpPr>
        <p:sp>
          <p:nvSpPr>
            <p:cNvPr id="26" name="TextovéPole 25"/>
            <p:cNvSpPr txBox="1"/>
            <p:nvPr/>
          </p:nvSpPr>
          <p:spPr>
            <a:xfrm>
              <a:off x="235336" y="3775392"/>
              <a:ext cx="119455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32kg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36kg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56" name="Přímá spojnice 55"/>
            <p:cNvCxnSpPr/>
            <p:nvPr/>
          </p:nvCxnSpPr>
          <p:spPr>
            <a:xfrm flipH="1">
              <a:off x="267194" y="5045074"/>
              <a:ext cx="1088962" cy="125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>
            <a:off x="1946280" y="3752958"/>
            <a:ext cx="1194558" cy="1323439"/>
            <a:chOff x="1946280" y="3752958"/>
            <a:chExt cx="1194558" cy="1323439"/>
          </a:xfrm>
        </p:grpSpPr>
        <p:sp>
          <p:nvSpPr>
            <p:cNvPr id="27" name="TextovéPole 26"/>
            <p:cNvSpPr txBox="1"/>
            <p:nvPr/>
          </p:nvSpPr>
          <p:spPr>
            <a:xfrm>
              <a:off x="1946280" y="3752958"/>
              <a:ext cx="119455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53kg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36kg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57" name="Přímá spojnice 56"/>
            <p:cNvCxnSpPr/>
            <p:nvPr/>
          </p:nvCxnSpPr>
          <p:spPr>
            <a:xfrm flipH="1" flipV="1">
              <a:off x="1978139" y="5041634"/>
              <a:ext cx="1057103" cy="125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5" name="Skupina 64"/>
          <p:cNvGrpSpPr/>
          <p:nvPr/>
        </p:nvGrpSpPr>
        <p:grpSpPr>
          <a:xfrm>
            <a:off x="3635896" y="3699692"/>
            <a:ext cx="1194558" cy="1323439"/>
            <a:chOff x="3635896" y="3699692"/>
            <a:chExt cx="1194558" cy="1323439"/>
          </a:xfrm>
        </p:grpSpPr>
        <p:sp>
          <p:nvSpPr>
            <p:cNvPr id="28" name="TextovéPole 27"/>
            <p:cNvSpPr txBox="1"/>
            <p:nvPr/>
          </p:nvSpPr>
          <p:spPr>
            <a:xfrm>
              <a:off x="3635896" y="3699692"/>
              <a:ext cx="119455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24kg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45kg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58" name="Přímá spojnice 57"/>
            <p:cNvCxnSpPr/>
            <p:nvPr/>
          </p:nvCxnSpPr>
          <p:spPr>
            <a:xfrm flipH="1">
              <a:off x="3667754" y="5016480"/>
              <a:ext cx="108896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6" name="Skupina 65"/>
          <p:cNvGrpSpPr/>
          <p:nvPr/>
        </p:nvGrpSpPr>
        <p:grpSpPr>
          <a:xfrm>
            <a:off x="5148064" y="3732497"/>
            <a:ext cx="1194558" cy="1323439"/>
            <a:chOff x="5148064" y="3732497"/>
            <a:chExt cx="1194558" cy="1323439"/>
          </a:xfrm>
        </p:grpSpPr>
        <p:sp>
          <p:nvSpPr>
            <p:cNvPr id="29" name="TextovéPole 28"/>
            <p:cNvSpPr txBox="1"/>
            <p:nvPr/>
          </p:nvSpPr>
          <p:spPr>
            <a:xfrm>
              <a:off x="5148064" y="3732497"/>
              <a:ext cx="119455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37kg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21kg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59" name="Přímá spojnice 58"/>
            <p:cNvCxnSpPr/>
            <p:nvPr/>
          </p:nvCxnSpPr>
          <p:spPr>
            <a:xfrm flipH="1">
              <a:off x="5148065" y="5016480"/>
              <a:ext cx="1120819" cy="148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7" name="Skupina 66"/>
          <p:cNvGrpSpPr/>
          <p:nvPr/>
        </p:nvGrpSpPr>
        <p:grpSpPr>
          <a:xfrm>
            <a:off x="6459977" y="3732496"/>
            <a:ext cx="1194558" cy="1323439"/>
            <a:chOff x="6459977" y="3732496"/>
            <a:chExt cx="1194558" cy="1323439"/>
          </a:xfrm>
        </p:grpSpPr>
        <p:sp>
          <p:nvSpPr>
            <p:cNvPr id="30" name="TextovéPole 29"/>
            <p:cNvSpPr txBox="1"/>
            <p:nvPr/>
          </p:nvSpPr>
          <p:spPr>
            <a:xfrm>
              <a:off x="6459977" y="3732496"/>
              <a:ext cx="119455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34kg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43kg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6548074" y="5016480"/>
              <a:ext cx="10327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8" name="Skupina 67"/>
          <p:cNvGrpSpPr/>
          <p:nvPr/>
        </p:nvGrpSpPr>
        <p:grpSpPr>
          <a:xfrm>
            <a:off x="8005332" y="3721900"/>
            <a:ext cx="1194558" cy="1323439"/>
            <a:chOff x="8005332" y="3721900"/>
            <a:chExt cx="1194558" cy="1323439"/>
          </a:xfrm>
        </p:grpSpPr>
        <p:sp>
          <p:nvSpPr>
            <p:cNvPr id="31" name="TextovéPole 30"/>
            <p:cNvSpPr txBox="1"/>
            <p:nvPr/>
          </p:nvSpPr>
          <p:spPr>
            <a:xfrm>
              <a:off x="8005332" y="3721900"/>
              <a:ext cx="119455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45kg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34kg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61" name="Přímá spojnice 60"/>
            <p:cNvCxnSpPr/>
            <p:nvPr/>
          </p:nvCxnSpPr>
          <p:spPr>
            <a:xfrm flipH="1">
              <a:off x="8054500" y="4941168"/>
              <a:ext cx="107165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9" name="TextovéPole 68"/>
          <p:cNvSpPr txBox="1"/>
          <p:nvPr/>
        </p:nvSpPr>
        <p:spPr>
          <a:xfrm>
            <a:off x="212920" y="2578152"/>
            <a:ext cx="1194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58kg</a:t>
            </a:r>
            <a:endParaRPr lang="cs-CZ" sz="40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646620" y="2532329"/>
            <a:ext cx="1194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79kg</a:t>
            </a:r>
            <a:endParaRPr lang="cs-CZ" sz="40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3427504" y="2560642"/>
            <a:ext cx="1194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59kg</a:t>
            </a:r>
            <a:endParaRPr lang="cs-CZ" sz="4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914422" y="2564904"/>
            <a:ext cx="1194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89kg</a:t>
            </a:r>
            <a:endParaRPr lang="cs-CZ" sz="40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082659" y="2534842"/>
            <a:ext cx="1194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73kg</a:t>
            </a:r>
            <a:endParaRPr lang="cs-CZ" sz="40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7647692" y="2578152"/>
            <a:ext cx="1194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76kg</a:t>
            </a:r>
            <a:endParaRPr lang="cs-CZ" sz="4000" b="1" dirty="0"/>
          </a:p>
        </p:txBody>
      </p:sp>
      <p:cxnSp>
        <p:nvCxnSpPr>
          <p:cNvPr id="75" name="Přímá spojnice 74"/>
          <p:cNvCxnSpPr/>
          <p:nvPr/>
        </p:nvCxnSpPr>
        <p:spPr>
          <a:xfrm>
            <a:off x="-2722" y="2564904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7892684" y="6124981"/>
            <a:ext cx="1194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68kg</a:t>
            </a:r>
            <a:endParaRPr lang="cs-CZ" sz="40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6459977" y="6165304"/>
            <a:ext cx="1194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89kg</a:t>
            </a:r>
            <a:endParaRPr lang="cs-CZ" sz="40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41329" y="6124981"/>
            <a:ext cx="1194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69kg</a:t>
            </a:r>
            <a:endParaRPr lang="cs-CZ" sz="40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997546" y="6150114"/>
            <a:ext cx="1194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58kg</a:t>
            </a:r>
            <a:endParaRPr lang="cs-CZ" sz="40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3427504" y="6124981"/>
            <a:ext cx="1194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77kg</a:t>
            </a:r>
            <a:endParaRPr lang="cs-CZ" sz="40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5068036" y="6133602"/>
            <a:ext cx="1194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79kg</a:t>
            </a:r>
            <a:endParaRPr lang="cs-CZ" sz="4000" b="1" dirty="0"/>
          </a:p>
        </p:txBody>
      </p:sp>
      <p:cxnSp>
        <p:nvCxnSpPr>
          <p:cNvPr id="82" name="Přímá spojnice 81"/>
          <p:cNvCxnSpPr/>
          <p:nvPr/>
        </p:nvCxnSpPr>
        <p:spPr>
          <a:xfrm>
            <a:off x="-14181" y="6165304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9690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04811E-7 L 0.83281 -0.148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632" y="-74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29077E-6 L 0.19827 -0.1306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13" y="-6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93407E-6 L 0.18195 -0.1348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97" y="-6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93245E-6 L -0.45886 -0.1311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51" y="-65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9.71548E-7 L -0.80607 -0.1355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312" y="-6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9.71548E-7 L 0.17413 -0.1355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98" y="-6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63 0.01596 L 0.3184 -0.1415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43" y="-78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56234E-7 L 0.33958 -0.1401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79" y="-7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6 0.02915 L 0.35017 -0.1438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639" y="-86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56234E-7 L 0.37604 -0.1505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02" y="-75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56234E-7 L -0.82604 -0.1401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302" y="-7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69813E-6 L -0.5 -0.14619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0" y="-7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</p:childTnLst>
        </p:cTn>
      </p:par>
    </p:tnLst>
    <p:bldLst>
      <p:bldP spid="69" grpId="0"/>
      <p:bldP spid="70" grpId="0"/>
      <p:bldP spid="71" grpId="0"/>
      <p:bldP spid="72" grpId="0"/>
      <p:bldP spid="73" grpId="0"/>
      <p:bldP spid="74" grpId="0"/>
      <p:bldP spid="76" grpId="0"/>
      <p:bldP spid="77" grpId="0"/>
      <p:bldP spid="78" grpId="0"/>
      <p:bldP spid="79" grpId="0"/>
      <p:bldP spid="80" grpId="0"/>
      <p:bldP spid="8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E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87854"/>
            <a:ext cx="29840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ZAKROUŽKUJ </a:t>
            </a:r>
            <a:r>
              <a:rPr lang="cs-CZ" sz="4000" b="1" dirty="0" smtClean="0"/>
              <a:t>VÍCE</a:t>
            </a:r>
            <a:r>
              <a:rPr lang="cs-CZ" sz="2400" b="1" dirty="0" smtClean="0"/>
              <a:t>.</a:t>
            </a:r>
            <a:endParaRPr lang="cs-CZ" sz="3200" b="1" dirty="0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0" y="836712"/>
            <a:ext cx="9123249" cy="360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0" y="1988841"/>
            <a:ext cx="9144000" cy="3476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0" y="3114570"/>
            <a:ext cx="9133624" cy="3476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-15564" y="4193209"/>
            <a:ext cx="9144000" cy="3476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0" y="5363106"/>
            <a:ext cx="9133624" cy="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-15564" y="6488104"/>
            <a:ext cx="9159564" cy="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0" y="747619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6kg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74371" y="1918322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1BB010"/>
                </a:solidFill>
              </a:rPr>
              <a:t>9kg</a:t>
            </a:r>
            <a:endParaRPr lang="cs-CZ" sz="8800" b="1" dirty="0">
              <a:solidFill>
                <a:srgbClr val="1BB01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08442" y="2982563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8kg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-777" y="1872227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1BB010"/>
                </a:solidFill>
              </a:rPr>
              <a:t>5kg</a:t>
            </a:r>
            <a:endParaRPr lang="cs-CZ" sz="8800" b="1" dirty="0">
              <a:solidFill>
                <a:srgbClr val="1BB01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2316" y="2986081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4kg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552670" y="1803150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6600"/>
                </a:solidFill>
              </a:rPr>
              <a:t>5kg</a:t>
            </a:r>
            <a:endParaRPr lang="cs-CZ" sz="8800" b="1" dirty="0">
              <a:solidFill>
                <a:srgbClr val="FF66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9348" y="4174755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1BB010"/>
                </a:solidFill>
              </a:rPr>
              <a:t>6kg</a:t>
            </a:r>
            <a:endParaRPr lang="cs-CZ" sz="8800" b="1" dirty="0">
              <a:solidFill>
                <a:srgbClr val="1BB01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956722" y="717532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4kg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7092280" y="4127866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6600"/>
                </a:solidFill>
              </a:rPr>
              <a:t>2kg</a:t>
            </a:r>
            <a:endParaRPr lang="cs-CZ" sz="8800" b="1" dirty="0">
              <a:solidFill>
                <a:srgbClr val="FF66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052520" y="5157192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3kg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990855" y="2952583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7kg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2316" y="5248556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5kg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572000" y="2920463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6kg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4561624" y="765361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3kg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551749" y="5363106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4kg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4548902" y="4149867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6600"/>
                </a:solidFill>
              </a:rPr>
              <a:t>9kg</a:t>
            </a:r>
            <a:endParaRPr lang="cs-CZ" sz="8800" b="1" dirty="0">
              <a:solidFill>
                <a:srgbClr val="FF66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474371" y="749730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7kg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4602365" y="5193138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7kg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508442" y="4102685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1BB010"/>
                </a:solidFill>
              </a:rPr>
              <a:t>2kg</a:t>
            </a:r>
            <a:endParaRPr lang="cs-CZ" sz="8800" b="1" dirty="0">
              <a:solidFill>
                <a:srgbClr val="1BB01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7052520" y="1865102"/>
            <a:ext cx="183415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6600"/>
                </a:solidFill>
              </a:rPr>
              <a:t>8kg</a:t>
            </a:r>
            <a:endParaRPr lang="cs-CZ" sz="8800" b="1" dirty="0">
              <a:solidFill>
                <a:srgbClr val="FF6600"/>
              </a:solidFill>
            </a:endParaRPr>
          </a:p>
        </p:txBody>
      </p:sp>
      <p:cxnSp>
        <p:nvCxnSpPr>
          <p:cNvPr id="89" name="Přímá spojnice 88"/>
          <p:cNvCxnSpPr/>
          <p:nvPr/>
        </p:nvCxnSpPr>
        <p:spPr>
          <a:xfrm>
            <a:off x="4187667" y="827043"/>
            <a:ext cx="72008" cy="563339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259675" y="875381"/>
            <a:ext cx="72008" cy="56231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5232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50517"/>
            <a:ext cx="42191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Doplň správná znaménka. Přetahuj je.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6020887" y="551067"/>
            <a:ext cx="1440160" cy="1133804"/>
            <a:chOff x="349709" y="1534862"/>
            <a:chExt cx="1440160" cy="1133804"/>
          </a:xfrm>
        </p:grpSpPr>
        <p:pic>
          <p:nvPicPr>
            <p:cNvPr id="5" name="Picture 15" descr="C:\Users\pc\AppData\Local\Microsoft\Windows\Temporary Internet Files\Content.IE5\MFSGWU2F\MC90001331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709" y="1534862"/>
              <a:ext cx="1440160" cy="7808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14563" y="2145446"/>
              <a:ext cx="7104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2kg</a:t>
              </a:r>
              <a:endParaRPr lang="cs-CZ" sz="2800" b="1" dirty="0"/>
            </a:p>
          </p:txBody>
        </p:sp>
      </p:grpSp>
      <p:grpSp>
        <p:nvGrpSpPr>
          <p:cNvPr id="1024" name="Skupina 1023"/>
          <p:cNvGrpSpPr/>
          <p:nvPr/>
        </p:nvGrpSpPr>
        <p:grpSpPr>
          <a:xfrm>
            <a:off x="7794511" y="173129"/>
            <a:ext cx="1296144" cy="1571517"/>
            <a:chOff x="2431539" y="1700808"/>
            <a:chExt cx="1296144" cy="1571517"/>
          </a:xfrm>
        </p:grpSpPr>
        <p:pic>
          <p:nvPicPr>
            <p:cNvPr id="6" name="Picture 14" descr="C:\Users\pc\AppData\Local\Microsoft\Windows\Temporary Internet Files\Content.IE5\G9HC2RKH\MC90007910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31539" y="1700808"/>
              <a:ext cx="1296144" cy="11856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2798585" y="2749105"/>
              <a:ext cx="7104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4kg</a:t>
              </a:r>
              <a:endParaRPr lang="cs-CZ" sz="2800" b="1" dirty="0"/>
            </a:p>
          </p:txBody>
        </p:sp>
      </p:grpSp>
      <p:grpSp>
        <p:nvGrpSpPr>
          <p:cNvPr id="1025" name="Skupina 1024"/>
          <p:cNvGrpSpPr/>
          <p:nvPr/>
        </p:nvGrpSpPr>
        <p:grpSpPr>
          <a:xfrm>
            <a:off x="270217" y="900449"/>
            <a:ext cx="1201812" cy="1639712"/>
            <a:chOff x="775277" y="2698970"/>
            <a:chExt cx="1201812" cy="1639712"/>
          </a:xfrm>
        </p:grpSpPr>
        <p:pic>
          <p:nvPicPr>
            <p:cNvPr id="8" name="Picture 6" descr="C:\Users\pc\AppData\Local\Microsoft\Windows\Temporary Internet Files\Content.IE5\J12X6UJ6\MP900409257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5277" y="2698970"/>
              <a:ext cx="1201812" cy="12172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1020957" y="3815462"/>
              <a:ext cx="7104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1kg</a:t>
              </a:r>
              <a:endParaRPr lang="cs-CZ" sz="2800" b="1" dirty="0"/>
            </a:p>
          </p:txBody>
        </p:sp>
      </p:grpSp>
      <p:grpSp>
        <p:nvGrpSpPr>
          <p:cNvPr id="1037" name="Skupina 1036"/>
          <p:cNvGrpSpPr/>
          <p:nvPr/>
        </p:nvGrpSpPr>
        <p:grpSpPr>
          <a:xfrm>
            <a:off x="2068705" y="2816184"/>
            <a:ext cx="1224137" cy="1261087"/>
            <a:chOff x="2852754" y="3213886"/>
            <a:chExt cx="1224137" cy="1261087"/>
          </a:xfrm>
        </p:grpSpPr>
        <p:pic>
          <p:nvPicPr>
            <p:cNvPr id="9" name="Picture 5" descr="C:\Users\pc\AppData\Local\Microsoft\Windows\Temporary Internet Files\Content.IE5\MFSGWU2F\MC900435203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2754" y="3213886"/>
              <a:ext cx="1224137" cy="9370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3076853" y="3951753"/>
              <a:ext cx="7104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7kg</a:t>
              </a:r>
              <a:endParaRPr lang="cs-CZ" sz="2800" b="1" dirty="0"/>
            </a:p>
          </p:txBody>
        </p:sp>
      </p:grpSp>
      <p:grpSp>
        <p:nvGrpSpPr>
          <p:cNvPr id="1027" name="Skupina 1026"/>
          <p:cNvGrpSpPr/>
          <p:nvPr/>
        </p:nvGrpSpPr>
        <p:grpSpPr>
          <a:xfrm>
            <a:off x="2398948" y="1102865"/>
            <a:ext cx="1147744" cy="1249203"/>
            <a:chOff x="3137427" y="2798527"/>
            <a:chExt cx="1147744" cy="1249203"/>
          </a:xfrm>
        </p:grpSpPr>
        <p:pic>
          <p:nvPicPr>
            <p:cNvPr id="7" name="Picture 5" descr="C:\Users\pc\AppData\Local\Microsoft\Windows\Temporary Internet Files\Content.IE5\0W3ZSVZK\MP900439292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7427" y="2798527"/>
              <a:ext cx="1147744" cy="7685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3280671" y="3524510"/>
              <a:ext cx="7104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3kg</a:t>
              </a:r>
              <a:endParaRPr lang="cs-CZ" sz="2800" b="1" dirty="0"/>
            </a:p>
          </p:txBody>
        </p:sp>
      </p:grpSp>
      <p:grpSp>
        <p:nvGrpSpPr>
          <p:cNvPr id="1033" name="Skupina 1032"/>
          <p:cNvGrpSpPr/>
          <p:nvPr/>
        </p:nvGrpSpPr>
        <p:grpSpPr>
          <a:xfrm>
            <a:off x="6020887" y="2534818"/>
            <a:ext cx="959104" cy="1499829"/>
            <a:chOff x="5474170" y="540192"/>
            <a:chExt cx="959104" cy="1499829"/>
          </a:xfrm>
        </p:grpSpPr>
        <p:pic>
          <p:nvPicPr>
            <p:cNvPr id="14" name="Picture 5" descr="C:\Users\pc\AppData\Local\Microsoft\Windows\Temporary Internet Files\Content.IE5\J12X6UJ6\MC900425864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74170" y="540192"/>
              <a:ext cx="959104" cy="10360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5583433" y="1516801"/>
              <a:ext cx="7104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5kg</a:t>
              </a:r>
              <a:endParaRPr lang="cs-CZ" sz="2800" b="1" dirty="0"/>
            </a:p>
          </p:txBody>
        </p:sp>
      </p:grpSp>
      <p:grpSp>
        <p:nvGrpSpPr>
          <p:cNvPr id="1031" name="Skupina 1030"/>
          <p:cNvGrpSpPr/>
          <p:nvPr/>
        </p:nvGrpSpPr>
        <p:grpSpPr>
          <a:xfrm>
            <a:off x="205362" y="4598347"/>
            <a:ext cx="869544" cy="1583911"/>
            <a:chOff x="562712" y="4997837"/>
            <a:chExt cx="869544" cy="1583911"/>
          </a:xfrm>
        </p:grpSpPr>
        <p:pic>
          <p:nvPicPr>
            <p:cNvPr id="11" name="Picture 2" descr="C:\Users\pc\AppData\Local\Microsoft\Windows\Temporary Internet Files\Content.IE5\G9HC2RKH\MP900444794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2712" y="4997837"/>
              <a:ext cx="869544" cy="11409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640134" y="6058528"/>
              <a:ext cx="7104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1kg</a:t>
              </a:r>
              <a:endParaRPr lang="cs-CZ" sz="2800" b="1" dirty="0"/>
            </a:p>
          </p:txBody>
        </p:sp>
      </p:grpSp>
      <p:grpSp>
        <p:nvGrpSpPr>
          <p:cNvPr id="1032" name="Skupina 1031"/>
          <p:cNvGrpSpPr/>
          <p:nvPr/>
        </p:nvGrpSpPr>
        <p:grpSpPr>
          <a:xfrm>
            <a:off x="2398948" y="4469699"/>
            <a:ext cx="971146" cy="1712559"/>
            <a:chOff x="3352941" y="4576990"/>
            <a:chExt cx="971146" cy="1712559"/>
          </a:xfrm>
        </p:grpSpPr>
        <p:pic>
          <p:nvPicPr>
            <p:cNvPr id="12" name="Picture 3" descr="C:\Users\pc\AppData\Local\Microsoft\Windows\Temporary Internet Files\Content.IE5\MFSGWU2F\MP900444803[1]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2941" y="4576990"/>
              <a:ext cx="971146" cy="12742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3368403" y="5766329"/>
              <a:ext cx="89319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18kg</a:t>
              </a:r>
              <a:endParaRPr lang="cs-CZ" sz="2800" b="1" dirty="0"/>
            </a:p>
          </p:txBody>
        </p:sp>
      </p:grpSp>
      <p:grpSp>
        <p:nvGrpSpPr>
          <p:cNvPr id="1034" name="Skupina 1033"/>
          <p:cNvGrpSpPr/>
          <p:nvPr/>
        </p:nvGrpSpPr>
        <p:grpSpPr>
          <a:xfrm>
            <a:off x="7740381" y="2429760"/>
            <a:ext cx="1141643" cy="1551449"/>
            <a:chOff x="7596336" y="2698909"/>
            <a:chExt cx="1141643" cy="1551449"/>
          </a:xfrm>
        </p:grpSpPr>
        <p:pic>
          <p:nvPicPr>
            <p:cNvPr id="13" name="Picture 4" descr="C:\Users\pc\AppData\Local\Microsoft\Windows\Temporary Internet Files\Content.IE5\0W3ZSVZK\MC900425846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96336" y="2698909"/>
              <a:ext cx="1141643" cy="11279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7885876" y="3727138"/>
              <a:ext cx="7104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6kg</a:t>
              </a:r>
              <a:endParaRPr lang="cs-CZ" sz="2800" b="1" dirty="0"/>
            </a:p>
          </p:txBody>
        </p:sp>
      </p:grpSp>
      <p:grpSp>
        <p:nvGrpSpPr>
          <p:cNvPr id="1035" name="Skupina 1034"/>
          <p:cNvGrpSpPr/>
          <p:nvPr/>
        </p:nvGrpSpPr>
        <p:grpSpPr>
          <a:xfrm>
            <a:off x="5724128" y="4999027"/>
            <a:ext cx="921529" cy="1706451"/>
            <a:chOff x="5017130" y="2893841"/>
            <a:chExt cx="921529" cy="1706451"/>
          </a:xfrm>
        </p:grpSpPr>
        <p:pic>
          <p:nvPicPr>
            <p:cNvPr id="15" name="Picture 12" descr="C:\Users\pc\AppData\Local\Microsoft\Windows\Temporary Internet Files\Content.IE5\G9HC2RKH\MP900442514[1].jp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17130" y="2893841"/>
              <a:ext cx="914080" cy="1371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5045466" y="4077072"/>
              <a:ext cx="89319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86kg</a:t>
              </a:r>
              <a:endParaRPr lang="cs-CZ" sz="2800" b="1" dirty="0"/>
            </a:p>
          </p:txBody>
        </p:sp>
      </p:grpSp>
      <p:grpSp>
        <p:nvGrpSpPr>
          <p:cNvPr id="1036" name="Skupina 1035"/>
          <p:cNvGrpSpPr/>
          <p:nvPr/>
        </p:nvGrpSpPr>
        <p:grpSpPr>
          <a:xfrm>
            <a:off x="7812628" y="4913728"/>
            <a:ext cx="925351" cy="1702605"/>
            <a:chOff x="6433274" y="4127294"/>
            <a:chExt cx="925351" cy="1702605"/>
          </a:xfrm>
        </p:grpSpPr>
        <p:pic>
          <p:nvPicPr>
            <p:cNvPr id="1026" name="Picture 2" descr="C:\Users\pc\AppData\Local\Microsoft\Windows\Temporary Internet Files\Content.IE5\G9HC2RKH\MP900448591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33274" y="4127294"/>
              <a:ext cx="858341" cy="1242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6465432" y="5306679"/>
              <a:ext cx="89319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52kg</a:t>
              </a:r>
              <a:endParaRPr lang="cs-CZ" sz="2800" b="1" dirty="0"/>
            </a:p>
          </p:txBody>
        </p:sp>
      </p:grpSp>
      <p:grpSp>
        <p:nvGrpSpPr>
          <p:cNvPr id="1029" name="Skupina 1028"/>
          <p:cNvGrpSpPr/>
          <p:nvPr/>
        </p:nvGrpSpPr>
        <p:grpSpPr>
          <a:xfrm>
            <a:off x="-24658" y="3113358"/>
            <a:ext cx="1375243" cy="1037626"/>
            <a:chOff x="592686" y="4600292"/>
            <a:chExt cx="1375243" cy="1037626"/>
          </a:xfrm>
        </p:grpSpPr>
        <p:pic>
          <p:nvPicPr>
            <p:cNvPr id="10" name="Picture 3" descr="C:\Users\pc\AppData\Local\Microsoft\Windows\Temporary Internet Files\Content.IE5\0W3ZSVZK\MC900413024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2686" y="4600292"/>
              <a:ext cx="1375243" cy="6667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28" name="TextovéPole 1027"/>
            <p:cNvSpPr txBox="1"/>
            <p:nvPr/>
          </p:nvSpPr>
          <p:spPr>
            <a:xfrm>
              <a:off x="1077030" y="5114698"/>
              <a:ext cx="7104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2kg</a:t>
              </a:r>
              <a:endParaRPr lang="cs-CZ" sz="2800" b="1" dirty="0"/>
            </a:p>
          </p:txBody>
        </p:sp>
      </p:grpSp>
      <p:cxnSp>
        <p:nvCxnSpPr>
          <p:cNvPr id="1039" name="Přímá spojnice 1038"/>
          <p:cNvCxnSpPr/>
          <p:nvPr/>
        </p:nvCxnSpPr>
        <p:spPr>
          <a:xfrm>
            <a:off x="5752464" y="0"/>
            <a:ext cx="27895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355976" y="17728"/>
            <a:ext cx="27895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1044" name="Skupina 1043"/>
          <p:cNvGrpSpPr/>
          <p:nvPr/>
        </p:nvGrpSpPr>
        <p:grpSpPr>
          <a:xfrm>
            <a:off x="4556713" y="561142"/>
            <a:ext cx="792088" cy="727320"/>
            <a:chOff x="4644008" y="173129"/>
            <a:chExt cx="792088" cy="727320"/>
          </a:xfrm>
        </p:grpSpPr>
        <p:cxnSp>
          <p:nvCxnSpPr>
            <p:cNvPr id="1041" name="Přímá spojnice 1040"/>
            <p:cNvCxnSpPr/>
            <p:nvPr/>
          </p:nvCxnSpPr>
          <p:spPr>
            <a:xfrm flipH="1">
              <a:off x="4644008" y="173129"/>
              <a:ext cx="792088" cy="37793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43" name="Přímá spojnice 1042"/>
            <p:cNvCxnSpPr/>
            <p:nvPr/>
          </p:nvCxnSpPr>
          <p:spPr>
            <a:xfrm>
              <a:off x="4644008" y="551067"/>
              <a:ext cx="792088" cy="34938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4556713" y="2827547"/>
            <a:ext cx="792088" cy="727320"/>
            <a:chOff x="4644008" y="173129"/>
            <a:chExt cx="792088" cy="727320"/>
          </a:xfrm>
        </p:grpSpPr>
        <p:cxnSp>
          <p:nvCxnSpPr>
            <p:cNvPr id="56" name="Přímá spojnice 55"/>
            <p:cNvCxnSpPr/>
            <p:nvPr/>
          </p:nvCxnSpPr>
          <p:spPr>
            <a:xfrm flipH="1">
              <a:off x="4644008" y="173129"/>
              <a:ext cx="792088" cy="37793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4644008" y="551067"/>
              <a:ext cx="792088" cy="34938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8" name="Skupina 57"/>
          <p:cNvGrpSpPr/>
          <p:nvPr/>
        </p:nvGrpSpPr>
        <p:grpSpPr>
          <a:xfrm>
            <a:off x="4552764" y="3713611"/>
            <a:ext cx="792088" cy="727320"/>
            <a:chOff x="4644008" y="173129"/>
            <a:chExt cx="792088" cy="727320"/>
          </a:xfrm>
        </p:grpSpPr>
        <p:cxnSp>
          <p:nvCxnSpPr>
            <p:cNvPr id="59" name="Přímá spojnice 58"/>
            <p:cNvCxnSpPr/>
            <p:nvPr/>
          </p:nvCxnSpPr>
          <p:spPr>
            <a:xfrm flipH="1">
              <a:off x="4644008" y="173129"/>
              <a:ext cx="792088" cy="37793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>
              <a:off x="4644008" y="551067"/>
              <a:ext cx="792088" cy="34938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1" name="Skupina 60"/>
          <p:cNvGrpSpPr/>
          <p:nvPr/>
        </p:nvGrpSpPr>
        <p:grpSpPr>
          <a:xfrm>
            <a:off x="4612939" y="4635367"/>
            <a:ext cx="792088" cy="727320"/>
            <a:chOff x="4644008" y="173129"/>
            <a:chExt cx="792088" cy="727320"/>
          </a:xfrm>
        </p:grpSpPr>
        <p:cxnSp>
          <p:nvCxnSpPr>
            <p:cNvPr id="62" name="Přímá spojnice 61"/>
            <p:cNvCxnSpPr/>
            <p:nvPr/>
          </p:nvCxnSpPr>
          <p:spPr>
            <a:xfrm flipH="1">
              <a:off x="4644008" y="173129"/>
              <a:ext cx="792088" cy="37793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>
              <a:off x="4644008" y="551067"/>
              <a:ext cx="792088" cy="34938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>
            <a:off x="4644008" y="5818598"/>
            <a:ext cx="792088" cy="727320"/>
            <a:chOff x="4644008" y="173129"/>
            <a:chExt cx="792088" cy="727320"/>
          </a:xfrm>
        </p:grpSpPr>
        <p:cxnSp>
          <p:nvCxnSpPr>
            <p:cNvPr id="65" name="Přímá spojnice 64"/>
            <p:cNvCxnSpPr/>
            <p:nvPr/>
          </p:nvCxnSpPr>
          <p:spPr>
            <a:xfrm flipH="1">
              <a:off x="4644008" y="173129"/>
              <a:ext cx="792088" cy="37793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>
              <a:off x="4644008" y="551067"/>
              <a:ext cx="792088" cy="34938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049" name="Skupina 1048"/>
          <p:cNvGrpSpPr/>
          <p:nvPr/>
        </p:nvGrpSpPr>
        <p:grpSpPr>
          <a:xfrm>
            <a:off x="4608499" y="1684871"/>
            <a:ext cx="792088" cy="725055"/>
            <a:chOff x="4644008" y="1221426"/>
            <a:chExt cx="792088" cy="725055"/>
          </a:xfrm>
        </p:grpSpPr>
        <p:cxnSp>
          <p:nvCxnSpPr>
            <p:cNvPr id="1046" name="Přímá spojnice 1045"/>
            <p:cNvCxnSpPr/>
            <p:nvPr/>
          </p:nvCxnSpPr>
          <p:spPr>
            <a:xfrm>
              <a:off x="4644008" y="1221426"/>
              <a:ext cx="792088" cy="287656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48" name="Přímá spojnice 1047"/>
            <p:cNvCxnSpPr/>
            <p:nvPr/>
          </p:nvCxnSpPr>
          <p:spPr>
            <a:xfrm flipH="1">
              <a:off x="4788024" y="1509082"/>
              <a:ext cx="648072" cy="437399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46801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 a </a:t>
            </a:r>
            <a:r>
              <a:rPr lang="cs-CZ" b="1" smtClean="0"/>
              <a:t>citace: </a:t>
            </a:r>
            <a:r>
              <a:rPr lang="cs-CZ"/>
              <a:t>Microsoft Office - Klipart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3901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600</Words>
  <Application>Microsoft Office PowerPoint</Application>
  <PresentationFormat>Předvádění na obrazovce (4:3)</PresentationFormat>
  <Paragraphs>172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Vážení VY_32_INOVACE_2A_09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41</cp:revision>
  <dcterms:created xsi:type="dcterms:W3CDTF">2013-11-02T21:00:15Z</dcterms:created>
  <dcterms:modified xsi:type="dcterms:W3CDTF">2014-03-23T18:07:41Z</dcterms:modified>
</cp:coreProperties>
</file>