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58" r:id="rId5"/>
    <p:sldId id="260" r:id="rId6"/>
    <p:sldId id="265" r:id="rId7"/>
    <p:sldId id="261" r:id="rId8"/>
    <p:sldId id="266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6DDF"/>
    <a:srgbClr val="FFFFCC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880" autoAdjust="0"/>
    <p:restoredTop sz="94660"/>
  </p:normalViewPr>
  <p:slideViewPr>
    <p:cSldViewPr>
      <p:cViewPr>
        <p:scale>
          <a:sx n="80" d="100"/>
          <a:sy n="80" d="100"/>
        </p:scale>
        <p:origin x="-131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EBF09441-E1BB-48B9-8C6B-3B7164D1F4CC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8490102-794E-4DFE-9E92-28FEB4B6D6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16229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Čeká na správné rozhodnutí</a:t>
            </a:r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511A03B-2332-4DC3-93A2-24FDE25B74A7}" type="slidenum">
              <a:rPr lang="cs-CZ" altLang="cs-CZ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Čeká na správné rozhodnutí</a:t>
            </a:r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2DFA480-885F-4C61-9E55-AE3A61F7EAD1}" type="slidenum">
              <a:rPr lang="cs-CZ" altLang="cs-CZ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10</a:t>
            </a:fld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altLang="cs-CZ" smtClean="0"/>
              <a:t>Čeká na správné rozhodnutí</a:t>
            </a:r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2959F10-4F76-4E47-A94D-AC371CBEDF11}" type="slidenum">
              <a:rPr lang="cs-CZ" altLang="cs-CZ" smtClean="0">
                <a:latin typeface="Arial" charset="0"/>
              </a:rPr>
              <a:pPr eaLnBrk="1" hangingPunct="1">
                <a:spcBef>
                  <a:spcPct val="0"/>
                </a:spcBef>
              </a:pPr>
              <a:t>11</a:t>
            </a:fld>
            <a:endParaRPr lang="cs-CZ" altLang="cs-CZ" smtClean="0">
              <a:latin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3B7F4-C7C6-4E1C-8872-1C5138D82F4D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1E068-1540-4729-AA3A-37B93B8B9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946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4C64A9-8C9A-4A70-85F7-A26049445566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55DA8-2EA3-4FE2-A1AE-30933BF764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4929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CA8D6-D122-47D7-83C0-332FEDDA0844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A0CAB-E649-4257-9FD0-3F6C41520C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99319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E9FB7-E822-4BAC-84AA-EBDD242A3AEC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3BCBC-C25C-4D8B-B986-078D42BA7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2614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BA4A6-517E-4162-BA42-139F84445723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95A02-930C-4B75-807F-190972234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991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23B97-82D9-40DD-B629-AFE61A70D4A7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3EC7D-1C66-436E-A2E5-6D67CACEA2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90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70368-0CB8-44C0-A867-6E518BD015E6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C96AE4-6A1E-4F10-8816-F892CF340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269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28F11-A9F0-42CA-ADEB-BBEA5B1F8F91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4E1645-05C7-422D-80DC-F36BE3E888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74787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66CF7-4930-4499-97B5-15D0D44F2289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58834-04D8-4FB4-9B35-A5C669D1C9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47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2EA2A4-9E0D-4EB7-A7EF-2B7B4735E2EB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FAABA-0908-4FAC-9EAE-F8A439D3D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62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D6BCF-DD07-4CA4-834B-C4E1CAF004EF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52E51C-ABA5-48F0-993C-1D87870A87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500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14C1CC-1FCE-4677-B49B-0F92E72F4040}" type="datetimeFigureOut">
              <a:rPr lang="cs-CZ"/>
              <a:pPr>
                <a:defRPr/>
              </a:pPr>
              <a:t>23.3.2014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6282419-1760-4835-AFAB-4635ABA793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333375"/>
            <a:ext cx="6985000" cy="1527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Vážení na tuny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 2A_10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1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4710" y="764704"/>
            <a:ext cx="8229600" cy="5328592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4200" b="1" dirty="0">
                <a:latin typeface="Arial" panose="020B0604020202020204" pitchFamily="34" charset="0"/>
                <a:cs typeface="Arial" panose="020B0604020202020204" pitchFamily="34" charset="0"/>
              </a:rPr>
              <a:t>Anotace</a:t>
            </a:r>
            <a:r>
              <a:rPr lang="cs-CZ" sz="4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sz="3800" dirty="0">
                <a:latin typeface="Arial" panose="020B0604020202020204" pitchFamily="34" charset="0"/>
                <a:cs typeface="Arial" panose="020B0604020202020204" pitchFamily="34" charset="0"/>
              </a:rPr>
              <a:t>V tomto materiále se žáci seznámí s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vážením na tuny a příklady, které se mohou vyskytovat v běžném životě. Pojem „tuna“ žáci poznávají při vykonávání praxe. První strana je pouze výkladová, žáci si zde opakují, co všechno se může vážit na tuny. Druhou a třetí stranu doplňují obrázky pro snazší pochopení pojmu „tuna“ –naši žáci počítají pouze do sta. Na straně čtvrté je výkladový příklad spolu s řešením. Strany pátá, šestá a sedmá jsou interaktivní – žáci zde řeší slovní úlohu, pomohou jim uvedená čísla a příklad, na které mohou (ale nemusí) pro kontrolu klikat. Výpočet a výsledek „přiletí „ na určené místo. Zde žáci mohou též pracovat pomocí rukopisných poznámek.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Jedno z čísel je nesprávné – po kliknutí se otáčí a zůstává na místě</a:t>
            </a: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Délka trvaní práce s tímto materiálem: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Zhruba 25 minut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Autor: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 Daniela </a:t>
            </a:r>
            <a:r>
              <a:rPr lang="cs-CZ" sz="3600" dirty="0" err="1">
                <a:latin typeface="Arial" panose="020B0604020202020204" pitchFamily="34" charset="0"/>
                <a:cs typeface="Arial" panose="020B0604020202020204" pitchFamily="34" charset="0"/>
              </a:rPr>
              <a:t>Tájková</a:t>
            </a:r>
            <a:endParaRPr lang="cs-CZ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Datum vytvoření: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Podzim</a:t>
            </a: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2013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Speciální vzdělávací potřeby: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PAS, MP, kombinované postižení (MP v kombinaci se zdravotním znevýhodněním, MP v kombinaci s PAS), vícečetné postižení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Vzdělávací obor: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Matematika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Druh učebního materiálu: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 Interaktivní DUM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Inovace: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Rukopisné poznámky v rámci nového softwaru Microsoft 2010</a:t>
            </a:r>
          </a:p>
          <a:p>
            <a:pPr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Cílová skupina: </a:t>
            </a:r>
            <a:r>
              <a:rPr lang="cs-CZ" sz="3600" dirty="0">
                <a:latin typeface="Arial" panose="020B0604020202020204" pitchFamily="34" charset="0"/>
                <a:cs typeface="Arial" panose="020B0604020202020204" pitchFamily="34" charset="0"/>
              </a:rPr>
              <a:t>Žák (PAS, MP, kombinované postižení -  MP v kombinaci se zdravotním znevýhodněním, MP v kombinaci s PAS, vícečetné postižení)</a:t>
            </a:r>
          </a:p>
          <a:p>
            <a:pPr>
              <a:defRPr/>
            </a:pPr>
            <a:r>
              <a:rPr lang="cs-CZ" sz="3600" b="1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cs-CZ" sz="3600" b="1" dirty="0"/>
              <a:t>upeň a typ vzdělávání: </a:t>
            </a:r>
            <a:r>
              <a:rPr lang="cs-CZ" sz="3600" dirty="0"/>
              <a:t>Praktická škola jednoletá</a:t>
            </a:r>
            <a:endParaRPr lang="cs-CZ" sz="3600" dirty="0">
              <a:latin typeface="+mn-lt"/>
              <a:cs typeface="+mn-cs"/>
            </a:endParaRP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5">
              <a:lumMod val="7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"/>
          <p:cNvSpPr txBox="1">
            <a:spLocks noChangeArrowheads="1"/>
          </p:cNvSpPr>
          <p:nvPr/>
        </p:nvSpPr>
        <p:spPr bwMode="auto">
          <a:xfrm>
            <a:off x="4848225" y="5330825"/>
            <a:ext cx="2287588" cy="646113"/>
          </a:xfrm>
          <a:prstGeom prst="rect">
            <a:avLst/>
          </a:prstGeom>
          <a:solidFill>
            <a:srgbClr val="FFFFCC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t = 1000 kg = 10 q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q = 100 kg</a:t>
            </a:r>
          </a:p>
        </p:txBody>
      </p:sp>
      <p:sp>
        <p:nvSpPr>
          <p:cNvPr id="4099" name="TextovéPole 2"/>
          <p:cNvSpPr txBox="1">
            <a:spLocks noChangeArrowheads="1"/>
          </p:cNvSpPr>
          <p:nvPr/>
        </p:nvSpPr>
        <p:spPr bwMode="auto">
          <a:xfrm>
            <a:off x="968375" y="5321300"/>
            <a:ext cx="2139950" cy="923925"/>
          </a:xfrm>
          <a:prstGeom prst="rect">
            <a:avLst/>
          </a:prstGeom>
          <a:solidFill>
            <a:srgbClr val="FFFFCC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  = tuna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  = metrický cent</a:t>
            </a:r>
          </a:p>
          <a:p>
            <a:pPr eaLnBrk="1" hangingPunct="1">
              <a:defRPr/>
            </a:pP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kg = kilogram</a:t>
            </a:r>
          </a:p>
        </p:txBody>
      </p:sp>
      <p:sp>
        <p:nvSpPr>
          <p:cNvPr id="4100" name="TextovéPole 3"/>
          <p:cNvSpPr txBox="1">
            <a:spLocks noChangeArrowheads="1"/>
          </p:cNvSpPr>
          <p:nvPr/>
        </p:nvSpPr>
        <p:spPr bwMode="auto">
          <a:xfrm>
            <a:off x="784225" y="549275"/>
            <a:ext cx="6067425" cy="4216400"/>
          </a:xfrm>
          <a:prstGeom prst="rect">
            <a:avLst/>
          </a:prstGeom>
          <a:solidFill>
            <a:srgbClr val="FFFF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3600" b="1" u="sng">
                <a:solidFill>
                  <a:srgbClr val="FF0000"/>
                </a:solidFill>
                <a:latin typeface="Arial" charset="0"/>
              </a:rPr>
              <a:t>Vážení na tuny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400"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latin typeface="Arial" charset="0"/>
              </a:rPr>
              <a:t>Na tuny vážíme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400" b="1"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altLang="cs-CZ" sz="2400" b="1">
                <a:latin typeface="Arial" charset="0"/>
              </a:rPr>
              <a:t> uhlí, štěrk, kámen, cement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altLang="cs-CZ" sz="2400" b="1">
                <a:latin typeface="Arial" charset="0"/>
              </a:rPr>
              <a:t> brambory, řepu, obilí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altLang="cs-CZ" sz="2400" b="1">
                <a:latin typeface="Arial" charset="0"/>
              </a:rPr>
              <a:t> ovoce a zeleninu v konzervárnách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altLang="cs-CZ" sz="2400" b="1">
                <a:latin typeface="Arial" charset="0"/>
              </a:rPr>
              <a:t> maso na jatkách a v masokombinátech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altLang="cs-CZ" sz="2400" b="1">
                <a:latin typeface="Arial" charset="0"/>
              </a:rPr>
              <a:t> hospodářská zvířata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r>
              <a:rPr lang="cs-CZ" altLang="cs-CZ" sz="2400" b="1">
                <a:latin typeface="Arial" charset="0"/>
              </a:rPr>
              <a:t> dopravní prostředky</a:t>
            </a:r>
          </a:p>
          <a:p>
            <a:pPr eaLnBrk="1" hangingPunct="1">
              <a:spcBef>
                <a:spcPct val="0"/>
              </a:spcBef>
              <a:buFontTx/>
              <a:buChar char="-"/>
            </a:pPr>
            <a:endParaRPr lang="cs-CZ" altLang="cs-CZ" sz="1600" b="1">
              <a:latin typeface="Courier New" pitchFamily="49" charset="0"/>
              <a:cs typeface="Courier New" pitchFamily="49" charset="0"/>
            </a:endParaRP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FF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1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268413"/>
            <a:ext cx="7969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Obrázek 2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268413"/>
            <a:ext cx="795337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Obrázek 3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1268413"/>
            <a:ext cx="795337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Obrázek 4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268413"/>
            <a:ext cx="7969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Obrázek 5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1268413"/>
            <a:ext cx="795338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6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268413"/>
            <a:ext cx="795338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Obrázek 7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1268413"/>
            <a:ext cx="7969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9" name="Obrázek 8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1268413"/>
            <a:ext cx="795337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0" name="Obrázek 9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388" y="1268413"/>
            <a:ext cx="795337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31" name="Obrázek 10" descr="pras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268413"/>
            <a:ext cx="796925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32" name="TextovéPole 11"/>
          <p:cNvSpPr txBox="1">
            <a:spLocks noChangeArrowheads="1"/>
          </p:cNvSpPr>
          <p:nvPr/>
        </p:nvSpPr>
        <p:spPr bwMode="auto">
          <a:xfrm>
            <a:off x="395288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33" name="TextovéPole 12"/>
          <p:cNvSpPr txBox="1">
            <a:spLocks noChangeArrowheads="1"/>
          </p:cNvSpPr>
          <p:nvPr/>
        </p:nvSpPr>
        <p:spPr bwMode="auto">
          <a:xfrm>
            <a:off x="1258888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34" name="TextovéPole 13"/>
          <p:cNvSpPr txBox="1">
            <a:spLocks noChangeArrowheads="1"/>
          </p:cNvSpPr>
          <p:nvPr/>
        </p:nvSpPr>
        <p:spPr bwMode="auto">
          <a:xfrm>
            <a:off x="2124075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35" name="TextovéPole 15"/>
          <p:cNvSpPr txBox="1">
            <a:spLocks noChangeArrowheads="1"/>
          </p:cNvSpPr>
          <p:nvPr/>
        </p:nvSpPr>
        <p:spPr bwMode="auto">
          <a:xfrm>
            <a:off x="2987675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36" name="TextovéPole 16"/>
          <p:cNvSpPr txBox="1">
            <a:spLocks noChangeArrowheads="1"/>
          </p:cNvSpPr>
          <p:nvPr/>
        </p:nvSpPr>
        <p:spPr bwMode="auto">
          <a:xfrm>
            <a:off x="3851275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37" name="TextovéPole 17"/>
          <p:cNvSpPr txBox="1">
            <a:spLocks noChangeArrowheads="1"/>
          </p:cNvSpPr>
          <p:nvPr/>
        </p:nvSpPr>
        <p:spPr bwMode="auto">
          <a:xfrm>
            <a:off x="4716463" y="1844675"/>
            <a:ext cx="579437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38" name="TextovéPole 18"/>
          <p:cNvSpPr txBox="1">
            <a:spLocks noChangeArrowheads="1"/>
          </p:cNvSpPr>
          <p:nvPr/>
        </p:nvSpPr>
        <p:spPr bwMode="auto">
          <a:xfrm>
            <a:off x="5580063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39" name="TextovéPole 19"/>
          <p:cNvSpPr txBox="1">
            <a:spLocks noChangeArrowheads="1"/>
          </p:cNvSpPr>
          <p:nvPr/>
        </p:nvSpPr>
        <p:spPr bwMode="auto">
          <a:xfrm>
            <a:off x="6443663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40" name="TextovéPole 20"/>
          <p:cNvSpPr txBox="1">
            <a:spLocks noChangeArrowheads="1"/>
          </p:cNvSpPr>
          <p:nvPr/>
        </p:nvSpPr>
        <p:spPr bwMode="auto">
          <a:xfrm>
            <a:off x="7308850" y="1844675"/>
            <a:ext cx="579438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5141" name="TextovéPole 24"/>
          <p:cNvSpPr txBox="1">
            <a:spLocks noChangeArrowheads="1"/>
          </p:cNvSpPr>
          <p:nvPr/>
        </p:nvSpPr>
        <p:spPr bwMode="auto">
          <a:xfrm>
            <a:off x="8172450" y="1844675"/>
            <a:ext cx="581025" cy="24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100 kg</a:t>
            </a:r>
          </a:p>
        </p:txBody>
      </p:sp>
      <p:sp>
        <p:nvSpPr>
          <p:cNvPr id="26" name="Levá složená závorka 25"/>
          <p:cNvSpPr/>
          <p:nvPr/>
        </p:nvSpPr>
        <p:spPr>
          <a:xfrm rot="16200000">
            <a:off x="4212432" y="-2188369"/>
            <a:ext cx="647700" cy="8713787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43" name="TextovéPole 26"/>
          <p:cNvSpPr txBox="1">
            <a:spLocks noChangeArrowheads="1"/>
          </p:cNvSpPr>
          <p:nvPr/>
        </p:nvSpPr>
        <p:spPr bwMode="auto">
          <a:xfrm>
            <a:off x="4356100" y="2565400"/>
            <a:ext cx="4699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 t</a:t>
            </a:r>
          </a:p>
        </p:txBody>
      </p:sp>
      <p:pic>
        <p:nvPicPr>
          <p:cNvPr id="5144" name="Obrázek 27" descr="krava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25" y="3659188"/>
            <a:ext cx="1789113" cy="109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45" name="Obrázek 28" descr="krava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288" y="3659188"/>
            <a:ext cx="1789112" cy="1096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46" name="TextovéPole 30"/>
          <p:cNvSpPr txBox="1">
            <a:spLocks noChangeArrowheads="1"/>
          </p:cNvSpPr>
          <p:nvPr/>
        </p:nvSpPr>
        <p:spPr bwMode="auto">
          <a:xfrm>
            <a:off x="987425" y="4738688"/>
            <a:ext cx="727075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500 kg</a:t>
            </a:r>
          </a:p>
        </p:txBody>
      </p:sp>
      <p:sp>
        <p:nvSpPr>
          <p:cNvPr id="5147" name="TextovéPole 31"/>
          <p:cNvSpPr txBox="1">
            <a:spLocks noChangeArrowheads="1"/>
          </p:cNvSpPr>
          <p:nvPr/>
        </p:nvSpPr>
        <p:spPr bwMode="auto">
          <a:xfrm>
            <a:off x="3148013" y="4738688"/>
            <a:ext cx="727075" cy="24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000" b="1">
                <a:latin typeface="Arial" charset="0"/>
              </a:rPr>
              <a:t>500 kg</a:t>
            </a:r>
          </a:p>
        </p:txBody>
      </p:sp>
      <p:sp>
        <p:nvSpPr>
          <p:cNvPr id="33" name="Levá složená závorka 32"/>
          <p:cNvSpPr/>
          <p:nvPr/>
        </p:nvSpPr>
        <p:spPr>
          <a:xfrm rot="16200000">
            <a:off x="2027238" y="3124200"/>
            <a:ext cx="717550" cy="380365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149" name="TextovéPole 33"/>
          <p:cNvSpPr txBox="1">
            <a:spLocks noChangeArrowheads="1"/>
          </p:cNvSpPr>
          <p:nvPr/>
        </p:nvSpPr>
        <p:spPr bwMode="auto">
          <a:xfrm>
            <a:off x="2139950" y="5459413"/>
            <a:ext cx="58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 t</a:t>
            </a:r>
          </a:p>
        </p:txBody>
      </p:sp>
      <p:pic>
        <p:nvPicPr>
          <p:cNvPr id="5150" name="Obrázek 35" descr="vagon.jp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3500438"/>
            <a:ext cx="4335462" cy="1598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1" name="TextovéPole 36"/>
          <p:cNvSpPr txBox="1">
            <a:spLocks noChangeArrowheads="1"/>
          </p:cNvSpPr>
          <p:nvPr/>
        </p:nvSpPr>
        <p:spPr bwMode="auto">
          <a:xfrm>
            <a:off x="6388100" y="5386388"/>
            <a:ext cx="7048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10 t</a:t>
            </a: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E56DD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3" descr="velryba-bi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1321211">
            <a:off x="1684338" y="7938"/>
            <a:ext cx="6238875" cy="347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TextovéPole 4"/>
          <p:cNvSpPr txBox="1">
            <a:spLocks noChangeArrowheads="1"/>
          </p:cNvSpPr>
          <p:nvPr/>
        </p:nvSpPr>
        <p:spPr bwMode="auto">
          <a:xfrm>
            <a:off x="5219700" y="3068638"/>
            <a:ext cx="79216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100 t</a:t>
            </a:r>
          </a:p>
        </p:txBody>
      </p:sp>
      <p:sp>
        <p:nvSpPr>
          <p:cNvPr id="6148" name="TextovéPole 6"/>
          <p:cNvSpPr txBox="1">
            <a:spLocks noChangeArrowheads="1"/>
          </p:cNvSpPr>
          <p:nvPr/>
        </p:nvSpPr>
        <p:spPr bwMode="auto">
          <a:xfrm>
            <a:off x="1258888" y="5732463"/>
            <a:ext cx="649287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10 t</a:t>
            </a:r>
          </a:p>
        </p:txBody>
      </p:sp>
      <p:pic>
        <p:nvPicPr>
          <p:cNvPr id="6149" name="Obrázek 7" descr="osobni-auto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3789363"/>
            <a:ext cx="2273300" cy="153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0" name="TextovéPole 8"/>
          <p:cNvSpPr txBox="1">
            <a:spLocks noChangeArrowheads="1"/>
          </p:cNvSpPr>
          <p:nvPr/>
        </p:nvSpPr>
        <p:spPr bwMode="auto">
          <a:xfrm>
            <a:off x="7019925" y="5732463"/>
            <a:ext cx="5048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 t</a:t>
            </a:r>
          </a:p>
        </p:txBody>
      </p:sp>
      <p:pic>
        <p:nvPicPr>
          <p:cNvPr id="6151" name="Obrázek 9" descr="nakl-auto-2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3141663"/>
            <a:ext cx="3168650" cy="2449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179388" y="549275"/>
            <a:ext cx="38608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FF0000"/>
                </a:solidFill>
                <a:latin typeface="Arial" charset="0"/>
              </a:rPr>
              <a:t>Podívej se na řešení slovní úlohy.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rgbClr val="00B05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468313" y="765175"/>
            <a:ext cx="6365875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Náklad v tunách vážíme na nákladní váze, která je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zabudovaná v zemi. Nejdříve se na ní zváží prázdné auto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a po naložení potom auto s nákladem.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Prázdné auto váží 5 t, s nákladem 9 t.</a:t>
            </a:r>
          </a:p>
        </p:txBody>
      </p:sp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827088" y="3284538"/>
            <a:ext cx="1089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9 – 5 = 4</a:t>
            </a:r>
          </a:p>
        </p:txBody>
      </p:sp>
      <p:sp>
        <p:nvSpPr>
          <p:cNvPr id="8196" name="TextovéPole 3"/>
          <p:cNvSpPr txBox="1">
            <a:spLocks noChangeArrowheads="1"/>
          </p:cNvSpPr>
          <p:nvPr/>
        </p:nvSpPr>
        <p:spPr bwMode="auto">
          <a:xfrm>
            <a:off x="827088" y="4652963"/>
            <a:ext cx="1838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Náklad váží 4 t.</a:t>
            </a:r>
          </a:p>
        </p:txBody>
      </p:sp>
      <p:pic>
        <p:nvPicPr>
          <p:cNvPr id="8197" name="Obrázek 4" descr="nakl-auto-2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2205038"/>
            <a:ext cx="2471737" cy="191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Obrázek 5" descr="nakl-auto-plne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508500"/>
            <a:ext cx="2432050" cy="191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5867400" y="6092825"/>
            <a:ext cx="4413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9 t</a:t>
            </a:r>
          </a:p>
        </p:txBody>
      </p:sp>
      <p:sp>
        <p:nvSpPr>
          <p:cNvPr id="8200" name="TextovéPole 7"/>
          <p:cNvSpPr txBox="1">
            <a:spLocks noChangeArrowheads="1"/>
          </p:cNvSpPr>
          <p:nvPr/>
        </p:nvSpPr>
        <p:spPr bwMode="auto">
          <a:xfrm>
            <a:off x="5724525" y="3716338"/>
            <a:ext cx="441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5 t</a:t>
            </a: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684213" y="549275"/>
            <a:ext cx="29511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FF0000"/>
                </a:solidFill>
                <a:latin typeface="Arial" charset="0"/>
              </a:rPr>
              <a:t>Vyřeš slovní úlohy.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323850" y="981075"/>
            <a:ext cx="68865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Do cukrovaru přivezli vagon řepy. Prázdný vagon váží 25 tun,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plný 45 tun.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>
              <a:latin typeface="Arial" charset="0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Kolik tun řepy přivezli do cukrovaru?</a:t>
            </a:r>
          </a:p>
        </p:txBody>
      </p:sp>
      <p:sp>
        <p:nvSpPr>
          <p:cNvPr id="10243" name="TextovéPole 2"/>
          <p:cNvSpPr txBox="1">
            <a:spLocks noChangeArrowheads="1"/>
          </p:cNvSpPr>
          <p:nvPr/>
        </p:nvSpPr>
        <p:spPr bwMode="auto">
          <a:xfrm>
            <a:off x="900113" y="2852738"/>
            <a:ext cx="14668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Plný náklad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16013" y="5589588"/>
            <a:ext cx="647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45 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651500" y="5589588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25 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019925" y="5589588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20 t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4427538" y="5589588"/>
            <a:ext cx="5699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35 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24075" y="5589588"/>
            <a:ext cx="16017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45 – 25 = 20 t</a:t>
            </a:r>
          </a:p>
        </p:txBody>
      </p:sp>
      <p:sp>
        <p:nvSpPr>
          <p:cNvPr id="10249" name="Obdélník 8"/>
          <p:cNvSpPr>
            <a:spLocks noChangeArrowheads="1"/>
          </p:cNvSpPr>
          <p:nvPr/>
        </p:nvSpPr>
        <p:spPr bwMode="auto">
          <a:xfrm>
            <a:off x="900113" y="3357563"/>
            <a:ext cx="22320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Prázdný náklad</a:t>
            </a:r>
          </a:p>
        </p:txBody>
      </p:sp>
      <p:sp>
        <p:nvSpPr>
          <p:cNvPr id="10250" name="Obdélník 9"/>
          <p:cNvSpPr>
            <a:spLocks noChangeArrowheads="1"/>
          </p:cNvSpPr>
          <p:nvPr/>
        </p:nvSpPr>
        <p:spPr bwMode="auto">
          <a:xfrm>
            <a:off x="900113" y="3860800"/>
            <a:ext cx="2286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Výpočet</a:t>
            </a:r>
          </a:p>
        </p:txBody>
      </p:sp>
      <p:sp>
        <p:nvSpPr>
          <p:cNvPr id="10251" name="Obdélník 10"/>
          <p:cNvSpPr>
            <a:spLocks noChangeArrowheads="1"/>
          </p:cNvSpPr>
          <p:nvPr/>
        </p:nvSpPr>
        <p:spPr bwMode="auto">
          <a:xfrm>
            <a:off x="900113" y="4365625"/>
            <a:ext cx="1295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Odpověď </a:t>
            </a:r>
            <a:endParaRPr lang="cs-CZ" altLang="cs-CZ" sz="1800">
              <a:solidFill>
                <a:srgbClr val="0000FF"/>
              </a:solidFill>
              <a:latin typeface="Arial" charset="0"/>
            </a:endParaRPr>
          </a:p>
        </p:txBody>
      </p:sp>
      <p:sp>
        <p:nvSpPr>
          <p:cNvPr id="10252" name="TextovéPole 1"/>
          <p:cNvSpPr txBox="1">
            <a:spLocks noChangeArrowheads="1"/>
          </p:cNvSpPr>
          <p:nvPr/>
        </p:nvSpPr>
        <p:spPr bwMode="auto">
          <a:xfrm>
            <a:off x="323850" y="476250"/>
            <a:ext cx="23764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  <a:latin typeface="Arial" charset="0"/>
              </a:rPr>
              <a:t>Příklad:</a:t>
            </a:r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0" y="2600325"/>
            <a:ext cx="9144000" cy="3651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1.85185E-6 L -0.346 -0.16343 " pathEditMode="fixed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57" y="-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accel="50000" decel="500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1.85185E-6 L -0.19635 -0.32084 " pathEditMode="fixed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74" y="-1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 0.00024 L 0.29913 -0.39417 " pathEditMode="fixed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-19732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76 -0.02683 L 0.125 -0.2576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11543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199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323850" y="981075"/>
            <a:ext cx="660876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Prázdný železniční vagón váží 7 tun. Štěrk, který veze, váží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11 tun.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Kolik tun váží plný vagón?</a:t>
            </a: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900113" y="3357563"/>
            <a:ext cx="7620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Štěrk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16013" y="5589588"/>
            <a:ext cx="647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7 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651500" y="5589588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11 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019925" y="5589588"/>
            <a:ext cx="5826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18 t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4427538" y="5591175"/>
            <a:ext cx="5826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15 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24075" y="5589588"/>
            <a:ext cx="163353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7t + 11t = 18 t</a:t>
            </a:r>
          </a:p>
        </p:txBody>
      </p:sp>
      <p:sp>
        <p:nvSpPr>
          <p:cNvPr id="11273" name="Obdélník 8"/>
          <p:cNvSpPr>
            <a:spLocks noChangeArrowheads="1"/>
          </p:cNvSpPr>
          <p:nvPr/>
        </p:nvSpPr>
        <p:spPr bwMode="auto">
          <a:xfrm>
            <a:off x="911225" y="2849563"/>
            <a:ext cx="2232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Prázdný vagón</a:t>
            </a:r>
          </a:p>
        </p:txBody>
      </p:sp>
      <p:sp>
        <p:nvSpPr>
          <p:cNvPr id="11274" name="Obdélník 9"/>
          <p:cNvSpPr>
            <a:spLocks noChangeArrowheads="1"/>
          </p:cNvSpPr>
          <p:nvPr/>
        </p:nvSpPr>
        <p:spPr bwMode="auto">
          <a:xfrm>
            <a:off x="900113" y="3860800"/>
            <a:ext cx="2286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Výpočet</a:t>
            </a:r>
          </a:p>
        </p:txBody>
      </p:sp>
      <p:sp>
        <p:nvSpPr>
          <p:cNvPr id="11275" name="Obdélník 10"/>
          <p:cNvSpPr>
            <a:spLocks noChangeArrowheads="1"/>
          </p:cNvSpPr>
          <p:nvPr/>
        </p:nvSpPr>
        <p:spPr bwMode="auto">
          <a:xfrm>
            <a:off x="900113" y="4365625"/>
            <a:ext cx="1295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Odpověď </a:t>
            </a:r>
            <a:endParaRPr lang="cs-CZ" altLang="cs-CZ" sz="1800">
              <a:solidFill>
                <a:srgbClr val="0000FF"/>
              </a:solidFill>
              <a:latin typeface="Arial" charset="0"/>
            </a:endParaRPr>
          </a:p>
        </p:txBody>
      </p:sp>
      <p:sp>
        <p:nvSpPr>
          <p:cNvPr id="11276" name="TextovéPole 1"/>
          <p:cNvSpPr txBox="1">
            <a:spLocks noChangeArrowheads="1"/>
          </p:cNvSpPr>
          <p:nvPr/>
        </p:nvSpPr>
        <p:spPr bwMode="auto">
          <a:xfrm>
            <a:off x="503238" y="528638"/>
            <a:ext cx="19812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FF0000"/>
                </a:solidFill>
                <a:latin typeface="Arial" charset="0"/>
              </a:rPr>
              <a:t>Příklad: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2349500"/>
            <a:ext cx="9144000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74 1.85185E-6 L -0.3467 -0.16343 " pathEditMode="fixed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57" y="-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1000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5 1.85185E-6 L -0.19635 -0.32084 " pathEditMode="fixed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74" y="-1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L 0.30312 -0.39445 " pathEditMode="fixed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-1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path" presetSubtype="0" accel="50000" decel="500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8.33333E-7 1.85185E-6 L 0.14861 -0.2368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31" y="-11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199" grpId="0" build="p" rev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323850" y="981075"/>
            <a:ext cx="630237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Zemědělci sklidili 86 tun brambor. Do skladu jich uložili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45 tun. Zbytek brambor odvezli do obchodů.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latin typeface="Arial" charset="0"/>
              </a:rPr>
              <a:t>Kolik brambor prodali?</a:t>
            </a: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900113" y="3357563"/>
            <a:ext cx="26638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Do skladu uložili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16013" y="5589588"/>
            <a:ext cx="6477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86 t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651500" y="5589588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45 t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019925" y="5589588"/>
            <a:ext cx="5699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41 t</a:t>
            </a:r>
          </a:p>
        </p:txBody>
      </p:sp>
      <p:sp>
        <p:nvSpPr>
          <p:cNvPr id="8199" name="TextovéPole 6"/>
          <p:cNvSpPr txBox="1">
            <a:spLocks noChangeArrowheads="1"/>
          </p:cNvSpPr>
          <p:nvPr/>
        </p:nvSpPr>
        <p:spPr bwMode="auto">
          <a:xfrm>
            <a:off x="4427538" y="5589588"/>
            <a:ext cx="5699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43 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24075" y="5589588"/>
            <a:ext cx="15509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>
                <a:latin typeface="Arial" charset="0"/>
              </a:rPr>
              <a:t>86 - 45 = 41 t</a:t>
            </a:r>
          </a:p>
        </p:txBody>
      </p:sp>
      <p:sp>
        <p:nvSpPr>
          <p:cNvPr id="12297" name="Obdélník 8"/>
          <p:cNvSpPr>
            <a:spLocks noChangeArrowheads="1"/>
          </p:cNvSpPr>
          <p:nvPr/>
        </p:nvSpPr>
        <p:spPr bwMode="auto">
          <a:xfrm>
            <a:off x="900113" y="2852738"/>
            <a:ext cx="25193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Sklidili brambor</a:t>
            </a:r>
          </a:p>
        </p:txBody>
      </p:sp>
      <p:sp>
        <p:nvSpPr>
          <p:cNvPr id="12298" name="Obdélník 9"/>
          <p:cNvSpPr>
            <a:spLocks noChangeArrowheads="1"/>
          </p:cNvSpPr>
          <p:nvPr/>
        </p:nvSpPr>
        <p:spPr bwMode="auto">
          <a:xfrm>
            <a:off x="900113" y="3860800"/>
            <a:ext cx="22860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Výpočet</a:t>
            </a:r>
          </a:p>
        </p:txBody>
      </p:sp>
      <p:sp>
        <p:nvSpPr>
          <p:cNvPr id="12299" name="Obdélník 10"/>
          <p:cNvSpPr>
            <a:spLocks noChangeArrowheads="1"/>
          </p:cNvSpPr>
          <p:nvPr/>
        </p:nvSpPr>
        <p:spPr bwMode="auto">
          <a:xfrm>
            <a:off x="900113" y="4365625"/>
            <a:ext cx="12954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>
                <a:solidFill>
                  <a:srgbClr val="0000FF"/>
                </a:solidFill>
                <a:latin typeface="Arial" charset="0"/>
              </a:rPr>
              <a:t>Odpověď </a:t>
            </a:r>
            <a:endParaRPr lang="cs-CZ" altLang="cs-CZ" sz="1800">
              <a:solidFill>
                <a:srgbClr val="0000FF"/>
              </a:solidFill>
              <a:latin typeface="Arial" charset="0"/>
            </a:endParaRPr>
          </a:p>
        </p:txBody>
      </p:sp>
      <p:sp>
        <p:nvSpPr>
          <p:cNvPr id="12300" name="TextovéPole 1"/>
          <p:cNvSpPr txBox="1">
            <a:spLocks noChangeArrowheads="1"/>
          </p:cNvSpPr>
          <p:nvPr/>
        </p:nvSpPr>
        <p:spPr bwMode="auto">
          <a:xfrm>
            <a:off x="539750" y="620713"/>
            <a:ext cx="13128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solidFill>
                  <a:srgbClr val="FF0000"/>
                </a:solidFill>
                <a:latin typeface="Arial" charset="0"/>
              </a:rPr>
              <a:t>Příklad:</a:t>
            </a:r>
          </a:p>
        </p:txBody>
      </p:sp>
      <p:cxnSp>
        <p:nvCxnSpPr>
          <p:cNvPr id="12" name="Přímá spojnice 11"/>
          <p:cNvCxnSpPr/>
          <p:nvPr/>
        </p:nvCxnSpPr>
        <p:spPr>
          <a:xfrm>
            <a:off x="0" y="2349500"/>
            <a:ext cx="91440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04 1.85185E-6 L -0.33819 -0.17384 " pathEditMode="fixed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858" y="-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1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1000" fill="hold"/>
                                        <p:tgtEl>
                                          <p:spTgt spid="81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9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0579 L -0.19635 -0.32084 " pathEditMode="fixed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44" y="-1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 nodeType="clickPar">
                      <p:stCondLst>
                        <p:cond delay="0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L 0.30312 -0.39445 " pathEditMode="fixed" rAng="0" ptsTypes="AA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156" y="-19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path" presetSubtype="0" accel="50000" decel="5000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1.38889E-6 1.85185E-6 L 0.15104 -0.2474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52" y="-12384"/>
                                    </p:animMotion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rgbClr val="0000FF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199" grpId="0" build="p" rev="1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altLang="cs-CZ" b="1" smtClean="0"/>
              <a:t>Zdroje a citace: </a:t>
            </a:r>
            <a:r>
              <a:rPr lang="cs-CZ" altLang="cs-CZ" smtClean="0"/>
              <a:t>Microsoft Office - Klipart</a:t>
            </a:r>
          </a:p>
          <a:p>
            <a:pPr marL="0" indent="0">
              <a:buFont typeface="Arial" charset="0"/>
              <a:buNone/>
            </a:pPr>
            <a:endParaRPr lang="cs-CZ" alt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859</TotalTime>
  <Words>584</Words>
  <Application>Microsoft Office PowerPoint</Application>
  <PresentationFormat>Předvádění na obrazovce (4:3)</PresentationFormat>
  <Paragraphs>106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Vážení na tuny VY_32_INOVACE 2A_10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Julka</dc:creator>
  <cp:lastModifiedBy>uzivatel</cp:lastModifiedBy>
  <cp:revision>112</cp:revision>
  <dcterms:created xsi:type="dcterms:W3CDTF">2013-09-06T11:17:21Z</dcterms:created>
  <dcterms:modified xsi:type="dcterms:W3CDTF">2014-03-23T18:07:51Z</dcterms:modified>
</cp:coreProperties>
</file>