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1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D719C9"/>
    <a:srgbClr val="E10FE1"/>
    <a:srgbClr val="FFFFCC"/>
    <a:srgbClr val="FFDD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48D429-0AB7-4DA6-A38F-896DABF491C4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5C7713-9356-490F-AEAC-8AE3691CF60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36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196382-F8B7-424C-A584-7BF1CDACE089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7FBECA-D976-4266-883F-0E8A679CF14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44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07F70E-E545-48BE-9847-471AB1AE88A2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0520BC-EFCC-44A8-86F0-2F6B6A04F68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803AF6-0CCA-4FDE-A83B-7FEA7C18FBEA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0C7313-0FE2-41BD-A433-D3327794EEF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93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8AFE39-5BFC-402F-9CA4-700DB56AB72F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DE5F5F-8C0C-47B3-9CA6-EDD7B80A392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3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FA4D1C-9B33-4458-B9EE-F15BCF71F10A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E13302-8FA8-4D4D-B033-2A52BE246BB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165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74B8FC-1F8D-475E-9C79-C91384F3A58B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72314F-164E-433D-90D4-90218DBE9AF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05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7DF499-6604-4A9D-B713-8A55189D7D51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16C109-935A-4E51-9F49-41418E253CB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0BB777-DBAB-4D73-8434-0A5E6414A439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94767A-7706-435C-93D6-A89469F143F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68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CF0FDD-F01F-472B-A129-908717F299F7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239706-C53E-489A-B666-E4B4B7CE83E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24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634584-2C1D-4122-92BD-075D9E12BD26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37A056-095B-451E-A581-21726A1E723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6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03E464FD-3A04-4007-AE3E-1ED42BC6A6B4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0A8B72C9-5904-4E65-A08B-5F5BF14047B6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4000" dirty="0" smtClean="0"/>
              <a:t>Písemné odčítání bez přechodu desítky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VY_32_INOVACE_2A_12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2800" dirty="0"/>
              <a:t>Číslo projektu: CZ.1.07/1.5.00/34.1056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pPr lvl="0"/>
            <a:r>
              <a:rPr lang="cs-CZ" dirty="0" smtClean="0"/>
              <a:t>Matematika</a:t>
            </a:r>
            <a:endParaRPr lang="cs-CZ" dirty="0"/>
          </a:p>
          <a:p>
            <a:pPr lvl="0"/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71595" y="332658"/>
            <a:ext cx="6984644" cy="15277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písemné odčítání bez přechodu desítky v číselném oboru do 100. První dva úkoly jsou interaktivní. Žáci počítají příklady a správný výsledek přiřadí kliknutím. V dalším úkole spojí příklady se správným výsledkem pomocí rukopisných poznámek. Čtvrtý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zařazují do obdélníku příklady </a:t>
            </a:r>
            <a:r>
              <a:rPr lang="cs-CZ" smtClean="0"/>
              <a:t>podle instrukce (</a:t>
            </a:r>
            <a:r>
              <a:rPr lang="cs-CZ" dirty="0" smtClean="0"/>
              <a:t>výsledek 30). V předposledním úkole příklady počítají a výsledky zapisují. Mohou pracovat pomocí rukopisných poznámek nebo příklady psát do sešitu</a:t>
            </a:r>
            <a:r>
              <a:rPr lang="cs-CZ" dirty="0"/>
              <a:t>. Barva jim pomůže, ale při výuce je třeba dbát, aby žáci nespojovali jen stejné barvy, nýbrž příklady opravdu počítali. </a:t>
            </a:r>
            <a:r>
              <a:rPr lang="cs-CZ" dirty="0" smtClean="0"/>
              <a:t>Úkolem je spojovat zde příklady se stejným výsledkem. Poslední dva úkoly jsou interaktivní, žáci plní současně dva početní úkony – nejprve příklad vypočítají a potom porovnají. Výsledky i znaménka přiřazují kliknutím.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/>
              <a:t> 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325659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5068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Příklady vypočítej. Na správný výsledek klikni.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80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pattFill prst="lgConfetti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18"/>
          <p:cNvGrpSpPr/>
          <p:nvPr/>
        </p:nvGrpSpPr>
        <p:grpSpPr>
          <a:xfrm>
            <a:off x="1866253" y="253334"/>
            <a:ext cx="864090" cy="1330754"/>
            <a:chOff x="1866253" y="253334"/>
            <a:chExt cx="864090" cy="1330754"/>
          </a:xfrm>
        </p:grpSpPr>
        <p:sp>
          <p:nvSpPr>
            <p:cNvPr id="6" name="TextovéPole 9"/>
            <p:cNvSpPr txBox="1"/>
            <p:nvPr/>
          </p:nvSpPr>
          <p:spPr>
            <a:xfrm>
              <a:off x="1946282" y="253334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76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7" name="Přímá spojnice 12"/>
            <p:cNvCxnSpPr/>
            <p:nvPr/>
          </p:nvCxnSpPr>
          <p:spPr>
            <a:xfrm>
              <a:off x="1866253" y="1584088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8" name="Skupina 19"/>
          <p:cNvGrpSpPr/>
          <p:nvPr/>
        </p:nvGrpSpPr>
        <p:grpSpPr>
          <a:xfrm>
            <a:off x="3475835" y="220525"/>
            <a:ext cx="864099" cy="1323439"/>
            <a:chOff x="3475835" y="220525"/>
            <a:chExt cx="864099" cy="1323439"/>
          </a:xfrm>
        </p:grpSpPr>
        <p:sp>
          <p:nvSpPr>
            <p:cNvPr id="9" name="TextovéPole 5"/>
            <p:cNvSpPr txBox="1"/>
            <p:nvPr/>
          </p:nvSpPr>
          <p:spPr>
            <a:xfrm>
              <a:off x="3635892" y="220525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48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22</a:t>
              </a:r>
              <a:endParaRPr lang="cs-CZ" sz="4000" b="1" i="0" u="none" strike="noStrike" kern="1200" cap="none" spc="0" baseline="0" dirty="0">
                <a:solidFill>
                  <a:srgbClr val="C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0" name="Přímá spojnice 13"/>
            <p:cNvCxnSpPr/>
            <p:nvPr/>
          </p:nvCxnSpPr>
          <p:spPr>
            <a:xfrm>
              <a:off x="3475835" y="1524652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1" name="Skupina 20"/>
          <p:cNvGrpSpPr/>
          <p:nvPr/>
        </p:nvGrpSpPr>
        <p:grpSpPr>
          <a:xfrm>
            <a:off x="4988006" y="234013"/>
            <a:ext cx="864099" cy="1342760"/>
            <a:chOff x="4988006" y="234013"/>
            <a:chExt cx="864099" cy="1342760"/>
          </a:xfrm>
        </p:grpSpPr>
        <p:sp>
          <p:nvSpPr>
            <p:cNvPr id="12" name="TextovéPole 6"/>
            <p:cNvSpPr txBox="1"/>
            <p:nvPr/>
          </p:nvSpPr>
          <p:spPr>
            <a:xfrm>
              <a:off x="5068034" y="23401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65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13" name="Přímá spojnice 14"/>
            <p:cNvCxnSpPr/>
            <p:nvPr/>
          </p:nvCxnSpPr>
          <p:spPr>
            <a:xfrm>
              <a:off x="4988006" y="1576773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4" name="Skupina 21"/>
          <p:cNvGrpSpPr/>
          <p:nvPr/>
        </p:nvGrpSpPr>
        <p:grpSpPr>
          <a:xfrm>
            <a:off x="6379951" y="213219"/>
            <a:ext cx="864090" cy="1353111"/>
            <a:chOff x="6379951" y="213219"/>
            <a:chExt cx="864090" cy="1353111"/>
          </a:xfrm>
        </p:grpSpPr>
        <p:sp>
          <p:nvSpPr>
            <p:cNvPr id="15" name="TextovéPole 7"/>
            <p:cNvSpPr txBox="1"/>
            <p:nvPr/>
          </p:nvSpPr>
          <p:spPr>
            <a:xfrm>
              <a:off x="6516215" y="213219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84</a:t>
              </a:r>
              <a:endParaRPr lang="cs-CZ" sz="4000" b="1" i="0" u="none" strike="noStrike" kern="1200" cap="none" spc="0" baseline="0" dirty="0">
                <a:solidFill>
                  <a:srgbClr val="C00000"/>
                </a:solidFill>
                <a:uFillTx/>
                <a:latin typeface="Calibri"/>
                <a:ea typeface=""/>
                <a:cs typeface="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43</a:t>
              </a:r>
              <a:endParaRPr lang="cs-CZ" sz="4000" b="1" i="0" u="none" strike="noStrike" kern="1200" cap="none" spc="0" baseline="0" dirty="0">
                <a:solidFill>
                  <a:srgbClr val="C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51" y="1566330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7" name="Skupina 22"/>
          <p:cNvGrpSpPr/>
          <p:nvPr/>
        </p:nvGrpSpPr>
        <p:grpSpPr>
          <a:xfrm>
            <a:off x="7830729" y="260649"/>
            <a:ext cx="864090" cy="1323438"/>
            <a:chOff x="7830729" y="260649"/>
            <a:chExt cx="864090" cy="1323438"/>
          </a:xfrm>
        </p:grpSpPr>
        <p:sp>
          <p:nvSpPr>
            <p:cNvPr id="18" name="TextovéPole 8"/>
            <p:cNvSpPr txBox="1"/>
            <p:nvPr/>
          </p:nvSpPr>
          <p:spPr>
            <a:xfrm>
              <a:off x="7910757" y="260649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76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rPr>
                <a:t>21</a:t>
              </a:r>
              <a:endParaRPr lang="cs-CZ" sz="4000" b="1" i="0" u="none" strike="noStrike" kern="1200" cap="none" spc="0" baseline="0" dirty="0">
                <a:solidFill>
                  <a:srgbClr val="C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9" name="Přímá spojnice 16"/>
            <p:cNvCxnSpPr/>
            <p:nvPr/>
          </p:nvCxnSpPr>
          <p:spPr>
            <a:xfrm>
              <a:off x="7830729" y="1561804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cxnSp>
        <p:nvCxnSpPr>
          <p:cNvPr id="20" name="Přímá spojnice 24"/>
          <p:cNvCxnSpPr/>
          <p:nvPr/>
        </p:nvCxnSpPr>
        <p:spPr>
          <a:xfrm>
            <a:off x="0" y="3284982"/>
            <a:ext cx="9144000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21" name="Skupina 62"/>
          <p:cNvGrpSpPr/>
          <p:nvPr/>
        </p:nvGrpSpPr>
        <p:grpSpPr>
          <a:xfrm>
            <a:off x="421309" y="3771954"/>
            <a:ext cx="704039" cy="1323439"/>
            <a:chOff x="421309" y="3771954"/>
            <a:chExt cx="704039" cy="1323439"/>
          </a:xfrm>
        </p:grpSpPr>
        <p:sp>
          <p:nvSpPr>
            <p:cNvPr id="22" name="TextovéPole 25"/>
            <p:cNvSpPr txBox="1"/>
            <p:nvPr/>
          </p:nvSpPr>
          <p:spPr>
            <a:xfrm>
              <a:off x="421309" y="3771954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79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38</a:t>
              </a:r>
              <a:endParaRPr lang="cs-CZ" sz="4000" b="1" i="0" u="none" strike="noStrike" kern="1200" cap="none" spc="0" baseline="0" dirty="0">
                <a:solidFill>
                  <a:schemeClr val="accent5">
                    <a:lumMod val="75000"/>
                  </a:schemeClr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3" name="Přímá spojnice 55"/>
            <p:cNvCxnSpPr/>
            <p:nvPr/>
          </p:nvCxnSpPr>
          <p:spPr>
            <a:xfrm flipH="1">
              <a:off x="453167" y="5042888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4" name="Skupina 63"/>
          <p:cNvGrpSpPr/>
          <p:nvPr/>
        </p:nvGrpSpPr>
        <p:grpSpPr>
          <a:xfrm>
            <a:off x="1946282" y="3752953"/>
            <a:ext cx="704039" cy="1323439"/>
            <a:chOff x="1946282" y="3752953"/>
            <a:chExt cx="704039" cy="1323439"/>
          </a:xfrm>
        </p:grpSpPr>
        <p:sp>
          <p:nvSpPr>
            <p:cNvPr id="25" name="TextovéPole 26"/>
            <p:cNvSpPr txBox="1"/>
            <p:nvPr/>
          </p:nvSpPr>
          <p:spPr>
            <a:xfrm>
              <a:off x="1946282" y="375295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59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25</a:t>
              </a:r>
            </a:p>
          </p:txBody>
        </p:sp>
        <p:cxnSp>
          <p:nvCxnSpPr>
            <p:cNvPr id="26" name="Přímá spojnice 56"/>
            <p:cNvCxnSpPr/>
            <p:nvPr/>
          </p:nvCxnSpPr>
          <p:spPr>
            <a:xfrm flipH="1">
              <a:off x="1978139" y="5041635"/>
              <a:ext cx="64031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7" name="Skupina 64"/>
          <p:cNvGrpSpPr/>
          <p:nvPr/>
        </p:nvGrpSpPr>
        <p:grpSpPr>
          <a:xfrm>
            <a:off x="3635892" y="3699689"/>
            <a:ext cx="704039" cy="1323439"/>
            <a:chOff x="3635892" y="3699689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2" y="3699689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26</a:t>
              </a:r>
            </a:p>
          </p:txBody>
        </p:sp>
        <p:cxnSp>
          <p:nvCxnSpPr>
            <p:cNvPr id="29" name="Přímá spojnice 57"/>
            <p:cNvCxnSpPr/>
            <p:nvPr/>
          </p:nvCxnSpPr>
          <p:spPr>
            <a:xfrm flipH="1">
              <a:off x="3667749" y="5016480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0" name="Skupina 65"/>
          <p:cNvGrpSpPr/>
          <p:nvPr/>
        </p:nvGrpSpPr>
        <p:grpSpPr>
          <a:xfrm>
            <a:off x="5148062" y="3732498"/>
            <a:ext cx="704042" cy="1323438"/>
            <a:chOff x="5148062" y="3732498"/>
            <a:chExt cx="704042" cy="1323438"/>
          </a:xfrm>
        </p:grpSpPr>
        <p:sp>
          <p:nvSpPr>
            <p:cNvPr id="31" name="TextovéPole 28"/>
            <p:cNvSpPr txBox="1"/>
            <p:nvPr/>
          </p:nvSpPr>
          <p:spPr>
            <a:xfrm>
              <a:off x="5148062" y="3732498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47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21</a:t>
              </a:r>
            </a:p>
          </p:txBody>
        </p:sp>
        <p:cxnSp>
          <p:nvCxnSpPr>
            <p:cNvPr id="32" name="Přímá spojnice 58"/>
            <p:cNvCxnSpPr/>
            <p:nvPr/>
          </p:nvCxnSpPr>
          <p:spPr>
            <a:xfrm flipH="1">
              <a:off x="5148062" y="5017962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3" name="Skupina 66"/>
          <p:cNvGrpSpPr/>
          <p:nvPr/>
        </p:nvGrpSpPr>
        <p:grpSpPr>
          <a:xfrm>
            <a:off x="6459979" y="3732498"/>
            <a:ext cx="728421" cy="1323439"/>
            <a:chOff x="6459979" y="3732498"/>
            <a:chExt cx="728421" cy="1323439"/>
          </a:xfrm>
        </p:grpSpPr>
        <p:sp>
          <p:nvSpPr>
            <p:cNvPr id="34" name="TextovéPole 29"/>
            <p:cNvSpPr txBox="1"/>
            <p:nvPr/>
          </p:nvSpPr>
          <p:spPr>
            <a:xfrm>
              <a:off x="6459979" y="373249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96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24</a:t>
              </a:r>
              <a:endParaRPr lang="cs-CZ" sz="4000" b="1" i="0" u="none" strike="noStrike" kern="1200" cap="none" spc="0" baseline="0" dirty="0">
                <a:solidFill>
                  <a:schemeClr val="accent5">
                    <a:lumMod val="75000"/>
                  </a:schemeClr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35" name="Přímá spojnice 59"/>
            <p:cNvCxnSpPr/>
            <p:nvPr/>
          </p:nvCxnSpPr>
          <p:spPr>
            <a:xfrm flipH="1">
              <a:off x="6548073" y="5016480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6" name="Skupina 67"/>
          <p:cNvGrpSpPr/>
          <p:nvPr/>
        </p:nvGrpSpPr>
        <p:grpSpPr>
          <a:xfrm>
            <a:off x="8005334" y="3721900"/>
            <a:ext cx="704039" cy="1323439"/>
            <a:chOff x="8005334" y="3721900"/>
            <a:chExt cx="704039" cy="1323439"/>
          </a:xfrm>
        </p:grpSpPr>
        <p:sp>
          <p:nvSpPr>
            <p:cNvPr id="37" name="TextovéPole 30"/>
            <p:cNvSpPr txBox="1"/>
            <p:nvPr/>
          </p:nvSpPr>
          <p:spPr>
            <a:xfrm>
              <a:off x="8005334" y="3721900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56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5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43</a:t>
              </a:r>
            </a:p>
          </p:txBody>
        </p:sp>
        <p:cxnSp>
          <p:nvCxnSpPr>
            <p:cNvPr id="38" name="Přímá spojnice 60"/>
            <p:cNvCxnSpPr/>
            <p:nvPr/>
          </p:nvCxnSpPr>
          <p:spPr>
            <a:xfrm flipH="1">
              <a:off x="8054501" y="4941170"/>
              <a:ext cx="64031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39" name="TextovéPole 68"/>
          <p:cNvSpPr txBox="1"/>
          <p:nvPr/>
        </p:nvSpPr>
        <p:spPr>
          <a:xfrm>
            <a:off x="1059899" y="257815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6600"/>
                </a:solidFill>
                <a:uFillTx/>
                <a:latin typeface="Calibri"/>
                <a:ea typeface=""/>
                <a:cs typeface=""/>
              </a:rPr>
              <a:t>55</a:t>
            </a: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0" name="TextovéPole 69"/>
          <p:cNvSpPr txBox="1"/>
          <p:nvPr/>
        </p:nvSpPr>
        <p:spPr>
          <a:xfrm>
            <a:off x="3555863" y="2573469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6600"/>
                </a:solidFill>
                <a:uFillTx/>
                <a:latin typeface="Calibri"/>
                <a:ea typeface=""/>
                <a:cs typeface=""/>
              </a:rPr>
              <a:t>41</a:t>
            </a: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1" name="TextovéPole 70"/>
          <p:cNvSpPr txBox="1"/>
          <p:nvPr/>
        </p:nvSpPr>
        <p:spPr>
          <a:xfrm>
            <a:off x="2771802" y="257815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6600"/>
                </a:solidFill>
                <a:uFillTx/>
                <a:latin typeface="Calibri"/>
                <a:ea typeface=""/>
                <a:cs typeface=""/>
              </a:rPr>
              <a:t>42</a:t>
            </a: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2" name="TextovéPole 71"/>
          <p:cNvSpPr txBox="1"/>
          <p:nvPr/>
        </p:nvSpPr>
        <p:spPr>
          <a:xfrm>
            <a:off x="1914424" y="256490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6600"/>
                </a:solidFill>
                <a:uFillTx/>
                <a:latin typeface="Calibri"/>
                <a:ea typeface=""/>
                <a:cs typeface=""/>
              </a:rPr>
              <a:t>26</a:t>
            </a: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3" name="TextovéPole 72"/>
          <p:cNvSpPr txBox="1"/>
          <p:nvPr/>
        </p:nvSpPr>
        <p:spPr>
          <a:xfrm>
            <a:off x="103473" y="257815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6600"/>
                </a:solidFill>
                <a:uFillTx/>
                <a:latin typeface="Calibri"/>
                <a:ea typeface=""/>
                <a:cs typeface=""/>
              </a:rPr>
              <a:t>53</a:t>
            </a: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4" name="TextovéPole 73"/>
          <p:cNvSpPr txBox="1"/>
          <p:nvPr/>
        </p:nvSpPr>
        <p:spPr>
          <a:xfrm>
            <a:off x="4444020" y="2578150"/>
            <a:ext cx="184731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 dirty="0">
              <a:solidFill>
                <a:srgbClr val="006600"/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45" name="Přímá spojnice 74"/>
          <p:cNvCxnSpPr/>
          <p:nvPr/>
        </p:nvCxnSpPr>
        <p:spPr>
          <a:xfrm>
            <a:off x="-2724" y="2564901"/>
            <a:ext cx="9143999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6" name="TextovéPole 75"/>
          <p:cNvSpPr txBox="1"/>
          <p:nvPr/>
        </p:nvSpPr>
        <p:spPr>
          <a:xfrm>
            <a:off x="4635989" y="6118076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41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7" name="TextovéPole 76"/>
          <p:cNvSpPr txBox="1"/>
          <p:nvPr/>
        </p:nvSpPr>
        <p:spPr>
          <a:xfrm>
            <a:off x="2963716" y="612498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34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8" name="TextovéPole 77"/>
          <p:cNvSpPr txBox="1"/>
          <p:nvPr/>
        </p:nvSpPr>
        <p:spPr>
          <a:xfrm>
            <a:off x="141329" y="612498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60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9" name="TextovéPole 78"/>
          <p:cNvSpPr txBox="1"/>
          <p:nvPr/>
        </p:nvSpPr>
        <p:spPr>
          <a:xfrm>
            <a:off x="1059899" y="6133603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26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0" name="TextovéPole 79"/>
          <p:cNvSpPr txBox="1"/>
          <p:nvPr/>
        </p:nvSpPr>
        <p:spPr>
          <a:xfrm>
            <a:off x="1978139" y="612498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72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1" name="TextovéPole 80"/>
          <p:cNvSpPr txBox="1"/>
          <p:nvPr/>
        </p:nvSpPr>
        <p:spPr>
          <a:xfrm>
            <a:off x="3853784" y="6141494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13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52" name="Přímá spojnice 81"/>
          <p:cNvCxnSpPr/>
          <p:nvPr/>
        </p:nvCxnSpPr>
        <p:spPr>
          <a:xfrm>
            <a:off x="-14182" y="6165305"/>
            <a:ext cx="9143999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68" name="Skupina 67"/>
          <p:cNvGrpSpPr/>
          <p:nvPr/>
        </p:nvGrpSpPr>
        <p:grpSpPr>
          <a:xfrm>
            <a:off x="117732" y="260649"/>
            <a:ext cx="901668" cy="1323438"/>
            <a:chOff x="117732" y="260649"/>
            <a:chExt cx="901668" cy="1323438"/>
          </a:xfrm>
        </p:grpSpPr>
        <p:grpSp>
          <p:nvGrpSpPr>
            <p:cNvPr id="2" name="Skupina 17"/>
            <p:cNvGrpSpPr/>
            <p:nvPr/>
          </p:nvGrpSpPr>
          <p:grpSpPr>
            <a:xfrm>
              <a:off x="155310" y="260649"/>
              <a:ext cx="864090" cy="1323438"/>
              <a:chOff x="155310" y="260649"/>
              <a:chExt cx="864090" cy="1323438"/>
            </a:xfrm>
          </p:grpSpPr>
          <p:sp>
            <p:nvSpPr>
              <p:cNvPr id="3" name="TextovéPole 3"/>
              <p:cNvSpPr txBox="1"/>
              <p:nvPr/>
            </p:nvSpPr>
            <p:spPr>
              <a:xfrm>
                <a:off x="235339" y="260649"/>
                <a:ext cx="704042" cy="13234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C00000"/>
                    </a:solidFill>
                    <a:uFillTx/>
                    <a:latin typeface="Calibri"/>
                    <a:ea typeface=""/>
                    <a:cs typeface=""/>
                  </a:rPr>
                  <a:t>64</a:t>
                </a:r>
                <a:endParaRPr lang="cs-CZ" sz="4000" b="1" i="0" u="none" strike="noStrike" kern="1200" cap="none" spc="0" baseline="0" dirty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C00000"/>
                    </a:solidFill>
                    <a:uFillTx/>
                    <a:latin typeface="Calibri"/>
                    <a:ea typeface=""/>
                    <a:cs typeface=""/>
                  </a:rPr>
                  <a:t>32</a:t>
                </a:r>
                <a:endParaRPr lang="cs-CZ" sz="4000" b="1" i="0" u="none" strike="noStrike" kern="1200" cap="none" spc="0" baseline="0" dirty="0">
                  <a:solidFill>
                    <a:srgbClr val="C0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4" name="Přímá spojnice 11"/>
              <p:cNvCxnSpPr/>
              <p:nvPr/>
            </p:nvCxnSpPr>
            <p:spPr>
              <a:xfrm>
                <a:off x="155310" y="1543973"/>
                <a:ext cx="864090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55" name="Přímá spojnice 54"/>
            <p:cNvCxnSpPr/>
            <p:nvPr/>
          </p:nvCxnSpPr>
          <p:spPr>
            <a:xfrm>
              <a:off x="117732" y="1232503"/>
              <a:ext cx="184731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56" name="Přímá spojnice 55"/>
          <p:cNvCxnSpPr/>
          <p:nvPr/>
        </p:nvCxnSpPr>
        <p:spPr>
          <a:xfrm>
            <a:off x="7824295" y="4769013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70976" y="4735488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527243" y="4725144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008713" y="4725144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814618" y="4777904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808027" y="1250245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36578" y="4797152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363342" y="1217693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475835" y="1232503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734097" y="1268760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4895640" y="1232503"/>
            <a:ext cx="184731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4329810" y="257815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32</a:t>
            </a:r>
            <a:endParaRPr lang="cs-CZ" sz="40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4811E-7 L -0.44514 -0.148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57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4811E-7 L 0.75521 -0.14805 " rAng="0" ptsTypes="AA">
                                      <p:cBhvr>
                                        <p:cTn id="1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37760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36734E-6 L 0.32482 -0.14736 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4811E-7 L 0.26076 -0.14805 " rAng="0" ptsTypes="AA"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13038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4811E-7 L 0.20607 -0.14805 ">
                                      <p:cBhvr>
                                        <p:cTn id="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71548E-7 L 0.18924 -0.1462 " rAng="0" ptsTypes="AA">
                                      <p:cBhvr>
                                        <p:cTn id="3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9462" y="-7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855E-6 L 0.45746 -0.16354 ">
                                      <p:cBhvr>
                                        <p:cTn id="3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49722 -0.161 ">
                                      <p:cBhvr>
                                        <p:cTn id="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71871E-6 L 0.44809 -0.16239 ">
                                      <p:cBhvr>
                                        <p:cTn id="4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6234E-7 L 0.38299 -0.161 " rAng="0" ptsTypes="AA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19149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2" dur="indefinit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childTnLst>
                  <p:par>
                    <p:cTn id="53" fill="hold">
                      <p:stCondLst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92713E-6 L -0.46285 -0.16008 " rAng="0" ptsTypes="AA">
                                      <p:cBhvr>
                                        <p:cTn id="5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23142" y="-8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7" dur="indefinit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childTnLst>
                  <p:par>
                    <p:cTn id="58" fill="hold">
                      <p:stCondLst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56234E-7 L -0.1066 -0.161 " rAng="0" ptsTypes="AA">
                                      <p:cBhvr>
                                        <p:cTn id="6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5330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6" grpId="0"/>
      <p:bldP spid="47" grpId="0"/>
      <p:bldP spid="48" grpId="0"/>
      <p:bldP spid="49" grpId="0"/>
      <p:bldP spid="50" grpId="0"/>
      <p:bldP spid="51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/>
          <p:nvPr/>
        </p:nvGrpSpPr>
        <p:grpSpPr>
          <a:xfrm>
            <a:off x="313387" y="276098"/>
            <a:ext cx="864090" cy="1323439"/>
            <a:chOff x="155310" y="260649"/>
            <a:chExt cx="864090" cy="1323439"/>
          </a:xfrm>
        </p:grpSpPr>
        <p:sp>
          <p:nvSpPr>
            <p:cNvPr id="3" name="TextovéPole 3"/>
            <p:cNvSpPr txBox="1"/>
            <p:nvPr/>
          </p:nvSpPr>
          <p:spPr>
            <a:xfrm>
              <a:off x="235339" y="260649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96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52</a:t>
              </a:r>
            </a:p>
          </p:txBody>
        </p:sp>
        <p:cxnSp>
          <p:nvCxnSpPr>
            <p:cNvPr id="4" name="Přímá spojnice 11"/>
            <p:cNvCxnSpPr/>
            <p:nvPr/>
          </p:nvCxnSpPr>
          <p:spPr>
            <a:xfrm>
              <a:off x="155310" y="1543973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5" name="Skupina 18"/>
          <p:cNvGrpSpPr/>
          <p:nvPr/>
        </p:nvGrpSpPr>
        <p:grpSpPr>
          <a:xfrm>
            <a:off x="1866253" y="253334"/>
            <a:ext cx="864090" cy="1330754"/>
            <a:chOff x="1866253" y="253334"/>
            <a:chExt cx="864090" cy="1330754"/>
          </a:xfrm>
        </p:grpSpPr>
        <p:sp>
          <p:nvSpPr>
            <p:cNvPr id="6" name="TextovéPole 9"/>
            <p:cNvSpPr txBox="1"/>
            <p:nvPr/>
          </p:nvSpPr>
          <p:spPr>
            <a:xfrm>
              <a:off x="1946282" y="253334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78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33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7" name="Přímá spojnice 12"/>
            <p:cNvCxnSpPr/>
            <p:nvPr/>
          </p:nvCxnSpPr>
          <p:spPr>
            <a:xfrm>
              <a:off x="1866253" y="1584088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8" name="Skupina 19"/>
          <p:cNvGrpSpPr/>
          <p:nvPr/>
        </p:nvGrpSpPr>
        <p:grpSpPr>
          <a:xfrm>
            <a:off x="3475835" y="220525"/>
            <a:ext cx="864099" cy="1323439"/>
            <a:chOff x="3475835" y="220525"/>
            <a:chExt cx="864099" cy="1323439"/>
          </a:xfrm>
        </p:grpSpPr>
        <p:sp>
          <p:nvSpPr>
            <p:cNvPr id="9" name="TextovéPole 5"/>
            <p:cNvSpPr txBox="1"/>
            <p:nvPr/>
          </p:nvSpPr>
          <p:spPr>
            <a:xfrm>
              <a:off x="3635892" y="220525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85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44</a:t>
              </a:r>
            </a:p>
          </p:txBody>
        </p:sp>
        <p:cxnSp>
          <p:nvCxnSpPr>
            <p:cNvPr id="10" name="Přímá spojnice 13"/>
            <p:cNvCxnSpPr/>
            <p:nvPr/>
          </p:nvCxnSpPr>
          <p:spPr>
            <a:xfrm>
              <a:off x="3475835" y="1524652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1" name="Skupina 20"/>
          <p:cNvGrpSpPr/>
          <p:nvPr/>
        </p:nvGrpSpPr>
        <p:grpSpPr>
          <a:xfrm>
            <a:off x="4988006" y="234013"/>
            <a:ext cx="864099" cy="1342760"/>
            <a:chOff x="4988006" y="234013"/>
            <a:chExt cx="864099" cy="1342760"/>
          </a:xfrm>
        </p:grpSpPr>
        <p:sp>
          <p:nvSpPr>
            <p:cNvPr id="12" name="TextovéPole 6"/>
            <p:cNvSpPr txBox="1"/>
            <p:nvPr/>
          </p:nvSpPr>
          <p:spPr>
            <a:xfrm>
              <a:off x="5068034" y="23401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69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21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3" name="Přímá spojnice 14"/>
            <p:cNvCxnSpPr/>
            <p:nvPr/>
          </p:nvCxnSpPr>
          <p:spPr>
            <a:xfrm>
              <a:off x="4988006" y="1576773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4" name="Skupina 21"/>
          <p:cNvGrpSpPr/>
          <p:nvPr/>
        </p:nvGrpSpPr>
        <p:grpSpPr>
          <a:xfrm>
            <a:off x="6379951" y="213219"/>
            <a:ext cx="864090" cy="1353111"/>
            <a:chOff x="6379951" y="213219"/>
            <a:chExt cx="864090" cy="1353111"/>
          </a:xfrm>
        </p:grpSpPr>
        <p:sp>
          <p:nvSpPr>
            <p:cNvPr id="15" name="TextovéPole 7"/>
            <p:cNvSpPr txBox="1"/>
            <p:nvPr/>
          </p:nvSpPr>
          <p:spPr>
            <a:xfrm>
              <a:off x="6516215" y="213219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85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31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51" y="1566330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7" name="Skupina 22"/>
          <p:cNvGrpSpPr/>
          <p:nvPr/>
        </p:nvGrpSpPr>
        <p:grpSpPr>
          <a:xfrm>
            <a:off x="7830729" y="260649"/>
            <a:ext cx="864090" cy="1323438"/>
            <a:chOff x="7830729" y="260649"/>
            <a:chExt cx="864090" cy="1323438"/>
          </a:xfrm>
        </p:grpSpPr>
        <p:sp>
          <p:nvSpPr>
            <p:cNvPr id="18" name="TextovéPole 8"/>
            <p:cNvSpPr txBox="1"/>
            <p:nvPr/>
          </p:nvSpPr>
          <p:spPr>
            <a:xfrm>
              <a:off x="7910757" y="260649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76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19" name="Přímá spojnice 16"/>
            <p:cNvCxnSpPr/>
            <p:nvPr/>
          </p:nvCxnSpPr>
          <p:spPr>
            <a:xfrm>
              <a:off x="7830729" y="1561804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cxnSp>
        <p:nvCxnSpPr>
          <p:cNvPr id="20" name="Přímá spojnice 24"/>
          <p:cNvCxnSpPr/>
          <p:nvPr/>
        </p:nvCxnSpPr>
        <p:spPr>
          <a:xfrm>
            <a:off x="0" y="3284982"/>
            <a:ext cx="9129817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21" name="Skupina 62"/>
          <p:cNvGrpSpPr/>
          <p:nvPr/>
        </p:nvGrpSpPr>
        <p:grpSpPr>
          <a:xfrm>
            <a:off x="421309" y="3771954"/>
            <a:ext cx="704039" cy="1323439"/>
            <a:chOff x="421309" y="3771954"/>
            <a:chExt cx="704039" cy="1323439"/>
          </a:xfrm>
        </p:grpSpPr>
        <p:sp>
          <p:nvSpPr>
            <p:cNvPr id="22" name="TextovéPole 25"/>
            <p:cNvSpPr txBox="1"/>
            <p:nvPr/>
          </p:nvSpPr>
          <p:spPr>
            <a:xfrm>
              <a:off x="421309" y="3771954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98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66</a:t>
              </a:r>
            </a:p>
          </p:txBody>
        </p:sp>
        <p:cxnSp>
          <p:nvCxnSpPr>
            <p:cNvPr id="23" name="Přímá spojnice 55"/>
            <p:cNvCxnSpPr/>
            <p:nvPr/>
          </p:nvCxnSpPr>
          <p:spPr>
            <a:xfrm flipH="1">
              <a:off x="453167" y="5042888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4" name="Skupina 63"/>
          <p:cNvGrpSpPr/>
          <p:nvPr/>
        </p:nvGrpSpPr>
        <p:grpSpPr>
          <a:xfrm>
            <a:off x="1946282" y="3752953"/>
            <a:ext cx="704039" cy="1323439"/>
            <a:chOff x="1946282" y="3752953"/>
            <a:chExt cx="704039" cy="1323439"/>
          </a:xfrm>
        </p:grpSpPr>
        <p:sp>
          <p:nvSpPr>
            <p:cNvPr id="25" name="TextovéPole 26"/>
            <p:cNvSpPr txBox="1"/>
            <p:nvPr/>
          </p:nvSpPr>
          <p:spPr>
            <a:xfrm>
              <a:off x="1946282" y="375295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76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32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6" name="Přímá spojnice 56"/>
            <p:cNvCxnSpPr/>
            <p:nvPr/>
          </p:nvCxnSpPr>
          <p:spPr>
            <a:xfrm flipH="1">
              <a:off x="1978139" y="5041635"/>
              <a:ext cx="64031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7" name="Skupina 64"/>
          <p:cNvGrpSpPr/>
          <p:nvPr/>
        </p:nvGrpSpPr>
        <p:grpSpPr>
          <a:xfrm>
            <a:off x="3604034" y="3718197"/>
            <a:ext cx="704039" cy="1323439"/>
            <a:chOff x="3604034" y="3718197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04034" y="3718197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67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54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9" name="Přímá spojnice 57"/>
            <p:cNvCxnSpPr/>
            <p:nvPr/>
          </p:nvCxnSpPr>
          <p:spPr>
            <a:xfrm flipH="1">
              <a:off x="3635892" y="5034979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0" name="Skupina 65"/>
          <p:cNvGrpSpPr/>
          <p:nvPr/>
        </p:nvGrpSpPr>
        <p:grpSpPr>
          <a:xfrm>
            <a:off x="5148062" y="3732498"/>
            <a:ext cx="704039" cy="1323439"/>
            <a:chOff x="5148062" y="3732498"/>
            <a:chExt cx="704039" cy="1323439"/>
          </a:xfrm>
        </p:grpSpPr>
        <p:sp>
          <p:nvSpPr>
            <p:cNvPr id="31" name="TextovéPole 28"/>
            <p:cNvSpPr txBox="1"/>
            <p:nvPr/>
          </p:nvSpPr>
          <p:spPr>
            <a:xfrm>
              <a:off x="5148062" y="373249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85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42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32" name="Přímá spojnice 58"/>
            <p:cNvCxnSpPr/>
            <p:nvPr/>
          </p:nvCxnSpPr>
          <p:spPr>
            <a:xfrm flipH="1">
              <a:off x="5148062" y="5017962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3" name="Skupina 66"/>
          <p:cNvGrpSpPr/>
          <p:nvPr/>
        </p:nvGrpSpPr>
        <p:grpSpPr>
          <a:xfrm>
            <a:off x="6459979" y="3732498"/>
            <a:ext cx="728421" cy="1323438"/>
            <a:chOff x="6459979" y="3732498"/>
            <a:chExt cx="728421" cy="1323438"/>
          </a:xfrm>
        </p:grpSpPr>
        <p:sp>
          <p:nvSpPr>
            <p:cNvPr id="34" name="TextovéPole 29"/>
            <p:cNvSpPr txBox="1"/>
            <p:nvPr/>
          </p:nvSpPr>
          <p:spPr>
            <a:xfrm>
              <a:off x="6459979" y="3732498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uFillTx/>
                  <a:latin typeface="Calibri"/>
                  <a:ea typeface=""/>
                  <a:cs typeface=""/>
                </a:rPr>
                <a:t>35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35" name="Přímá spojnice 59"/>
            <p:cNvCxnSpPr/>
            <p:nvPr/>
          </p:nvCxnSpPr>
          <p:spPr>
            <a:xfrm flipH="1">
              <a:off x="6548073" y="5016480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6" name="Skupina 67"/>
          <p:cNvGrpSpPr/>
          <p:nvPr/>
        </p:nvGrpSpPr>
        <p:grpSpPr>
          <a:xfrm>
            <a:off x="8005334" y="3721900"/>
            <a:ext cx="704039" cy="1323439"/>
            <a:chOff x="8005334" y="3721900"/>
            <a:chExt cx="704039" cy="1323439"/>
          </a:xfrm>
        </p:grpSpPr>
        <p:sp>
          <p:nvSpPr>
            <p:cNvPr id="37" name="TextovéPole 30"/>
            <p:cNvSpPr txBox="1"/>
            <p:nvPr/>
          </p:nvSpPr>
          <p:spPr>
            <a:xfrm>
              <a:off x="8005334" y="3721900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97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uFillTx/>
                  <a:latin typeface="Calibri"/>
                  <a:ea typeface=""/>
                  <a:cs typeface=""/>
                </a:rPr>
                <a:t>56</a:t>
              </a:r>
              <a:endParaRPr lang="cs-CZ" sz="4000" b="1" i="0" u="none" strike="noStrike" kern="1200" cap="none" spc="0" baseline="0" dirty="0"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38" name="Přímá spojnice 60"/>
            <p:cNvCxnSpPr/>
            <p:nvPr/>
          </p:nvCxnSpPr>
          <p:spPr>
            <a:xfrm flipH="1">
              <a:off x="8054501" y="4941170"/>
              <a:ext cx="64031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39" name="TextovéPole 68"/>
          <p:cNvSpPr txBox="1"/>
          <p:nvPr/>
        </p:nvSpPr>
        <p:spPr>
          <a:xfrm>
            <a:off x="421309" y="251939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54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0" name="TextovéPole 69"/>
          <p:cNvSpPr txBox="1"/>
          <p:nvPr/>
        </p:nvSpPr>
        <p:spPr>
          <a:xfrm>
            <a:off x="6781172" y="251939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45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1" name="TextovéPole 70"/>
          <p:cNvSpPr txBox="1"/>
          <p:nvPr/>
        </p:nvSpPr>
        <p:spPr>
          <a:xfrm>
            <a:off x="3931947" y="256490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41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2" name="TextovéPole 71"/>
          <p:cNvSpPr txBox="1"/>
          <p:nvPr/>
        </p:nvSpPr>
        <p:spPr>
          <a:xfrm>
            <a:off x="2259674" y="2526542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48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3" name="TextovéPole 72"/>
          <p:cNvSpPr txBox="1"/>
          <p:nvPr/>
        </p:nvSpPr>
        <p:spPr>
          <a:xfrm>
            <a:off x="5340022" y="2526542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53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4" name="TextovéPole 73"/>
          <p:cNvSpPr txBox="1"/>
          <p:nvPr/>
        </p:nvSpPr>
        <p:spPr>
          <a:xfrm>
            <a:off x="8005334" y="257205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44</a:t>
            </a:r>
            <a:endParaRPr lang="cs-CZ" sz="4000" b="1" i="0" u="none" strike="noStrike" kern="1200" cap="none" spc="0" baseline="0" dirty="0">
              <a:solidFill>
                <a:srgbClr val="FF0000"/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45" name="Přímá spojnice 74"/>
          <p:cNvCxnSpPr/>
          <p:nvPr/>
        </p:nvCxnSpPr>
        <p:spPr>
          <a:xfrm>
            <a:off x="-14182" y="2519391"/>
            <a:ext cx="9143999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6" name="TextovéPole 75"/>
          <p:cNvSpPr txBox="1"/>
          <p:nvPr/>
        </p:nvSpPr>
        <p:spPr>
          <a:xfrm>
            <a:off x="2195730" y="6093296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44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7" name="TextovéPole 76"/>
          <p:cNvSpPr txBox="1"/>
          <p:nvPr/>
        </p:nvSpPr>
        <p:spPr>
          <a:xfrm>
            <a:off x="8005334" y="6201972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12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8" name="TextovéPole 77"/>
          <p:cNvSpPr txBox="1"/>
          <p:nvPr/>
        </p:nvSpPr>
        <p:spPr>
          <a:xfrm>
            <a:off x="471894" y="6150117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13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9" name="TextovéPole 78"/>
          <p:cNvSpPr txBox="1"/>
          <p:nvPr/>
        </p:nvSpPr>
        <p:spPr>
          <a:xfrm>
            <a:off x="5340022" y="6161218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32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0" name="TextovéPole 79"/>
          <p:cNvSpPr txBox="1"/>
          <p:nvPr/>
        </p:nvSpPr>
        <p:spPr>
          <a:xfrm>
            <a:off x="6781172" y="6177567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43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1" name="TextovéPole 80"/>
          <p:cNvSpPr txBox="1"/>
          <p:nvPr/>
        </p:nvSpPr>
        <p:spPr>
          <a:xfrm>
            <a:off x="3667749" y="6167710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41</a:t>
            </a:r>
            <a:endParaRPr lang="cs-CZ" sz="40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52" name="Přímá spojnice 81"/>
          <p:cNvCxnSpPr/>
          <p:nvPr/>
        </p:nvCxnSpPr>
        <p:spPr>
          <a:xfrm>
            <a:off x="-14182" y="6165305"/>
            <a:ext cx="9143999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61"/>
          <p:cNvCxnSpPr/>
          <p:nvPr/>
        </p:nvCxnSpPr>
        <p:spPr>
          <a:xfrm>
            <a:off x="0" y="6824615"/>
            <a:ext cx="9144000" cy="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180264" y="4727885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808813" y="4710381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293880" y="4726406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667985" y="4727885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43013" y="4710381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600603" y="1268013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265727" y="1196752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825310" y="1268013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359007" y="1268013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667985" y="1277387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43013" y="1302777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743622" y="4710381"/>
            <a:ext cx="31015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31182E-6 L -0.83125 -0.13647 " rAng="0" ptsTypes="AA"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41563" y="-6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24034E-7 L -0.53194 -0.12884 " rAng="0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26597" y="-6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71548E-7 L -0.03142 -0.13555 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1580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9926E-6 L 0.30104 -0.12977 " rAng="0" ptsTypes="AA">
                                      <p:cBhvr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15052" y="-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24034E-7 L 0.66753 -0.12884 " rAng="0" ptsTypes="AA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33368" y="-6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9926E-6 L 0.28715 -0.12977 " rAng="0" ptsTypes="AA">
                                      <p:cBhvr>
                                        <p:cTn id="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14358" y="-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971E-6 L 0.34688 -0.14388 " rAng="0" ptsTypes="AA">
                                      <p:cBhvr>
                                        <p:cTn id="3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17344" y="-7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93939E-6 L -0.02275 -0.13555 " rAng="0" ptsTypes="AA">
                                      <p:cBhvr>
                                        <p:cTn id="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1146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98103E-6 L 0.48559 -0.14643 " rAng="0" ptsTypes="AA">
                                      <p:cBhvr>
                                        <p:cTn id="4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24271" y="-7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356E-7 L -0.53976 -0.1455 " rAng="0" ptsTypes="AA">
                                      <p:cBhvr>
                                        <p:cTn id="5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26997" y="-7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2" dur="indefinit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childTnLst>
                  <p:par>
                    <p:cTn id="53" fill="hold">
                      <p:stCondLst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94402E-6 L -0.1776 -0.14781 " rAng="0" ptsTypes="AA"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8889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7" dur="indefinit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childTnLst>
                  <p:par>
                    <p:cTn id="58" fill="hold">
                      <p:stCondLst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92251E-6 L -0.16181 -0.15152 " rAng="0" ptsTypes="AA">
                                      <p:cBhvr>
                                        <p:cTn id="6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8090" y="-75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95532" y="476667"/>
            <a:ext cx="7267246" cy="4616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Vypočítej příklady. Spoj </a:t>
            </a:r>
            <a:r>
              <a:rPr lang="cs-CZ" sz="2400" b="1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tužkou </a:t>
            </a:r>
            <a:r>
              <a:rPr lang="cs-CZ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se správným výsledkem.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pattFill prst="horzBrick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/>
          <p:nvPr/>
        </p:nvGrpSpPr>
        <p:grpSpPr>
          <a:xfrm>
            <a:off x="308150" y="250690"/>
            <a:ext cx="864098" cy="1323439"/>
            <a:chOff x="131390" y="231708"/>
            <a:chExt cx="864098" cy="1323439"/>
          </a:xfrm>
        </p:grpSpPr>
        <p:sp>
          <p:nvSpPr>
            <p:cNvPr id="3" name="TextovéPole 3"/>
            <p:cNvSpPr txBox="1"/>
            <p:nvPr/>
          </p:nvSpPr>
          <p:spPr>
            <a:xfrm>
              <a:off x="211418" y="23170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34</a:t>
              </a:r>
              <a:endParaRPr lang="cs-CZ" sz="4000" b="1" i="0" u="none" strike="noStrike" kern="1200" cap="none" spc="0" baseline="0" dirty="0">
                <a:solidFill>
                  <a:srgbClr val="00B05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4" name="Přímá spojnice 11"/>
            <p:cNvCxnSpPr/>
            <p:nvPr/>
          </p:nvCxnSpPr>
          <p:spPr>
            <a:xfrm>
              <a:off x="131390" y="1515023"/>
              <a:ext cx="86409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5" name="Skupina 18"/>
          <p:cNvGrpSpPr/>
          <p:nvPr/>
        </p:nvGrpSpPr>
        <p:grpSpPr>
          <a:xfrm>
            <a:off x="231937" y="2273762"/>
            <a:ext cx="864098" cy="1330754"/>
            <a:chOff x="-27779" y="2275228"/>
            <a:chExt cx="864098" cy="1330754"/>
          </a:xfrm>
        </p:grpSpPr>
        <p:sp>
          <p:nvSpPr>
            <p:cNvPr id="6" name="TextovéPole 9"/>
            <p:cNvSpPr txBox="1"/>
            <p:nvPr/>
          </p:nvSpPr>
          <p:spPr>
            <a:xfrm>
              <a:off x="52248" y="227522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78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43</a:t>
              </a:r>
              <a:endParaRPr lang="cs-CZ" sz="4000" b="1" i="0" u="none" strike="noStrike" kern="1200" cap="none" spc="0" baseline="0" dirty="0">
                <a:solidFill>
                  <a:srgbClr val="00B05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7" name="Přímá spojnice 12"/>
            <p:cNvCxnSpPr/>
            <p:nvPr/>
          </p:nvCxnSpPr>
          <p:spPr>
            <a:xfrm>
              <a:off x="-27779" y="3605982"/>
              <a:ext cx="86409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8" name="Skupina 19"/>
          <p:cNvGrpSpPr/>
          <p:nvPr/>
        </p:nvGrpSpPr>
        <p:grpSpPr>
          <a:xfrm>
            <a:off x="3203847" y="202027"/>
            <a:ext cx="864099" cy="1323439"/>
            <a:chOff x="3203847" y="202027"/>
            <a:chExt cx="864099" cy="1323439"/>
          </a:xfrm>
        </p:grpSpPr>
        <p:sp>
          <p:nvSpPr>
            <p:cNvPr id="9" name="TextovéPole 5"/>
            <p:cNvSpPr txBox="1"/>
            <p:nvPr/>
          </p:nvSpPr>
          <p:spPr>
            <a:xfrm>
              <a:off x="3363903" y="202027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12</a:t>
              </a:r>
              <a:endParaRPr lang="cs-CZ" sz="4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0" name="Přímá spojnice 13"/>
            <p:cNvCxnSpPr/>
            <p:nvPr/>
          </p:nvCxnSpPr>
          <p:spPr>
            <a:xfrm>
              <a:off x="3203847" y="1506144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1" name="Skupina 20"/>
          <p:cNvGrpSpPr/>
          <p:nvPr/>
        </p:nvGrpSpPr>
        <p:grpSpPr>
          <a:xfrm>
            <a:off x="3261143" y="2308878"/>
            <a:ext cx="864099" cy="1342750"/>
            <a:chOff x="3261143" y="2308878"/>
            <a:chExt cx="864099" cy="1342750"/>
          </a:xfrm>
        </p:grpSpPr>
        <p:sp>
          <p:nvSpPr>
            <p:cNvPr id="12" name="TextovéPole 6"/>
            <p:cNvSpPr txBox="1"/>
            <p:nvPr/>
          </p:nvSpPr>
          <p:spPr>
            <a:xfrm>
              <a:off x="3341171" y="230887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59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45</a:t>
              </a:r>
              <a:endParaRPr lang="cs-CZ" sz="4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3" name="Přímá spojnice 14"/>
            <p:cNvCxnSpPr/>
            <p:nvPr/>
          </p:nvCxnSpPr>
          <p:spPr>
            <a:xfrm>
              <a:off x="3261143" y="3651628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4" name="Skupina 21"/>
          <p:cNvGrpSpPr/>
          <p:nvPr/>
        </p:nvGrpSpPr>
        <p:grpSpPr>
          <a:xfrm>
            <a:off x="6260759" y="202027"/>
            <a:ext cx="864099" cy="1353120"/>
            <a:chOff x="6260759" y="202027"/>
            <a:chExt cx="864099" cy="1353120"/>
          </a:xfrm>
        </p:grpSpPr>
        <p:sp>
          <p:nvSpPr>
            <p:cNvPr id="15" name="TextovéPole 7"/>
            <p:cNvSpPr txBox="1"/>
            <p:nvPr/>
          </p:nvSpPr>
          <p:spPr>
            <a:xfrm>
              <a:off x="6397032" y="202027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75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32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260759" y="1555147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7" name="Skupina 22"/>
          <p:cNvGrpSpPr/>
          <p:nvPr/>
        </p:nvGrpSpPr>
        <p:grpSpPr>
          <a:xfrm>
            <a:off x="6317004" y="2256309"/>
            <a:ext cx="864090" cy="1323438"/>
            <a:chOff x="6317004" y="2256309"/>
            <a:chExt cx="864090" cy="1323438"/>
          </a:xfrm>
        </p:grpSpPr>
        <p:sp>
          <p:nvSpPr>
            <p:cNvPr id="18" name="TextovéPole 8"/>
            <p:cNvSpPr txBox="1"/>
            <p:nvPr/>
          </p:nvSpPr>
          <p:spPr>
            <a:xfrm>
              <a:off x="6397032" y="2256309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46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31</a:t>
              </a:r>
            </a:p>
          </p:txBody>
        </p:sp>
        <p:cxnSp>
          <p:nvCxnSpPr>
            <p:cNvPr id="19" name="Přímá spojnice 16"/>
            <p:cNvCxnSpPr/>
            <p:nvPr/>
          </p:nvCxnSpPr>
          <p:spPr>
            <a:xfrm>
              <a:off x="6317004" y="3557473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0" name="Skupina 62"/>
          <p:cNvGrpSpPr/>
          <p:nvPr/>
        </p:nvGrpSpPr>
        <p:grpSpPr>
          <a:xfrm>
            <a:off x="275406" y="4643722"/>
            <a:ext cx="704039" cy="1323439"/>
            <a:chOff x="132277" y="4638888"/>
            <a:chExt cx="704039" cy="1323439"/>
          </a:xfrm>
        </p:grpSpPr>
        <p:sp>
          <p:nvSpPr>
            <p:cNvPr id="21" name="TextovéPole 25"/>
            <p:cNvSpPr txBox="1"/>
            <p:nvPr/>
          </p:nvSpPr>
          <p:spPr>
            <a:xfrm>
              <a:off x="132277" y="463888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99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65</a:t>
              </a:r>
            </a:p>
          </p:txBody>
        </p:sp>
        <p:cxnSp>
          <p:nvCxnSpPr>
            <p:cNvPr id="22" name="Přímá spojnice 55"/>
            <p:cNvCxnSpPr/>
            <p:nvPr/>
          </p:nvCxnSpPr>
          <p:spPr>
            <a:xfrm flipH="1">
              <a:off x="164134" y="5909822"/>
              <a:ext cx="64032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23" name="TextovéPole 26"/>
          <p:cNvSpPr txBox="1"/>
          <p:nvPr/>
        </p:nvSpPr>
        <p:spPr>
          <a:xfrm>
            <a:off x="168213" y="5191725"/>
            <a:ext cx="184727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00B050"/>
              </a:solidFill>
              <a:uFillTx/>
              <a:latin typeface="Calibri"/>
              <a:ea typeface=""/>
              <a:cs typeface=""/>
            </a:endParaRPr>
          </a:p>
        </p:txBody>
      </p:sp>
      <p:grpSp>
        <p:nvGrpSpPr>
          <p:cNvPr id="24" name="Skupina 4"/>
          <p:cNvGrpSpPr/>
          <p:nvPr/>
        </p:nvGrpSpPr>
        <p:grpSpPr>
          <a:xfrm>
            <a:off x="3302675" y="4672373"/>
            <a:ext cx="704042" cy="1323438"/>
            <a:chOff x="3302675" y="4672373"/>
            <a:chExt cx="704042" cy="1323438"/>
          </a:xfrm>
        </p:grpSpPr>
        <p:sp>
          <p:nvSpPr>
            <p:cNvPr id="25" name="TextovéPole 27"/>
            <p:cNvSpPr txBox="1"/>
            <p:nvPr/>
          </p:nvSpPr>
          <p:spPr>
            <a:xfrm>
              <a:off x="3302675" y="4672373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85</a:t>
              </a:r>
              <a:endParaRPr lang="cs-CZ" sz="4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31</a:t>
              </a:r>
              <a:endParaRPr lang="cs-CZ" sz="4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6" name="Přímá spojnice 57"/>
            <p:cNvCxnSpPr/>
            <p:nvPr/>
          </p:nvCxnSpPr>
          <p:spPr>
            <a:xfrm flipH="1">
              <a:off x="3303791" y="5978941"/>
              <a:ext cx="640317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27" name="TextovéPole 28"/>
          <p:cNvSpPr txBox="1"/>
          <p:nvPr/>
        </p:nvSpPr>
        <p:spPr>
          <a:xfrm>
            <a:off x="3397142" y="5295107"/>
            <a:ext cx="184727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7030A0"/>
              </a:solidFill>
              <a:uFillTx/>
              <a:latin typeface="Calibri"/>
              <a:ea typeface=""/>
              <a:cs typeface=""/>
            </a:endParaRPr>
          </a:p>
        </p:txBody>
      </p:sp>
      <p:grpSp>
        <p:nvGrpSpPr>
          <p:cNvPr id="28" name="Skupina 66"/>
          <p:cNvGrpSpPr/>
          <p:nvPr/>
        </p:nvGrpSpPr>
        <p:grpSpPr>
          <a:xfrm>
            <a:off x="6434404" y="4797152"/>
            <a:ext cx="728411" cy="1323439"/>
            <a:chOff x="6434404" y="4797152"/>
            <a:chExt cx="728411" cy="1323439"/>
          </a:xfrm>
        </p:grpSpPr>
        <p:sp>
          <p:nvSpPr>
            <p:cNvPr id="29" name="TextovéPole 29"/>
            <p:cNvSpPr txBox="1"/>
            <p:nvPr/>
          </p:nvSpPr>
          <p:spPr>
            <a:xfrm>
              <a:off x="6434404" y="4797152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85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50"/>
                  </a:solidFill>
                  <a:uFillTx/>
                  <a:latin typeface="Calibri"/>
                  <a:ea typeface=""/>
                  <a:cs typeface=""/>
                </a:rPr>
                <a:t>24</a:t>
              </a:r>
              <a:endParaRPr lang="cs-CZ" sz="4000" b="1" i="0" u="none" strike="noStrike" kern="1200" cap="none" spc="0" baseline="0" dirty="0">
                <a:solidFill>
                  <a:srgbClr val="00B05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30" name="Přímá spojnice 59"/>
            <p:cNvCxnSpPr/>
            <p:nvPr/>
          </p:nvCxnSpPr>
          <p:spPr>
            <a:xfrm flipH="1">
              <a:off x="6522497" y="6081134"/>
              <a:ext cx="64031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31" name="TextovéPole 30"/>
          <p:cNvSpPr txBox="1"/>
          <p:nvPr/>
        </p:nvSpPr>
        <p:spPr>
          <a:xfrm>
            <a:off x="6407584" y="5191725"/>
            <a:ext cx="184727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00B05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2" name="TextovéPole 68"/>
          <p:cNvSpPr txBox="1"/>
          <p:nvPr/>
        </p:nvSpPr>
        <p:spPr>
          <a:xfrm>
            <a:off x="5148245" y="522762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14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3" name="TextovéPole 70"/>
          <p:cNvSpPr txBox="1"/>
          <p:nvPr/>
        </p:nvSpPr>
        <p:spPr>
          <a:xfrm>
            <a:off x="1982272" y="509805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35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4" name="TextovéPole 71"/>
          <p:cNvSpPr txBox="1"/>
          <p:nvPr/>
        </p:nvSpPr>
        <p:spPr>
          <a:xfrm>
            <a:off x="2023576" y="4933919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52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5" name="TextovéPole 72"/>
          <p:cNvSpPr txBox="1"/>
          <p:nvPr/>
        </p:nvSpPr>
        <p:spPr>
          <a:xfrm>
            <a:off x="1982272" y="274436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34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6" name="TextovéPole 73"/>
          <p:cNvSpPr txBox="1"/>
          <p:nvPr/>
        </p:nvSpPr>
        <p:spPr>
          <a:xfrm>
            <a:off x="5206822" y="2616647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54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7" name="TextovéPole 75"/>
          <p:cNvSpPr txBox="1"/>
          <p:nvPr/>
        </p:nvSpPr>
        <p:spPr>
          <a:xfrm>
            <a:off x="8132963" y="2523575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61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8" name="TextovéPole 77"/>
          <p:cNvSpPr txBox="1"/>
          <p:nvPr/>
        </p:nvSpPr>
        <p:spPr>
          <a:xfrm>
            <a:off x="8132963" y="5073154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15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9" name="TextovéPole 78"/>
          <p:cNvSpPr txBox="1"/>
          <p:nvPr/>
        </p:nvSpPr>
        <p:spPr>
          <a:xfrm>
            <a:off x="5235424" y="4946666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74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0" name="TextovéPole 80"/>
          <p:cNvSpPr txBox="1"/>
          <p:nvPr/>
        </p:nvSpPr>
        <p:spPr>
          <a:xfrm>
            <a:off x="8172404" y="508982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rPr>
              <a:t>43</a:t>
            </a:r>
            <a:endParaRPr lang="cs-CZ" sz="40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41" name="Přímá spojnice 32"/>
          <p:cNvCxnSpPr/>
          <p:nvPr/>
        </p:nvCxnSpPr>
        <p:spPr>
          <a:xfrm>
            <a:off x="2902497" y="33631"/>
            <a:ext cx="36009" cy="6813377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82"/>
          <p:cNvCxnSpPr/>
          <p:nvPr/>
        </p:nvCxnSpPr>
        <p:spPr>
          <a:xfrm>
            <a:off x="6084170" y="21963"/>
            <a:ext cx="72009" cy="6813369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5096" y="1204282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0118" y="3231461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-12626" y="5676570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088432" y="1196139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117127" y="3311947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211915" y="5812812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172988" y="3224808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162601" y="1217691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014643" y="5649048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30"/>
          <p:cNvSpPr/>
          <p:nvPr/>
        </p:nvSpPr>
        <p:spPr>
          <a:xfrm>
            <a:off x="362843" y="1196748"/>
            <a:ext cx="8513594" cy="3384377"/>
          </a:xfrm>
          <a:prstGeom prst="rect">
            <a:avLst/>
          </a:prstGeom>
          <a:noFill/>
          <a:ln w="25402">
            <a:solidFill>
              <a:schemeClr val="tx1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uFillTx/>
              <a:latin typeface="Calibri"/>
              <a:ea typeface=""/>
              <a:cs typeface=""/>
            </a:endParaRPr>
          </a:p>
        </p:txBody>
      </p:sp>
      <p:sp>
        <p:nvSpPr>
          <p:cNvPr id="27" name="TextovéPole 31"/>
          <p:cNvSpPr txBox="1"/>
          <p:nvPr/>
        </p:nvSpPr>
        <p:spPr>
          <a:xfrm>
            <a:off x="234863" y="260649"/>
            <a:ext cx="7592207" cy="40011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Do obdélníku patří jen ty příklady, jejichž výsledek </a:t>
            </a:r>
            <a:r>
              <a:rPr lang="cs-CZ" sz="2000" b="1" i="0" u="none" strike="noStrike" kern="1200" cap="none" spc="0" baseline="0" dirty="0" smtClean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je 30. </a:t>
            </a:r>
            <a:r>
              <a:rPr lang="cs-CZ" sz="20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Klikni na ně.</a:t>
            </a:r>
          </a:p>
        </p:txBody>
      </p:sp>
      <p:grpSp>
        <p:nvGrpSpPr>
          <p:cNvPr id="44" name="Skupina 43"/>
          <p:cNvGrpSpPr/>
          <p:nvPr/>
        </p:nvGrpSpPr>
        <p:grpSpPr>
          <a:xfrm>
            <a:off x="8098431" y="5049984"/>
            <a:ext cx="1008106" cy="1323439"/>
            <a:chOff x="8098431" y="5049984"/>
            <a:chExt cx="1008106" cy="1323439"/>
          </a:xfrm>
        </p:grpSpPr>
        <p:grpSp>
          <p:nvGrpSpPr>
            <p:cNvPr id="23" name="Skupina 26"/>
            <p:cNvGrpSpPr/>
            <p:nvPr/>
          </p:nvGrpSpPr>
          <p:grpSpPr>
            <a:xfrm>
              <a:off x="8242447" y="5049984"/>
              <a:ext cx="864090" cy="1323439"/>
              <a:chOff x="8242447" y="5049984"/>
              <a:chExt cx="864090" cy="1323439"/>
            </a:xfrm>
          </p:grpSpPr>
          <p:sp>
            <p:nvSpPr>
              <p:cNvPr id="24" name="TextovéPole 27"/>
              <p:cNvSpPr txBox="1"/>
              <p:nvPr/>
            </p:nvSpPr>
            <p:spPr>
              <a:xfrm>
                <a:off x="8322475" y="5049984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59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29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5" name="Přímá spojnice 28"/>
              <p:cNvCxnSpPr/>
              <p:nvPr/>
            </p:nvCxnSpPr>
            <p:spPr>
              <a:xfrm>
                <a:off x="8242447" y="6333308"/>
                <a:ext cx="864090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29" name="Přímá spojnice 28"/>
            <p:cNvCxnSpPr/>
            <p:nvPr/>
          </p:nvCxnSpPr>
          <p:spPr>
            <a:xfrm flipH="1">
              <a:off x="8098431" y="6021288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7020271" y="5084603"/>
            <a:ext cx="1008115" cy="1323438"/>
            <a:chOff x="7020271" y="5084603"/>
            <a:chExt cx="1008115" cy="1323438"/>
          </a:xfrm>
        </p:grpSpPr>
        <p:grpSp>
          <p:nvGrpSpPr>
            <p:cNvPr id="2" name="Skupina 5"/>
            <p:cNvGrpSpPr/>
            <p:nvPr/>
          </p:nvGrpSpPr>
          <p:grpSpPr>
            <a:xfrm>
              <a:off x="7164287" y="5084603"/>
              <a:ext cx="864099" cy="1323438"/>
              <a:chOff x="7164287" y="5084603"/>
              <a:chExt cx="864099" cy="1323438"/>
            </a:xfrm>
          </p:grpSpPr>
          <p:sp>
            <p:nvSpPr>
              <p:cNvPr id="3" name="TextovéPole 6"/>
              <p:cNvSpPr txBox="1"/>
              <p:nvPr/>
            </p:nvSpPr>
            <p:spPr>
              <a:xfrm>
                <a:off x="7244315" y="5084603"/>
                <a:ext cx="704042" cy="13234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44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13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4" name="Přímá spojnice 7"/>
              <p:cNvCxnSpPr/>
              <p:nvPr/>
            </p:nvCxnSpPr>
            <p:spPr>
              <a:xfrm>
                <a:off x="7164287" y="6367918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0" name="Přímá spojnice 29"/>
            <p:cNvCxnSpPr/>
            <p:nvPr/>
          </p:nvCxnSpPr>
          <p:spPr>
            <a:xfrm flipH="1">
              <a:off x="7020271" y="6093296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2" name="Skupina 41"/>
          <p:cNvGrpSpPr/>
          <p:nvPr/>
        </p:nvGrpSpPr>
        <p:grpSpPr>
          <a:xfrm>
            <a:off x="5889853" y="5106219"/>
            <a:ext cx="1008115" cy="1323439"/>
            <a:chOff x="5889853" y="5106219"/>
            <a:chExt cx="1008115" cy="1323439"/>
          </a:xfrm>
        </p:grpSpPr>
        <p:grpSp>
          <p:nvGrpSpPr>
            <p:cNvPr id="20" name="Skupina 23"/>
            <p:cNvGrpSpPr/>
            <p:nvPr/>
          </p:nvGrpSpPr>
          <p:grpSpPr>
            <a:xfrm>
              <a:off x="6033869" y="5106219"/>
              <a:ext cx="864099" cy="1323439"/>
              <a:chOff x="6033869" y="5106219"/>
              <a:chExt cx="864099" cy="1323439"/>
            </a:xfrm>
          </p:grpSpPr>
          <p:sp>
            <p:nvSpPr>
              <p:cNvPr id="21" name="TextovéPole 24"/>
              <p:cNvSpPr txBox="1"/>
              <p:nvPr/>
            </p:nvSpPr>
            <p:spPr>
              <a:xfrm>
                <a:off x="6113897" y="5106219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55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21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2" name="Přímá spojnice 25"/>
              <p:cNvCxnSpPr/>
              <p:nvPr/>
            </p:nvCxnSpPr>
            <p:spPr>
              <a:xfrm>
                <a:off x="6033869" y="6389543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1" name="Přímá spojnice 30"/>
            <p:cNvCxnSpPr/>
            <p:nvPr/>
          </p:nvCxnSpPr>
          <p:spPr>
            <a:xfrm flipH="1">
              <a:off x="5889853" y="6093296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4678146" y="5157163"/>
            <a:ext cx="928086" cy="1323439"/>
            <a:chOff x="4678146" y="5157163"/>
            <a:chExt cx="928086" cy="1323439"/>
          </a:xfrm>
        </p:grpSpPr>
        <p:grpSp>
          <p:nvGrpSpPr>
            <p:cNvPr id="17" name="Skupina 20"/>
            <p:cNvGrpSpPr/>
            <p:nvPr/>
          </p:nvGrpSpPr>
          <p:grpSpPr>
            <a:xfrm>
              <a:off x="4742133" y="5157163"/>
              <a:ext cx="864099" cy="1323439"/>
              <a:chOff x="4835968" y="5130222"/>
              <a:chExt cx="864099" cy="1323439"/>
            </a:xfrm>
          </p:grpSpPr>
          <p:sp>
            <p:nvSpPr>
              <p:cNvPr id="18" name="TextovéPole 21"/>
              <p:cNvSpPr txBox="1"/>
              <p:nvPr/>
            </p:nvSpPr>
            <p:spPr>
              <a:xfrm>
                <a:off x="4915997" y="5130222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48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36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19" name="Přímá spojnice 22"/>
              <p:cNvCxnSpPr/>
              <p:nvPr/>
            </p:nvCxnSpPr>
            <p:spPr>
              <a:xfrm>
                <a:off x="4835968" y="6413546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2" name="Přímá spojnice 31"/>
            <p:cNvCxnSpPr/>
            <p:nvPr/>
          </p:nvCxnSpPr>
          <p:spPr>
            <a:xfrm flipH="1">
              <a:off x="4678146" y="6165304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3546126" y="5169935"/>
            <a:ext cx="1004038" cy="1323439"/>
            <a:chOff x="3546126" y="5169935"/>
            <a:chExt cx="1004038" cy="1323439"/>
          </a:xfrm>
        </p:grpSpPr>
        <p:grpSp>
          <p:nvGrpSpPr>
            <p:cNvPr id="14" name="Skupina 17"/>
            <p:cNvGrpSpPr/>
            <p:nvPr/>
          </p:nvGrpSpPr>
          <p:grpSpPr>
            <a:xfrm>
              <a:off x="3686065" y="5169935"/>
              <a:ext cx="864099" cy="1323439"/>
              <a:chOff x="3686065" y="5169935"/>
              <a:chExt cx="864099" cy="1323439"/>
            </a:xfrm>
          </p:grpSpPr>
          <p:sp>
            <p:nvSpPr>
              <p:cNvPr id="15" name="TextovéPole 18"/>
              <p:cNvSpPr txBox="1"/>
              <p:nvPr/>
            </p:nvSpPr>
            <p:spPr>
              <a:xfrm>
                <a:off x="3766093" y="5169935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86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36</a:t>
                </a:r>
              </a:p>
            </p:txBody>
          </p:sp>
          <p:cxnSp>
            <p:nvCxnSpPr>
              <p:cNvPr id="16" name="Přímá spojnice 19"/>
              <p:cNvCxnSpPr/>
              <p:nvPr/>
            </p:nvCxnSpPr>
            <p:spPr>
              <a:xfrm>
                <a:off x="3686065" y="6453259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3" name="Přímá spojnice 32"/>
            <p:cNvCxnSpPr/>
            <p:nvPr/>
          </p:nvCxnSpPr>
          <p:spPr>
            <a:xfrm flipH="1">
              <a:off x="3546126" y="6165304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2463496" y="5160855"/>
            <a:ext cx="1008115" cy="1323438"/>
            <a:chOff x="2463496" y="5160855"/>
            <a:chExt cx="1008115" cy="1323438"/>
          </a:xfrm>
        </p:grpSpPr>
        <p:grpSp>
          <p:nvGrpSpPr>
            <p:cNvPr id="11" name="Skupina 14"/>
            <p:cNvGrpSpPr/>
            <p:nvPr/>
          </p:nvGrpSpPr>
          <p:grpSpPr>
            <a:xfrm>
              <a:off x="2607512" y="5160855"/>
              <a:ext cx="864099" cy="1323438"/>
              <a:chOff x="2607512" y="5160855"/>
              <a:chExt cx="864099" cy="1323438"/>
            </a:xfrm>
          </p:grpSpPr>
          <p:sp>
            <p:nvSpPr>
              <p:cNvPr id="12" name="TextovéPole 15"/>
              <p:cNvSpPr txBox="1"/>
              <p:nvPr/>
            </p:nvSpPr>
            <p:spPr>
              <a:xfrm>
                <a:off x="2687540" y="5160855"/>
                <a:ext cx="704042" cy="13234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77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51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13" name="Přímá spojnice 16"/>
              <p:cNvCxnSpPr/>
              <p:nvPr/>
            </p:nvCxnSpPr>
            <p:spPr>
              <a:xfrm>
                <a:off x="2607512" y="6444179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4" name="Přímá spojnice 33"/>
            <p:cNvCxnSpPr/>
            <p:nvPr/>
          </p:nvCxnSpPr>
          <p:spPr>
            <a:xfrm flipH="1">
              <a:off x="2463496" y="6165304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1341216" y="5170337"/>
            <a:ext cx="1008115" cy="1323439"/>
            <a:chOff x="1341216" y="5170337"/>
            <a:chExt cx="1008115" cy="1323439"/>
          </a:xfrm>
        </p:grpSpPr>
        <p:grpSp>
          <p:nvGrpSpPr>
            <p:cNvPr id="8" name="Skupina 11"/>
            <p:cNvGrpSpPr/>
            <p:nvPr/>
          </p:nvGrpSpPr>
          <p:grpSpPr>
            <a:xfrm>
              <a:off x="1485232" y="5170337"/>
              <a:ext cx="864099" cy="1323439"/>
              <a:chOff x="1485232" y="5170337"/>
              <a:chExt cx="864099" cy="1323439"/>
            </a:xfrm>
          </p:grpSpPr>
          <p:sp>
            <p:nvSpPr>
              <p:cNvPr id="9" name="TextovéPole 12"/>
              <p:cNvSpPr txBox="1"/>
              <p:nvPr/>
            </p:nvSpPr>
            <p:spPr>
              <a:xfrm>
                <a:off x="1565260" y="5170337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92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62</a:t>
                </a:r>
              </a:p>
            </p:txBody>
          </p:sp>
          <p:cxnSp>
            <p:nvCxnSpPr>
              <p:cNvPr id="10" name="Přímá spojnice 13"/>
              <p:cNvCxnSpPr/>
              <p:nvPr/>
            </p:nvCxnSpPr>
            <p:spPr>
              <a:xfrm>
                <a:off x="1485232" y="6453661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5" name="Přímá spojnice 34"/>
            <p:cNvCxnSpPr/>
            <p:nvPr/>
          </p:nvCxnSpPr>
          <p:spPr>
            <a:xfrm flipH="1">
              <a:off x="1341216" y="6165304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107118" y="5160864"/>
            <a:ext cx="991844" cy="1323439"/>
            <a:chOff x="107118" y="5160864"/>
            <a:chExt cx="991844" cy="1323439"/>
          </a:xfrm>
        </p:grpSpPr>
        <p:grpSp>
          <p:nvGrpSpPr>
            <p:cNvPr id="5" name="Skupina 8"/>
            <p:cNvGrpSpPr/>
            <p:nvPr/>
          </p:nvGrpSpPr>
          <p:grpSpPr>
            <a:xfrm>
              <a:off x="234863" y="5160864"/>
              <a:ext cx="864099" cy="1323439"/>
              <a:chOff x="234863" y="5160864"/>
              <a:chExt cx="864099" cy="1323439"/>
            </a:xfrm>
          </p:grpSpPr>
          <p:sp>
            <p:nvSpPr>
              <p:cNvPr id="6" name="TextovéPole 9"/>
              <p:cNvSpPr txBox="1"/>
              <p:nvPr/>
            </p:nvSpPr>
            <p:spPr>
              <a:xfrm>
                <a:off x="314891" y="5160864"/>
                <a:ext cx="704039" cy="1323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67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 dirty="0" smtClean="0">
                    <a:solidFill>
                      <a:srgbClr val="FF0000"/>
                    </a:solidFill>
                    <a:uFillTx/>
                    <a:latin typeface="Calibri"/>
                    <a:ea typeface=""/>
                    <a:cs typeface=""/>
                  </a:rPr>
                  <a:t>37</a:t>
                </a:r>
                <a:endParaRPr lang="cs-CZ" sz="4000" b="1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7" name="Přímá spojnice 10"/>
              <p:cNvCxnSpPr/>
              <p:nvPr/>
            </p:nvCxnSpPr>
            <p:spPr>
              <a:xfrm>
                <a:off x="234863" y="6444179"/>
                <a:ext cx="864099" cy="0"/>
              </a:xfrm>
              <a:prstGeom prst="straightConnector1">
                <a:avLst/>
              </a:prstGeom>
              <a:noFill/>
              <a:ln w="38103">
                <a:solidFill>
                  <a:srgbClr val="000000"/>
                </a:solidFill>
                <a:prstDash val="solid"/>
              </a:ln>
              <a:effectLst>
                <a:outerShdw dist="22997" dir="5400000" algn="tl">
                  <a:srgbClr val="000000">
                    <a:alpha val="35000"/>
                  </a:srgbClr>
                </a:outerShdw>
              </a:effectLst>
            </p:spPr>
          </p:cxnSp>
        </p:grpSp>
        <p:cxnSp>
          <p:nvCxnSpPr>
            <p:cNvPr id="36" name="Přímá spojnice 35"/>
            <p:cNvCxnSpPr/>
            <p:nvPr/>
          </p:nvCxnSpPr>
          <p:spPr>
            <a:xfrm flipH="1">
              <a:off x="107118" y="6165304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5.15845E-7 L 0.40937 -0.356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-17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77354E-6 L -0.04827 -0.44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3" y="-222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38954E-6 L -0.21233 -0.36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18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3" y="476667"/>
            <a:ext cx="7409080" cy="40011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 smtClean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Spoj čarou </a:t>
            </a:r>
            <a:r>
              <a:rPr lang="cs-CZ" sz="2000" b="1" i="0" u="none" strike="noStrike" kern="1200" cap="none" spc="0" baseline="0" dirty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příklady se stejným výsledkem. Pracuj ve dvou sloupcích.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pattFill prst="dotGrid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4"/>
          <p:cNvGrpSpPr/>
          <p:nvPr/>
        </p:nvGrpSpPr>
        <p:grpSpPr>
          <a:xfrm>
            <a:off x="377528" y="5038600"/>
            <a:ext cx="864089" cy="1330754"/>
            <a:chOff x="185495" y="5021573"/>
            <a:chExt cx="864089" cy="1330754"/>
          </a:xfrm>
        </p:grpSpPr>
        <p:sp>
          <p:nvSpPr>
            <p:cNvPr id="3" name="TextovéPole 5"/>
            <p:cNvSpPr txBox="1"/>
            <p:nvPr/>
          </p:nvSpPr>
          <p:spPr>
            <a:xfrm>
              <a:off x="265523" y="5021573"/>
              <a:ext cx="704042" cy="132343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6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55</a:t>
              </a:r>
              <a:endParaRPr lang="cs-CZ" sz="4000" b="1" i="0" u="none" strike="noStrike" kern="1200" cap="none" spc="0" baseline="0" dirty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>
                  <a:solidFill>
                    <a:schemeClr val="accent6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32</a:t>
              </a:r>
            </a:p>
          </p:txBody>
        </p:sp>
        <p:cxnSp>
          <p:nvCxnSpPr>
            <p:cNvPr id="4" name="Přímá spojnice 6"/>
            <p:cNvCxnSpPr/>
            <p:nvPr/>
          </p:nvCxnSpPr>
          <p:spPr>
            <a:xfrm>
              <a:off x="185495" y="6352327"/>
              <a:ext cx="86408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5" name="Skupina 7"/>
          <p:cNvGrpSpPr/>
          <p:nvPr/>
        </p:nvGrpSpPr>
        <p:grpSpPr>
          <a:xfrm>
            <a:off x="2835902" y="5029381"/>
            <a:ext cx="864099" cy="1330753"/>
            <a:chOff x="2411748" y="5038600"/>
            <a:chExt cx="864099" cy="1330753"/>
          </a:xfrm>
        </p:grpSpPr>
        <p:sp>
          <p:nvSpPr>
            <p:cNvPr id="6" name="TextovéPole 8"/>
            <p:cNvSpPr txBox="1"/>
            <p:nvPr/>
          </p:nvSpPr>
          <p:spPr>
            <a:xfrm>
              <a:off x="2491776" y="5038600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88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32</a:t>
              </a:r>
              <a:endParaRPr lang="cs-CZ" sz="4000" b="1" i="0" u="none" strike="noStrike" kern="1200" cap="none" spc="0" baseline="0" dirty="0">
                <a:solidFill>
                  <a:srgbClr val="00B0F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7" name="Přímá spojnice 9"/>
            <p:cNvCxnSpPr/>
            <p:nvPr/>
          </p:nvCxnSpPr>
          <p:spPr>
            <a:xfrm>
              <a:off x="2411748" y="6369353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8" name="TextovéPole 11"/>
          <p:cNvSpPr txBox="1"/>
          <p:nvPr/>
        </p:nvSpPr>
        <p:spPr>
          <a:xfrm>
            <a:off x="7399023" y="5157188"/>
            <a:ext cx="184727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D719C9"/>
              </a:solidFill>
              <a:uFillTx/>
              <a:latin typeface="Calibri"/>
              <a:ea typeface=""/>
              <a:cs typeface=""/>
            </a:endParaRPr>
          </a:p>
        </p:txBody>
      </p:sp>
      <p:grpSp>
        <p:nvGrpSpPr>
          <p:cNvPr id="9" name="Skupina 13"/>
          <p:cNvGrpSpPr/>
          <p:nvPr/>
        </p:nvGrpSpPr>
        <p:grpSpPr>
          <a:xfrm>
            <a:off x="7151714" y="5021573"/>
            <a:ext cx="864090" cy="1330754"/>
            <a:chOff x="7151714" y="5021573"/>
            <a:chExt cx="864090" cy="1330754"/>
          </a:xfrm>
        </p:grpSpPr>
        <p:sp>
          <p:nvSpPr>
            <p:cNvPr id="10" name="TextovéPole 14"/>
            <p:cNvSpPr txBox="1"/>
            <p:nvPr/>
          </p:nvSpPr>
          <p:spPr>
            <a:xfrm>
              <a:off x="7231742" y="502157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D719C9"/>
                  </a:solidFill>
                  <a:uFillTx/>
                  <a:latin typeface="Calibri"/>
                  <a:ea typeface=""/>
                  <a:cs typeface=""/>
                </a:rPr>
                <a:t>94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D719C9"/>
                  </a:solidFill>
                  <a:uFillTx/>
                  <a:latin typeface="Calibri"/>
                  <a:ea typeface=""/>
                  <a:cs typeface=""/>
                </a:rPr>
                <a:t>33</a:t>
              </a:r>
              <a:endParaRPr lang="cs-CZ" sz="4000" b="1" i="0" u="none" strike="noStrike" kern="1200" cap="none" spc="0" baseline="0" dirty="0">
                <a:solidFill>
                  <a:srgbClr val="D719C9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1" name="Přímá spojnice 15"/>
            <p:cNvCxnSpPr/>
            <p:nvPr/>
          </p:nvCxnSpPr>
          <p:spPr>
            <a:xfrm>
              <a:off x="7151714" y="6352327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2" name="Skupina 16"/>
          <p:cNvGrpSpPr/>
          <p:nvPr/>
        </p:nvGrpSpPr>
        <p:grpSpPr>
          <a:xfrm>
            <a:off x="7326314" y="2389726"/>
            <a:ext cx="864099" cy="1330754"/>
            <a:chOff x="7306339" y="2548423"/>
            <a:chExt cx="864099" cy="1330754"/>
          </a:xfrm>
        </p:grpSpPr>
        <p:sp>
          <p:nvSpPr>
            <p:cNvPr id="13" name="TextovéPole 17"/>
            <p:cNvSpPr txBox="1"/>
            <p:nvPr/>
          </p:nvSpPr>
          <p:spPr>
            <a:xfrm>
              <a:off x="7386367" y="254842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68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24</a:t>
              </a:r>
              <a:endParaRPr lang="cs-CZ" sz="4000" b="1" i="0" u="none" strike="noStrike" kern="1200" cap="none" spc="0" baseline="0" dirty="0">
                <a:solidFill>
                  <a:srgbClr val="0070C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4" name="Přímá spojnice 18"/>
            <p:cNvCxnSpPr/>
            <p:nvPr/>
          </p:nvCxnSpPr>
          <p:spPr>
            <a:xfrm>
              <a:off x="7306339" y="3879177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5" name="Skupina 19"/>
          <p:cNvGrpSpPr/>
          <p:nvPr/>
        </p:nvGrpSpPr>
        <p:grpSpPr>
          <a:xfrm>
            <a:off x="2817021" y="2499324"/>
            <a:ext cx="864099" cy="1330754"/>
            <a:chOff x="2300968" y="2541108"/>
            <a:chExt cx="864099" cy="1330754"/>
          </a:xfrm>
        </p:grpSpPr>
        <p:sp>
          <p:nvSpPr>
            <p:cNvPr id="16" name="TextovéPole 20"/>
            <p:cNvSpPr txBox="1"/>
            <p:nvPr/>
          </p:nvSpPr>
          <p:spPr>
            <a:xfrm>
              <a:off x="2380997" y="254110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E10FE1"/>
                  </a:solidFill>
                  <a:uFillTx/>
                  <a:latin typeface="Calibri"/>
                  <a:ea typeface=""/>
                  <a:cs typeface=""/>
                </a:rPr>
                <a:t>77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E10FE1"/>
                  </a:solidFill>
                  <a:uFillTx/>
                  <a:latin typeface="Calibri"/>
                  <a:ea typeface=""/>
                  <a:cs typeface=""/>
                </a:rPr>
                <a:t>43</a:t>
              </a:r>
              <a:endParaRPr lang="cs-CZ" sz="4000" b="1" i="0" u="none" strike="noStrike" kern="1200" cap="none" spc="0" baseline="0" dirty="0">
                <a:solidFill>
                  <a:srgbClr val="E10FE1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7" name="Přímá spojnice 21"/>
            <p:cNvCxnSpPr/>
            <p:nvPr/>
          </p:nvCxnSpPr>
          <p:spPr>
            <a:xfrm>
              <a:off x="2300968" y="3871862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18" name="Skupina 22"/>
          <p:cNvGrpSpPr/>
          <p:nvPr/>
        </p:nvGrpSpPr>
        <p:grpSpPr>
          <a:xfrm>
            <a:off x="5029910" y="5014258"/>
            <a:ext cx="864099" cy="1330754"/>
            <a:chOff x="4904420" y="5005663"/>
            <a:chExt cx="864099" cy="1330754"/>
          </a:xfrm>
        </p:grpSpPr>
        <p:sp>
          <p:nvSpPr>
            <p:cNvPr id="19" name="TextovéPole 23"/>
            <p:cNvSpPr txBox="1"/>
            <p:nvPr/>
          </p:nvSpPr>
          <p:spPr>
            <a:xfrm>
              <a:off x="4984449" y="500566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FF6600"/>
                  </a:solidFill>
                  <a:uFillTx/>
                  <a:latin typeface="Calibri"/>
                  <a:ea typeface=""/>
                  <a:cs typeface=""/>
                </a:rPr>
                <a:t>78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FF6600"/>
                  </a:solidFill>
                  <a:uFillTx/>
                  <a:latin typeface="Calibri"/>
                  <a:ea typeface=""/>
                  <a:cs typeface=""/>
                </a:rPr>
                <a:t>24</a:t>
              </a:r>
              <a:endParaRPr lang="cs-CZ" sz="4000" b="1" i="0" u="none" strike="noStrike" kern="1200" cap="none" spc="0" baseline="0" dirty="0">
                <a:solidFill>
                  <a:srgbClr val="FF66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0" name="Přímá spojnice 24"/>
            <p:cNvCxnSpPr/>
            <p:nvPr/>
          </p:nvCxnSpPr>
          <p:spPr>
            <a:xfrm>
              <a:off x="4904420" y="6336417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1" name="Skupina 25"/>
          <p:cNvGrpSpPr/>
          <p:nvPr/>
        </p:nvGrpSpPr>
        <p:grpSpPr>
          <a:xfrm>
            <a:off x="4874278" y="2495666"/>
            <a:ext cx="864089" cy="1330754"/>
            <a:chOff x="4792553" y="2478106"/>
            <a:chExt cx="864089" cy="1330754"/>
          </a:xfrm>
        </p:grpSpPr>
        <p:sp>
          <p:nvSpPr>
            <p:cNvPr id="22" name="TextovéPole 26"/>
            <p:cNvSpPr txBox="1"/>
            <p:nvPr/>
          </p:nvSpPr>
          <p:spPr>
            <a:xfrm>
              <a:off x="4872581" y="2478106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42</a:t>
              </a:r>
              <a:endParaRPr lang="cs-CZ" sz="4000" b="1" i="0" u="none" strike="noStrike" kern="1200" cap="none" spc="0" baseline="0" dirty="0">
                <a:solidFill>
                  <a:srgbClr val="0070C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3" name="Přímá spojnice 27"/>
            <p:cNvCxnSpPr/>
            <p:nvPr/>
          </p:nvCxnSpPr>
          <p:spPr>
            <a:xfrm>
              <a:off x="4792553" y="3808860"/>
              <a:ext cx="86408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4" name="Skupina 28"/>
          <p:cNvGrpSpPr/>
          <p:nvPr/>
        </p:nvGrpSpPr>
        <p:grpSpPr>
          <a:xfrm>
            <a:off x="7308305" y="284250"/>
            <a:ext cx="864099" cy="1330754"/>
            <a:chOff x="7308305" y="284250"/>
            <a:chExt cx="864099" cy="1330754"/>
          </a:xfrm>
        </p:grpSpPr>
        <p:sp>
          <p:nvSpPr>
            <p:cNvPr id="25" name="TextovéPole 29"/>
            <p:cNvSpPr txBox="1"/>
            <p:nvPr/>
          </p:nvSpPr>
          <p:spPr>
            <a:xfrm>
              <a:off x="7388333" y="284250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FF6600"/>
                  </a:solidFill>
                  <a:uFillTx/>
                  <a:latin typeface="Calibri"/>
                  <a:ea typeface=""/>
                  <a:cs typeface=""/>
                </a:rPr>
                <a:t>97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FF6600"/>
                  </a:solidFill>
                  <a:uFillTx/>
                  <a:latin typeface="Calibri"/>
                  <a:ea typeface=""/>
                  <a:cs typeface=""/>
                </a:rPr>
                <a:t>43</a:t>
              </a:r>
              <a:endParaRPr lang="cs-CZ" sz="4000" b="1" i="0" u="none" strike="noStrike" kern="1200" cap="none" spc="0" baseline="0" dirty="0">
                <a:solidFill>
                  <a:srgbClr val="FF66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6" name="Přímá spojnice 30"/>
            <p:cNvCxnSpPr/>
            <p:nvPr/>
          </p:nvCxnSpPr>
          <p:spPr>
            <a:xfrm>
              <a:off x="7308305" y="1615004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7" name="Skupina 31"/>
          <p:cNvGrpSpPr/>
          <p:nvPr/>
        </p:nvGrpSpPr>
        <p:grpSpPr>
          <a:xfrm>
            <a:off x="4872581" y="337093"/>
            <a:ext cx="864090" cy="1330754"/>
            <a:chOff x="4872581" y="337093"/>
            <a:chExt cx="864090" cy="1330754"/>
          </a:xfrm>
        </p:grpSpPr>
        <p:sp>
          <p:nvSpPr>
            <p:cNvPr id="28" name="TextovéPole 32"/>
            <p:cNvSpPr txBox="1"/>
            <p:nvPr/>
          </p:nvSpPr>
          <p:spPr>
            <a:xfrm>
              <a:off x="4952609" y="337093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D719C9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D719C9"/>
                  </a:solidFill>
                  <a:uFillTx/>
                  <a:latin typeface="Calibri"/>
                  <a:ea typeface=""/>
                  <a:cs typeface=""/>
                </a:rPr>
                <a:t>25</a:t>
              </a:r>
              <a:endParaRPr lang="cs-CZ" sz="4000" b="1" i="0" u="none" strike="noStrike" kern="1200" cap="none" spc="0" baseline="0" dirty="0">
                <a:solidFill>
                  <a:srgbClr val="D719C9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9" name="Přímá spojnice 33"/>
            <p:cNvCxnSpPr/>
            <p:nvPr/>
          </p:nvCxnSpPr>
          <p:spPr>
            <a:xfrm>
              <a:off x="4872581" y="1667847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0" name="Skupina 34"/>
          <p:cNvGrpSpPr/>
          <p:nvPr/>
        </p:nvGrpSpPr>
        <p:grpSpPr>
          <a:xfrm>
            <a:off x="2733017" y="337093"/>
            <a:ext cx="864098" cy="1330754"/>
            <a:chOff x="2249552" y="324026"/>
            <a:chExt cx="864098" cy="1330754"/>
          </a:xfrm>
        </p:grpSpPr>
        <p:sp>
          <p:nvSpPr>
            <p:cNvPr id="31" name="TextovéPole 35"/>
            <p:cNvSpPr txBox="1"/>
            <p:nvPr/>
          </p:nvSpPr>
          <p:spPr>
            <a:xfrm>
              <a:off x="2329589" y="324026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6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76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chemeClr val="accent6">
                      <a:lumMod val="75000"/>
                    </a:schemeClr>
                  </a:solidFill>
                  <a:uFillTx/>
                  <a:latin typeface="Calibri"/>
                  <a:ea typeface=""/>
                  <a:cs typeface=""/>
                </a:rPr>
                <a:t>53</a:t>
              </a:r>
              <a:endParaRPr lang="cs-CZ" sz="4000" b="1" i="0" u="none" strike="noStrike" kern="1200" cap="none" spc="0" baseline="0" dirty="0">
                <a:solidFill>
                  <a:schemeClr val="accent6">
                    <a:lumMod val="75000"/>
                  </a:schemeClr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32" name="Přímá spojnice 36"/>
            <p:cNvCxnSpPr/>
            <p:nvPr/>
          </p:nvCxnSpPr>
          <p:spPr>
            <a:xfrm>
              <a:off x="2249552" y="1654780"/>
              <a:ext cx="864098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3" name="Skupina 37"/>
          <p:cNvGrpSpPr/>
          <p:nvPr/>
        </p:nvGrpSpPr>
        <p:grpSpPr>
          <a:xfrm>
            <a:off x="377528" y="332658"/>
            <a:ext cx="864090" cy="1330754"/>
            <a:chOff x="265523" y="332658"/>
            <a:chExt cx="864090" cy="1330754"/>
          </a:xfrm>
        </p:grpSpPr>
        <p:sp>
          <p:nvSpPr>
            <p:cNvPr id="34" name="TextovéPole 38"/>
            <p:cNvSpPr txBox="1"/>
            <p:nvPr/>
          </p:nvSpPr>
          <p:spPr>
            <a:xfrm>
              <a:off x="345551" y="332658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E10FE1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E10FE1"/>
                  </a:solidFill>
                  <a:uFillTx/>
                  <a:latin typeface="Calibri"/>
                  <a:ea typeface=""/>
                  <a:cs typeface=""/>
                </a:rPr>
                <a:t>52</a:t>
              </a:r>
            </a:p>
          </p:txBody>
        </p:sp>
        <p:cxnSp>
          <p:nvCxnSpPr>
            <p:cNvPr id="35" name="Přímá spojnice 39"/>
            <p:cNvCxnSpPr/>
            <p:nvPr/>
          </p:nvCxnSpPr>
          <p:spPr>
            <a:xfrm>
              <a:off x="265523" y="1663412"/>
              <a:ext cx="86409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6" name="Skupina 40"/>
          <p:cNvGrpSpPr/>
          <p:nvPr/>
        </p:nvGrpSpPr>
        <p:grpSpPr>
          <a:xfrm>
            <a:off x="457556" y="2478106"/>
            <a:ext cx="864099" cy="1330754"/>
            <a:chOff x="315943" y="2473744"/>
            <a:chExt cx="864099" cy="1330754"/>
          </a:xfrm>
        </p:grpSpPr>
        <p:sp>
          <p:nvSpPr>
            <p:cNvPr id="37" name="TextovéPole 41"/>
            <p:cNvSpPr txBox="1"/>
            <p:nvPr/>
          </p:nvSpPr>
          <p:spPr>
            <a:xfrm>
              <a:off x="395971" y="2473744"/>
              <a:ext cx="704039" cy="132343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79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 dirty="0" smtClean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38" name="Přímá spojnice 42"/>
            <p:cNvCxnSpPr/>
            <p:nvPr/>
          </p:nvCxnSpPr>
          <p:spPr>
            <a:xfrm>
              <a:off x="315943" y="3804498"/>
              <a:ext cx="864099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cxnSp>
        <p:nvCxnSpPr>
          <p:cNvPr id="39" name="Přímá spojnice 44"/>
          <p:cNvCxnSpPr/>
          <p:nvPr/>
        </p:nvCxnSpPr>
        <p:spPr>
          <a:xfrm>
            <a:off x="4427981" y="0"/>
            <a:ext cx="72010" cy="6858000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5554" y="1268760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372976" y="1310178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47115" y="3429000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411748" y="3568080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5313" y="6021288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496999" y="6024984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560510" y="1310178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948255" y="1268760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999137" y="3356992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544371" y="3446012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791664" y="6056792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686227" y="6018334"/>
            <a:ext cx="4400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586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Nejprve příklady vypočítej. Klikni na správný výsledek.</a:t>
            </a:r>
          </a:p>
          <a:p>
            <a:r>
              <a:rPr lang="cs-CZ" sz="2000" b="1" dirty="0" smtClean="0"/>
              <a:t>Potom výsledky porovnej – větší, menší, rovná se. Na správné znaménko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2842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33"/>
          <p:cNvSpPr txBox="1"/>
          <p:nvPr/>
        </p:nvSpPr>
        <p:spPr>
          <a:xfrm>
            <a:off x="6427363" y="283317"/>
            <a:ext cx="652743" cy="646331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34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1" name="TextovéPole 34"/>
          <p:cNvSpPr txBox="1"/>
          <p:nvPr/>
        </p:nvSpPr>
        <p:spPr>
          <a:xfrm>
            <a:off x="6427372" y="2202826"/>
            <a:ext cx="652743" cy="646331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54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2" name="TextovéPole 35"/>
          <p:cNvSpPr txBox="1"/>
          <p:nvPr/>
        </p:nvSpPr>
        <p:spPr>
          <a:xfrm>
            <a:off x="6500158" y="4077071"/>
            <a:ext cx="652743" cy="646331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51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3" name="TextovéPole 36"/>
          <p:cNvSpPr txBox="1"/>
          <p:nvPr/>
        </p:nvSpPr>
        <p:spPr>
          <a:xfrm>
            <a:off x="6446584" y="1152262"/>
            <a:ext cx="652743" cy="646331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33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4" name="TextovéPole 37"/>
          <p:cNvSpPr txBox="1"/>
          <p:nvPr/>
        </p:nvSpPr>
        <p:spPr>
          <a:xfrm>
            <a:off x="6427372" y="3159160"/>
            <a:ext cx="652743" cy="646331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44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grpSp>
        <p:nvGrpSpPr>
          <p:cNvPr id="25" name="Skupina 51"/>
          <p:cNvGrpSpPr/>
          <p:nvPr/>
        </p:nvGrpSpPr>
        <p:grpSpPr>
          <a:xfrm>
            <a:off x="7779696" y="860404"/>
            <a:ext cx="758422" cy="600167"/>
            <a:chOff x="7779696" y="860404"/>
            <a:chExt cx="758422" cy="600167"/>
          </a:xfrm>
        </p:grpSpPr>
        <p:cxnSp>
          <p:nvCxnSpPr>
            <p:cNvPr id="26" name="Přímá spojnice 40"/>
            <p:cNvCxnSpPr/>
            <p:nvPr/>
          </p:nvCxnSpPr>
          <p:spPr>
            <a:xfrm flipH="1">
              <a:off x="7779696" y="860404"/>
              <a:ext cx="648072" cy="409377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27" name="Přímá spojnice 42"/>
            <p:cNvCxnSpPr/>
            <p:nvPr/>
          </p:nvCxnSpPr>
          <p:spPr>
            <a:xfrm>
              <a:off x="7779696" y="1269781"/>
              <a:ext cx="758422" cy="19079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28" name="Skupina 52"/>
          <p:cNvGrpSpPr/>
          <p:nvPr/>
        </p:nvGrpSpPr>
        <p:grpSpPr>
          <a:xfrm>
            <a:off x="7751579" y="3004380"/>
            <a:ext cx="864089" cy="616708"/>
            <a:chOff x="7751579" y="3004380"/>
            <a:chExt cx="864089" cy="616708"/>
          </a:xfrm>
        </p:grpSpPr>
        <p:cxnSp>
          <p:nvCxnSpPr>
            <p:cNvPr id="29" name="Přímá spojnice 44"/>
            <p:cNvCxnSpPr/>
            <p:nvPr/>
          </p:nvCxnSpPr>
          <p:spPr>
            <a:xfrm>
              <a:off x="7751579" y="3004380"/>
              <a:ext cx="864089" cy="286893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0" name="Přímá spojnice 46"/>
            <p:cNvCxnSpPr/>
            <p:nvPr/>
          </p:nvCxnSpPr>
          <p:spPr>
            <a:xfrm flipH="1">
              <a:off x="7823578" y="3291273"/>
              <a:ext cx="792090" cy="329815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grpSp>
        <p:nvGrpSpPr>
          <p:cNvPr id="31" name="Skupina 53"/>
          <p:cNvGrpSpPr/>
          <p:nvPr/>
        </p:nvGrpSpPr>
        <p:grpSpPr>
          <a:xfrm>
            <a:off x="7787579" y="5325200"/>
            <a:ext cx="830430" cy="294866"/>
            <a:chOff x="7787579" y="5325200"/>
            <a:chExt cx="830430" cy="294866"/>
          </a:xfrm>
        </p:grpSpPr>
        <p:cxnSp>
          <p:nvCxnSpPr>
            <p:cNvPr id="32" name="Přímá spojnice 48"/>
            <p:cNvCxnSpPr/>
            <p:nvPr/>
          </p:nvCxnSpPr>
          <p:spPr>
            <a:xfrm>
              <a:off x="7787579" y="5325200"/>
              <a:ext cx="83043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3" name="Přímá spojnice 50"/>
            <p:cNvCxnSpPr/>
            <p:nvPr/>
          </p:nvCxnSpPr>
          <p:spPr>
            <a:xfrm>
              <a:off x="7787579" y="5620066"/>
              <a:ext cx="830430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</p:grpSp>
      <p:sp>
        <p:nvSpPr>
          <p:cNvPr id="34" name="Obdélník 54"/>
          <p:cNvSpPr/>
          <p:nvPr/>
        </p:nvSpPr>
        <p:spPr>
          <a:xfrm>
            <a:off x="6497287" y="4973732"/>
            <a:ext cx="652743" cy="646331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44</a:t>
            </a:r>
            <a:endParaRPr lang="cs-CZ" sz="3600" b="1" i="0" u="none" strike="noStrike" kern="1200" cap="none" spc="0" baseline="0" dirty="0">
              <a:solidFill>
                <a:srgbClr val="0070C0"/>
              </a:solidFill>
              <a:uFillTx/>
              <a:latin typeface="Calibri"/>
              <a:ea typeface=""/>
              <a:cs typeface="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165680" y="283317"/>
            <a:ext cx="1584179" cy="1754322"/>
            <a:chOff x="165680" y="283317"/>
            <a:chExt cx="1584179" cy="1754322"/>
          </a:xfrm>
        </p:grpSpPr>
        <p:sp>
          <p:nvSpPr>
            <p:cNvPr id="2" name="Obdélník 3"/>
            <p:cNvSpPr/>
            <p:nvPr/>
          </p:nvSpPr>
          <p:spPr>
            <a:xfrm>
              <a:off x="165680" y="283317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8" name="TextovéPole 9"/>
            <p:cNvSpPr txBox="1"/>
            <p:nvPr/>
          </p:nvSpPr>
          <p:spPr>
            <a:xfrm>
              <a:off x="534960" y="283317"/>
              <a:ext cx="652744" cy="175432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64</a:t>
              </a:r>
              <a:endPara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31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5" name="Přímá spojnice 23"/>
            <p:cNvCxnSpPr/>
            <p:nvPr/>
          </p:nvCxnSpPr>
          <p:spPr>
            <a:xfrm flipH="1">
              <a:off x="534960" y="1412775"/>
              <a:ext cx="65274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6" name="Přímá spojnice 35"/>
            <p:cNvCxnSpPr/>
            <p:nvPr/>
          </p:nvCxnSpPr>
          <p:spPr>
            <a:xfrm flipH="1">
              <a:off x="343370" y="1174659"/>
              <a:ext cx="2880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3707901" y="247043"/>
            <a:ext cx="1584179" cy="1656179"/>
            <a:chOff x="3707901" y="247043"/>
            <a:chExt cx="1584179" cy="1656179"/>
          </a:xfrm>
        </p:grpSpPr>
        <p:sp>
          <p:nvSpPr>
            <p:cNvPr id="7" name="Obdélník 8"/>
            <p:cNvSpPr/>
            <p:nvPr/>
          </p:nvSpPr>
          <p:spPr>
            <a:xfrm>
              <a:off x="3707901" y="247043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3" name="TextovéPole 16"/>
            <p:cNvSpPr txBox="1"/>
            <p:nvPr/>
          </p:nvSpPr>
          <p:spPr>
            <a:xfrm>
              <a:off x="4173623" y="283317"/>
              <a:ext cx="652744" cy="120033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74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23</a:t>
              </a:r>
            </a:p>
          </p:txBody>
        </p:sp>
        <p:cxnSp>
          <p:nvCxnSpPr>
            <p:cNvPr id="14" name="Přímá spojnice 19"/>
            <p:cNvCxnSpPr/>
            <p:nvPr/>
          </p:nvCxnSpPr>
          <p:spPr>
            <a:xfrm>
              <a:off x="4173623" y="1412775"/>
              <a:ext cx="65273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7" name="Přímá spojnice 36"/>
            <p:cNvCxnSpPr/>
            <p:nvPr/>
          </p:nvCxnSpPr>
          <p:spPr>
            <a:xfrm>
              <a:off x="3757504" y="1160478"/>
              <a:ext cx="44007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135111" y="2259610"/>
            <a:ext cx="1584179" cy="1705246"/>
            <a:chOff x="135111" y="2259610"/>
            <a:chExt cx="1584179" cy="1705246"/>
          </a:xfrm>
        </p:grpSpPr>
        <p:sp>
          <p:nvSpPr>
            <p:cNvPr id="6" name="Obdélník 7"/>
            <p:cNvSpPr/>
            <p:nvPr/>
          </p:nvSpPr>
          <p:spPr>
            <a:xfrm>
              <a:off x="135111" y="2308677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2" name="TextovéPole 15"/>
            <p:cNvSpPr txBox="1"/>
            <p:nvPr/>
          </p:nvSpPr>
          <p:spPr>
            <a:xfrm>
              <a:off x="631402" y="2259610"/>
              <a:ext cx="652743" cy="12003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dirty="0">
                  <a:solidFill>
                    <a:srgbClr val="000000"/>
                  </a:solidFill>
                  <a:latin typeface="Calibri"/>
                  <a:ea typeface=""/>
                  <a:cs typeface=""/>
                </a:rPr>
                <a:t>7</a:t>
              </a: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8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34</a:t>
              </a:r>
              <a:endPara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9" name="Přímá spojnice 31"/>
            <p:cNvCxnSpPr/>
            <p:nvPr/>
          </p:nvCxnSpPr>
          <p:spPr>
            <a:xfrm>
              <a:off x="646425" y="3429000"/>
              <a:ext cx="65274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8" name="Přímá spojnice 37"/>
            <p:cNvCxnSpPr/>
            <p:nvPr/>
          </p:nvCxnSpPr>
          <p:spPr>
            <a:xfrm>
              <a:off x="227552" y="3159160"/>
              <a:ext cx="44007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3707901" y="2420892"/>
            <a:ext cx="1584179" cy="1656179"/>
            <a:chOff x="3707901" y="2420892"/>
            <a:chExt cx="1584179" cy="1656179"/>
          </a:xfrm>
        </p:grpSpPr>
        <p:sp>
          <p:nvSpPr>
            <p:cNvPr id="4" name="Obdélník 5"/>
            <p:cNvSpPr/>
            <p:nvPr/>
          </p:nvSpPr>
          <p:spPr>
            <a:xfrm>
              <a:off x="3707901" y="2420892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0" name="TextovéPole 13"/>
            <p:cNvSpPr txBox="1"/>
            <p:nvPr/>
          </p:nvSpPr>
          <p:spPr>
            <a:xfrm>
              <a:off x="4114434" y="2420892"/>
              <a:ext cx="652743" cy="12003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75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31</a:t>
              </a:r>
              <a:endPara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7" name="Přímá spojnice 29"/>
            <p:cNvCxnSpPr/>
            <p:nvPr/>
          </p:nvCxnSpPr>
          <p:spPr>
            <a:xfrm>
              <a:off x="4136260" y="3573018"/>
              <a:ext cx="65274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39" name="Přímá spojnice 38"/>
            <p:cNvCxnSpPr/>
            <p:nvPr/>
          </p:nvCxnSpPr>
          <p:spPr>
            <a:xfrm>
              <a:off x="3757504" y="3317163"/>
              <a:ext cx="44007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3648721" y="4742901"/>
            <a:ext cx="1584179" cy="1656179"/>
            <a:chOff x="3648721" y="4742901"/>
            <a:chExt cx="1584179" cy="1656179"/>
          </a:xfrm>
        </p:grpSpPr>
        <p:sp>
          <p:nvSpPr>
            <p:cNvPr id="3" name="Obdélník 4"/>
            <p:cNvSpPr/>
            <p:nvPr/>
          </p:nvSpPr>
          <p:spPr>
            <a:xfrm>
              <a:off x="3648721" y="4742901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9" name="TextovéPole 12"/>
            <p:cNvSpPr txBox="1"/>
            <p:nvPr/>
          </p:nvSpPr>
          <p:spPr>
            <a:xfrm>
              <a:off x="4173623" y="4742901"/>
              <a:ext cx="652743" cy="120032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52</a:t>
              </a:r>
              <a:endParaRPr lang="cs-CZ" sz="36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16" name="Přímá spojnice 28"/>
            <p:cNvCxnSpPr/>
            <p:nvPr/>
          </p:nvCxnSpPr>
          <p:spPr>
            <a:xfrm>
              <a:off x="4173623" y="5877269"/>
              <a:ext cx="65273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40" name="Přímá spojnice 39"/>
            <p:cNvCxnSpPr/>
            <p:nvPr/>
          </p:nvCxnSpPr>
          <p:spPr>
            <a:xfrm>
              <a:off x="3757504" y="5629680"/>
              <a:ext cx="44007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135111" y="4725143"/>
            <a:ext cx="1584179" cy="1656179"/>
            <a:chOff x="135111" y="4725143"/>
            <a:chExt cx="1584179" cy="1656179"/>
          </a:xfrm>
        </p:grpSpPr>
        <p:sp>
          <p:nvSpPr>
            <p:cNvPr id="5" name="Obdélník 6"/>
            <p:cNvSpPr/>
            <p:nvPr/>
          </p:nvSpPr>
          <p:spPr>
            <a:xfrm>
              <a:off x="135111" y="4725143"/>
              <a:ext cx="1584179" cy="1656179"/>
            </a:xfrm>
            <a:prstGeom prst="rect">
              <a:avLst/>
            </a:prstGeom>
            <a:noFill/>
            <a:ln w="25402">
              <a:solidFill>
                <a:srgbClr val="0070C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1" name="TextovéPole 14"/>
            <p:cNvSpPr txBox="1"/>
            <p:nvPr/>
          </p:nvSpPr>
          <p:spPr>
            <a:xfrm>
              <a:off x="631402" y="4742901"/>
              <a:ext cx="652744" cy="120033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76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36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22</a:t>
              </a:r>
            </a:p>
          </p:txBody>
        </p:sp>
        <p:cxnSp>
          <p:nvCxnSpPr>
            <p:cNvPr id="18" name="Přímá spojnice 30"/>
            <p:cNvCxnSpPr/>
            <p:nvPr/>
          </p:nvCxnSpPr>
          <p:spPr>
            <a:xfrm>
              <a:off x="667630" y="5877269"/>
              <a:ext cx="652745" cy="0"/>
            </a:xfrm>
            <a:prstGeom prst="straightConnector1">
              <a:avLst/>
            </a:prstGeom>
            <a:noFill/>
            <a:ln w="38103">
              <a:solidFill>
                <a:srgbClr val="000000"/>
              </a:solidFill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</p:cxnSp>
        <p:cxnSp>
          <p:nvCxnSpPr>
            <p:cNvPr id="41" name="Přímá spojnice 40"/>
            <p:cNvCxnSpPr/>
            <p:nvPr/>
          </p:nvCxnSpPr>
          <p:spPr>
            <a:xfrm>
              <a:off x="262342" y="5620066"/>
              <a:ext cx="44007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3777E-6 L -0.65018 0.03284 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32038E-8 L -0.25434 -0.39325 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12726" y="-19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9348E-6 L -0.63229 0.04487 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31615" y="2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106E-6 L -0.26198 -0.19848 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5963E-6 L -0.63229 0.53042 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31615" y="26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56165E-6 L -0.24635 0.81009 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12326" y="40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6449E-6 L -0.61268 -0.00509 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0502E-6 L -0.61423 -0.32524 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40273E-6 L -0.61546 0.35276 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6427367" y="28332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27369" y="22028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00163" y="407707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446582" y="1152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27368" y="315915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7779701" y="860403"/>
            <a:ext cx="758419" cy="600164"/>
            <a:chOff x="6084168" y="283322"/>
            <a:chExt cx="758419" cy="600164"/>
          </a:xfrm>
        </p:grpSpPr>
        <p:cxnSp>
          <p:nvCxnSpPr>
            <p:cNvPr id="41" name="Přímá spojnice 40"/>
            <p:cNvCxnSpPr/>
            <p:nvPr/>
          </p:nvCxnSpPr>
          <p:spPr>
            <a:xfrm flipH="1">
              <a:off x="6084168" y="283322"/>
              <a:ext cx="648072" cy="40937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6084168" y="692696"/>
              <a:ext cx="758419" cy="19079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7751575" y="3004377"/>
            <a:ext cx="864096" cy="616714"/>
            <a:chOff x="5940152" y="1196752"/>
            <a:chExt cx="864096" cy="616714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5940152" y="1196752"/>
              <a:ext cx="864096" cy="286899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6012160" y="1483651"/>
              <a:ext cx="792088" cy="32981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7787579" y="5325200"/>
            <a:ext cx="830427" cy="294867"/>
            <a:chOff x="6012160" y="2564904"/>
            <a:chExt cx="830427" cy="294867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6012160" y="2564904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6012160" y="2859771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5" name="Obdélník 54"/>
          <p:cNvSpPr/>
          <p:nvPr/>
        </p:nvSpPr>
        <p:spPr>
          <a:xfrm>
            <a:off x="6497283" y="4973736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65684" y="283322"/>
            <a:ext cx="1584176" cy="1754326"/>
            <a:chOff x="165684" y="283322"/>
            <a:chExt cx="1584176" cy="1754326"/>
          </a:xfrm>
        </p:grpSpPr>
        <p:sp>
          <p:nvSpPr>
            <p:cNvPr id="4" name="Obdélník 3"/>
            <p:cNvSpPr/>
            <p:nvPr/>
          </p:nvSpPr>
          <p:spPr>
            <a:xfrm>
              <a:off x="165684" y="283322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34963" y="283322"/>
              <a:ext cx="652743" cy="17543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84</a:t>
              </a:r>
            </a:p>
            <a:p>
              <a:r>
                <a:rPr lang="cs-CZ" sz="3600" b="1" dirty="0" smtClean="0"/>
                <a:t>21</a:t>
              </a:r>
            </a:p>
            <a:p>
              <a:endParaRPr lang="cs-CZ" sz="3600" b="1" dirty="0"/>
            </a:p>
          </p:txBody>
        </p:sp>
        <p:cxnSp>
          <p:nvCxnSpPr>
            <p:cNvPr id="24" name="Přímá spojnice 23"/>
            <p:cNvCxnSpPr/>
            <p:nvPr/>
          </p:nvCxnSpPr>
          <p:spPr>
            <a:xfrm flipH="1">
              <a:off x="534963" y="1412776"/>
              <a:ext cx="65274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" name="Přímá spojnice 2"/>
            <p:cNvCxnSpPr/>
            <p:nvPr/>
          </p:nvCxnSpPr>
          <p:spPr>
            <a:xfrm flipH="1">
              <a:off x="271359" y="1160485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135115" y="2259607"/>
            <a:ext cx="1584176" cy="1705255"/>
            <a:chOff x="135115" y="2259607"/>
            <a:chExt cx="1584176" cy="1705255"/>
          </a:xfrm>
        </p:grpSpPr>
        <p:sp>
          <p:nvSpPr>
            <p:cNvPr id="8" name="Obdélník 7"/>
            <p:cNvSpPr/>
            <p:nvPr/>
          </p:nvSpPr>
          <p:spPr>
            <a:xfrm>
              <a:off x="135115" y="2308678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31400" y="2259607"/>
              <a:ext cx="6527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97</a:t>
              </a:r>
            </a:p>
            <a:p>
              <a:r>
                <a:rPr lang="cs-CZ" sz="3600" b="1" dirty="0" smtClean="0"/>
                <a:t>36</a:t>
              </a:r>
              <a:endParaRPr lang="cs-CZ" sz="3600" b="1" dirty="0"/>
            </a:p>
          </p:txBody>
        </p:sp>
        <p:cxnSp>
          <p:nvCxnSpPr>
            <p:cNvPr id="32" name="Přímá spojnice 31"/>
            <p:cNvCxnSpPr/>
            <p:nvPr/>
          </p:nvCxnSpPr>
          <p:spPr>
            <a:xfrm>
              <a:off x="646426" y="3429000"/>
              <a:ext cx="65274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flipH="1">
              <a:off x="307593" y="3136770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707902" y="247048"/>
            <a:ext cx="1584176" cy="1656184"/>
            <a:chOff x="3707902" y="247048"/>
            <a:chExt cx="1584176" cy="1656184"/>
          </a:xfrm>
        </p:grpSpPr>
        <p:sp>
          <p:nvSpPr>
            <p:cNvPr id="9" name="Obdélník 8"/>
            <p:cNvSpPr/>
            <p:nvPr/>
          </p:nvSpPr>
          <p:spPr>
            <a:xfrm>
              <a:off x="3707902" y="247048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73619" y="283322"/>
              <a:ext cx="6527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94</a:t>
              </a:r>
            </a:p>
            <a:p>
              <a:r>
                <a:rPr lang="cs-CZ" sz="3600" b="1" dirty="0" smtClean="0"/>
                <a:t>23</a:t>
              </a:r>
              <a:endParaRPr lang="cs-CZ" sz="3600" b="1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4173620" y="1412776"/>
              <a:ext cx="65274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>
              <a:off x="3849452" y="1181470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3707904" y="2420888"/>
            <a:ext cx="1584176" cy="1656184"/>
            <a:chOff x="3707904" y="2420888"/>
            <a:chExt cx="1584176" cy="1656184"/>
          </a:xfrm>
        </p:grpSpPr>
        <p:sp>
          <p:nvSpPr>
            <p:cNvPr id="6" name="Obdélník 5"/>
            <p:cNvSpPr/>
            <p:nvPr/>
          </p:nvSpPr>
          <p:spPr>
            <a:xfrm>
              <a:off x="3707904" y="2420888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114434" y="2420888"/>
              <a:ext cx="6527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73</a:t>
              </a:r>
            </a:p>
            <a:p>
              <a:r>
                <a:rPr lang="cs-CZ" sz="3600" b="1" dirty="0" smtClean="0"/>
                <a:t>12</a:t>
              </a:r>
              <a:endParaRPr lang="cs-CZ" sz="3600" b="1" dirty="0"/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4136265" y="3573016"/>
              <a:ext cx="65274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H="1">
              <a:off x="3813579" y="3291276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648718" y="4742904"/>
            <a:ext cx="1584176" cy="1656184"/>
            <a:chOff x="3648718" y="4742904"/>
            <a:chExt cx="1584176" cy="1656184"/>
          </a:xfrm>
        </p:grpSpPr>
        <p:sp>
          <p:nvSpPr>
            <p:cNvPr id="5" name="Obdélník 4"/>
            <p:cNvSpPr/>
            <p:nvPr/>
          </p:nvSpPr>
          <p:spPr>
            <a:xfrm>
              <a:off x="3648718" y="4742904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173620" y="4742904"/>
              <a:ext cx="6527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34</a:t>
              </a:r>
            </a:p>
            <a:p>
              <a:r>
                <a:rPr lang="cs-CZ" sz="3600" b="1" dirty="0" smtClean="0"/>
                <a:t>23</a:t>
              </a: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4173619" y="5877272"/>
              <a:ext cx="65274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H="1">
              <a:off x="3849452" y="5635133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135115" y="4725144"/>
            <a:ext cx="1584176" cy="1656184"/>
            <a:chOff x="135115" y="4725144"/>
            <a:chExt cx="1584176" cy="1656184"/>
          </a:xfrm>
        </p:grpSpPr>
        <p:sp>
          <p:nvSpPr>
            <p:cNvPr id="7" name="Obdélník 6"/>
            <p:cNvSpPr/>
            <p:nvPr/>
          </p:nvSpPr>
          <p:spPr>
            <a:xfrm>
              <a:off x="135115" y="4725144"/>
              <a:ext cx="1584176" cy="165618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31399" y="4742904"/>
              <a:ext cx="6527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76</a:t>
              </a:r>
            </a:p>
            <a:p>
              <a:r>
                <a:rPr lang="cs-CZ" sz="3600" b="1" dirty="0" smtClean="0"/>
                <a:t>22</a:t>
              </a:r>
              <a:endParaRPr lang="cs-CZ" sz="3600" b="1" dirty="0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667633" y="5877272"/>
              <a:ext cx="65274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>
              <a:off x="354943" y="5620067"/>
              <a:ext cx="36004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6114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3777E-6 L -0.65018 0.032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17" y="1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32038E-8 L -0.26233 -0.393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25" y="-19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9348E-6 L -0.6401 0.044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2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106E-6 L -0.25399 -0.209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08" y="-104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5963E-6 L -0.63229 0.530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15" y="26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56165E-6 L -0.24635 0.810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26" y="40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6449E-6 L -0.61268 -0.005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42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-0.00393 L -0.61754 -0.329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12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40273E-6 L -0.61546 0.3527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81" y="17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5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502</Words>
  <Application>Microsoft Office PowerPoint</Application>
  <PresentationFormat>Předvádění na obrazovce (4:3)</PresentationFormat>
  <Paragraphs>195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Písemné odčítání bez přechodu desítky VY_32_INOVACE_2A_12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</dc:title>
  <dc:creator>pc</dc:creator>
  <cp:lastModifiedBy>uzivatel</cp:lastModifiedBy>
  <cp:revision>38</cp:revision>
  <dcterms:created xsi:type="dcterms:W3CDTF">2013-10-29T13:13:21Z</dcterms:created>
  <dcterms:modified xsi:type="dcterms:W3CDTF">2014-03-23T18:08:10Z</dcterms:modified>
</cp:coreProperties>
</file>