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60" r:id="rId4"/>
    <p:sldId id="256" r:id="rId5"/>
    <p:sldId id="257" r:id="rId6"/>
    <p:sldId id="268" r:id="rId7"/>
    <p:sldId id="263" r:id="rId8"/>
    <p:sldId id="264" r:id="rId9"/>
    <p:sldId id="265" r:id="rId10"/>
    <p:sldId id="262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E6FF"/>
    <a:srgbClr val="DEFBFE"/>
    <a:srgbClr val="006600"/>
    <a:srgbClr val="FBF8C5"/>
    <a:srgbClr val="FF6600"/>
    <a:srgbClr val="FF00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207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85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554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13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01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0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448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405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328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64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362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0F44A-F6D4-4BAC-9413-10542266F59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026F5-399E-41DA-9EB5-F4B71EEE8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531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Písemné sčítání bez </a:t>
            </a:r>
            <a:r>
              <a:rPr lang="cs-CZ" dirty="0" smtClean="0"/>
              <a:t>přechodu desítky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063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písemné sčítání bez přechodu desítky v číselném oboru do 100. První dva úkoly jsou interaktivní. Žáci počítají příklady a správný výsledek přiřadí kliknutím. Ve třetím úkole spojují příklady se správným výsledkem. Spojují pomocí rukopisných poznámek. Čtvrtý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zařazují do obdélníku příklady podle instrukce (výsledek </a:t>
            </a:r>
            <a:r>
              <a:rPr lang="cs-CZ" smtClean="0"/>
              <a:t>49). Ostatní </a:t>
            </a:r>
            <a:r>
              <a:rPr lang="cs-CZ" dirty="0" smtClean="0"/>
              <a:t>příklady po kliknutí mizí z plochy. V předposledním úkole příklady počítají a výsledky zapisují nebo je možnost spojovat příklady se stejným výsledkem. Mohou pracovat pomocí rukopisných poznámek nebo příklady psát do sešitu</a:t>
            </a:r>
            <a:r>
              <a:rPr lang="cs-CZ" dirty="0"/>
              <a:t>. Barva jim pomůže, ale při výuce je třeba dbát, aby žáci nespojovali jen stejné barvy, nýbrž příklady opravdu počítali. </a:t>
            </a:r>
            <a:r>
              <a:rPr lang="cs-CZ" dirty="0" smtClean="0"/>
              <a:t>Poslední úkol je interaktivní, žáci plní současně dva početní úkony – nejprve příklad vypočítají a potom porovnají. Výsledky i znaménka přiřazují kliknutím.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</a:t>
            </a:r>
            <a:r>
              <a:rPr lang="cs-CZ" dirty="0"/>
              <a:t> Žák (PAS, MP, kombinované postižení -  MP v kombinaci se zdravotním znevýhodněním, MP v kombinaci s PAS, vícečetné postižení)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27279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7029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Vypočítej příklady. Správný výsledek přiřaď kliknutím.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61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24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33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61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31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57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12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34015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43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55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34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45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76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21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38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704039" cy="1323439"/>
            <a:chOff x="1946280" y="3752958"/>
            <a:chExt cx="704039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42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36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>
              <a:off x="1978138" y="504163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35896" y="3699692"/>
            <a:ext cx="704039" cy="1323439"/>
            <a:chOff x="3635896" y="3699692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54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35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704039" cy="1323439"/>
            <a:chOff x="5148064" y="3732497"/>
            <a:chExt cx="704039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47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21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4" y="501796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86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13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704039" cy="1323439"/>
            <a:chOff x="8005332" y="3721900"/>
            <a:chExt cx="704039" cy="1323439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45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32</a:t>
              </a:r>
              <a:endParaRPr lang="cs-CZ" sz="40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499" y="4941168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1059897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555867" y="25734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79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771800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98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914422" y="25649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03472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92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444025" y="25781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57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75" name="Přímá spojnice 74"/>
          <p:cNvCxnSpPr/>
          <p:nvPr/>
        </p:nvCxnSpPr>
        <p:spPr>
          <a:xfrm>
            <a:off x="-2722" y="2564904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4635987" y="611807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59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63714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78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41329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89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059897" y="613360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68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978138" y="612498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99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853780" y="614149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77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47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4811E-7 L 0.75521 -0.158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60" y="-79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36734E-6 L 0.32482 -0.14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33" y="-7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4811E-7 L 0.25277 -0.148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39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4811E-7 L 0.20607 -0.148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95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4811E-7 L -0.45764 -0.158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82" y="-79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71548E-7 L 0.18143 -0.1566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78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855E-6 L 0.45746 -0.1741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65" y="-87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49722 -0.16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61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71871E-6 L 0.44809 -0.1623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96" y="-81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6234E-7 L 0.38299 -0.16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49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92713E-6 L -0.46285 -0.1496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42" y="-7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3.56234E-7 L -0.1224 -0.16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8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32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57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51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43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24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15</a:t>
              </a: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34015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53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25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44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21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26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23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 flipV="1">
            <a:off x="0" y="3234428"/>
            <a:ext cx="9144000" cy="5055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31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57</a:t>
              </a: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704039" cy="1323439"/>
            <a:chOff x="1946280" y="3752958"/>
            <a:chExt cx="704039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36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>
              <a:off x="1978138" y="504163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04037" y="3718195"/>
            <a:ext cx="704039" cy="1323439"/>
            <a:chOff x="3635896" y="3699692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44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55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704039" cy="1323439"/>
            <a:chOff x="5148064" y="3732497"/>
            <a:chExt cx="704039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27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42</a:t>
              </a: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4" y="501796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35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704039" cy="1938992"/>
            <a:chOff x="8005332" y="3721900"/>
            <a:chExt cx="704039" cy="1938992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704039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61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</a:p>
            <a:p>
              <a:endParaRPr lang="cs-CZ" sz="4000" b="1" dirty="0" smtClean="0">
                <a:solidFill>
                  <a:srgbClr val="00B0F0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499" y="4941168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421310" y="25193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65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781169" y="251939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94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931948" y="25649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39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259675" y="252654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78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340025" y="252654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49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005331" y="257205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89</a:t>
            </a:r>
            <a:endParaRPr lang="cs-CZ" sz="4000" b="1" dirty="0">
              <a:solidFill>
                <a:srgbClr val="92D050"/>
              </a:solidFill>
            </a:endParaRPr>
          </a:p>
        </p:txBody>
      </p:sp>
      <p:cxnSp>
        <p:nvCxnSpPr>
          <p:cNvPr id="75" name="Přímá spojnice 74"/>
          <p:cNvCxnSpPr/>
          <p:nvPr/>
        </p:nvCxnSpPr>
        <p:spPr>
          <a:xfrm flipV="1">
            <a:off x="-14181" y="2420888"/>
            <a:ext cx="9144000" cy="9850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2195735" y="609329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59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005332" y="620197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58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71896" y="615011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99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340024" y="616122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88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781168" y="617757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69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667753" y="616770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84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0" y="6824618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65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31182E-6 L -0.84705 -0.105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361" y="-5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24034E-7 L -0.53993 -0.097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48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71548E-7 L -0.03142 -0.10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5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0.01041 L 0.31858 -0.098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33" y="-43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1041 L 0.68125 -0.097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67" y="-4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9926E-6 L 0.28715 -0.0983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-49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971E-6 L 0.35469 -0.1332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26" y="-6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93939E-6 L -0.02275 -0.1249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6" y="-6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98103E-6 L 0.47778 -0.1464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89" y="-7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356E-7 L -0.54757 -0.134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78" y="-6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94402E-6 L -0.1776 -0.1371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89" y="-6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92251E-6 L -0.15399 -0.1408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08" y="-70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42064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Příklad spoj se správným výsledkem.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5039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31393" y="231705"/>
            <a:ext cx="864096" cy="1323439"/>
            <a:chOff x="163471" y="564377"/>
            <a:chExt cx="864096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42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37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51364" y="2275229"/>
            <a:ext cx="864096" cy="1330753"/>
            <a:chOff x="1897832" y="557063"/>
            <a:chExt cx="864096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51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43</a:t>
              </a: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203848" y="202029"/>
            <a:ext cx="864096" cy="1323439"/>
            <a:chOff x="3475839" y="564377"/>
            <a:chExt cx="864096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8000"/>
                  </a:solidFill>
                </a:rPr>
                <a:t>35</a:t>
              </a:r>
            </a:p>
            <a:p>
              <a:r>
                <a:rPr lang="cs-CZ" sz="4000" b="1" dirty="0" smtClean="0">
                  <a:solidFill>
                    <a:srgbClr val="008000"/>
                  </a:solidFill>
                </a:rPr>
                <a:t>12</a:t>
              </a: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3261143" y="2308874"/>
            <a:ext cx="864096" cy="1342758"/>
            <a:chOff x="5068035" y="545058"/>
            <a:chExt cx="864096" cy="1342758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4505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8000"/>
                  </a:solidFill>
                </a:rPr>
                <a:t>63</a:t>
              </a:r>
            </a:p>
            <a:p>
              <a:r>
                <a:rPr lang="cs-CZ" sz="4000" b="1" dirty="0" smtClean="0">
                  <a:solidFill>
                    <a:srgbClr val="008000"/>
                  </a:solidFill>
                </a:rPr>
                <a:t>35</a:t>
              </a:r>
              <a:endParaRPr lang="cs-CZ" sz="4000" b="1" dirty="0">
                <a:solidFill>
                  <a:srgbClr val="008000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260762" y="202029"/>
            <a:ext cx="864096" cy="1353115"/>
            <a:chOff x="6379949" y="515382"/>
            <a:chExt cx="864096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FF"/>
                  </a:solidFill>
                </a:rPr>
                <a:t>53</a:t>
              </a:r>
            </a:p>
            <a:p>
              <a:r>
                <a:rPr lang="cs-CZ" sz="4000" b="1" dirty="0" smtClean="0">
                  <a:solidFill>
                    <a:srgbClr val="FF00FF"/>
                  </a:solidFill>
                </a:rPr>
                <a:t>21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317000" y="2256311"/>
            <a:ext cx="864096" cy="1323439"/>
            <a:chOff x="7876347" y="557063"/>
            <a:chExt cx="864096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FF"/>
                  </a:solidFill>
                </a:rPr>
                <a:t>46</a:t>
              </a:r>
            </a:p>
            <a:p>
              <a:r>
                <a:rPr lang="cs-CZ" sz="4000" b="1" dirty="0" smtClean="0">
                  <a:solidFill>
                    <a:srgbClr val="FF00FF"/>
                  </a:solidFill>
                </a:rPr>
                <a:t>31</a:t>
              </a: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211421" y="4655499"/>
            <a:ext cx="704039" cy="1323439"/>
            <a:chOff x="235336" y="3775392"/>
            <a:chExt cx="704039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31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57</a:t>
              </a: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3" y="5046326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168214" y="519172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302678" y="4672372"/>
            <a:ext cx="704039" cy="1323439"/>
            <a:chOff x="2915816" y="3501008"/>
            <a:chExt cx="704039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2915816" y="3501008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8000"/>
                  </a:solidFill>
                </a:rPr>
                <a:t>55</a:t>
              </a:r>
            </a:p>
            <a:p>
              <a:r>
                <a:rPr lang="cs-CZ" sz="4000" b="1" dirty="0" smtClean="0">
                  <a:solidFill>
                    <a:srgbClr val="008000"/>
                  </a:solidFill>
                </a:rPr>
                <a:t>41</a:t>
              </a:r>
              <a:endParaRPr lang="cs-CZ" sz="4000" b="1" dirty="0">
                <a:solidFill>
                  <a:srgbClr val="008000"/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2916927" y="4807574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3397143" y="5295111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rgbClr val="008000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6434400" y="4797152"/>
            <a:ext cx="728419" cy="1323439"/>
            <a:chOff x="6459977" y="3732496"/>
            <a:chExt cx="728419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FF"/>
                  </a:solidFill>
                </a:rPr>
                <a:t>35</a:t>
              </a:r>
            </a:p>
            <a:p>
              <a:r>
                <a:rPr lang="cs-CZ" sz="4000" b="1" dirty="0" smtClean="0">
                  <a:solidFill>
                    <a:srgbClr val="FF00FF"/>
                  </a:solidFill>
                </a:rPr>
                <a:t>23</a:t>
              </a:r>
              <a:endParaRPr lang="cs-CZ" sz="4000" b="1" dirty="0">
                <a:solidFill>
                  <a:srgbClr val="FF00FF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3" y="5016480"/>
              <a:ext cx="6403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1" name="TextovéPole 30"/>
          <p:cNvSpPr txBox="1"/>
          <p:nvPr/>
        </p:nvSpPr>
        <p:spPr>
          <a:xfrm>
            <a:off x="6407581" y="519172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rgbClr val="FF00FF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148244" y="5227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98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982277" y="50980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94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023580" y="493391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79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085796" y="274436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88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206822" y="261665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96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8301648" y="510492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58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70438" y="27207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77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235424" y="49466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47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8172400" y="50898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74</a:t>
            </a:r>
            <a:endParaRPr lang="cs-CZ" sz="4000" b="1" dirty="0">
              <a:solidFill>
                <a:srgbClr val="00B0F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2902501" y="33632"/>
            <a:ext cx="36004" cy="681337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084168" y="21960"/>
            <a:ext cx="72008" cy="681337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241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0066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7164287" y="5084600"/>
            <a:ext cx="864096" cy="1323439"/>
            <a:chOff x="163471" y="564377"/>
            <a:chExt cx="864096" cy="1323439"/>
          </a:xfrm>
        </p:grpSpPr>
        <p:sp>
          <p:nvSpPr>
            <p:cNvPr id="7" name="TextovéPole 6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34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33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234867" y="5160860"/>
            <a:ext cx="864096" cy="1323439"/>
            <a:chOff x="163471" y="564377"/>
            <a:chExt cx="864096" cy="1323439"/>
          </a:xfrm>
        </p:grpSpPr>
        <p:sp>
          <p:nvSpPr>
            <p:cNvPr id="10" name="TextovéPole 9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22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27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1485231" y="5170342"/>
            <a:ext cx="864096" cy="1323439"/>
            <a:chOff x="163471" y="564377"/>
            <a:chExt cx="864096" cy="1323439"/>
          </a:xfrm>
        </p:grpSpPr>
        <p:sp>
          <p:nvSpPr>
            <p:cNvPr id="13" name="TextovéPole 12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32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17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2607515" y="5160859"/>
            <a:ext cx="864096" cy="1323439"/>
            <a:chOff x="163471" y="564377"/>
            <a:chExt cx="864096" cy="1323439"/>
          </a:xfrm>
        </p:grpSpPr>
        <p:sp>
          <p:nvSpPr>
            <p:cNvPr id="16" name="TextovéPole 15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27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52</a:t>
              </a: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3686068" y="5169939"/>
            <a:ext cx="864096" cy="1323439"/>
            <a:chOff x="163471" y="564377"/>
            <a:chExt cx="864096" cy="1323439"/>
          </a:xfrm>
        </p:grpSpPr>
        <p:sp>
          <p:nvSpPr>
            <p:cNvPr id="19" name="TextovéPole 18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16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33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835969" y="5130224"/>
            <a:ext cx="864096" cy="1323439"/>
            <a:chOff x="163471" y="564377"/>
            <a:chExt cx="864096" cy="1323439"/>
          </a:xfrm>
        </p:grpSpPr>
        <p:sp>
          <p:nvSpPr>
            <p:cNvPr id="22" name="TextovéPole 21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42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37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23" name="Přímá spojnice 22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6033870" y="5106223"/>
            <a:ext cx="864096" cy="1323439"/>
            <a:chOff x="163471" y="564377"/>
            <a:chExt cx="864096" cy="1323439"/>
          </a:xfrm>
        </p:grpSpPr>
        <p:sp>
          <p:nvSpPr>
            <p:cNvPr id="25" name="TextovéPole 24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25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21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8242445" y="5049988"/>
            <a:ext cx="864096" cy="1323439"/>
            <a:chOff x="163471" y="564377"/>
            <a:chExt cx="864096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243499" y="564377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26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23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163471" y="1847698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1" name="Obdélník 30"/>
          <p:cNvSpPr/>
          <p:nvPr/>
        </p:nvSpPr>
        <p:spPr>
          <a:xfrm>
            <a:off x="362841" y="1196752"/>
            <a:ext cx="8513597" cy="33843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34867" y="260648"/>
            <a:ext cx="74623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Do obdélníku patří jen ty příklady, jejichž výsledek je 49. Klikni na ně.</a:t>
            </a:r>
            <a:endParaRPr lang="cs-CZ" sz="2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6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7 0.04997 L 0.68698 -0.527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3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5899 L 0.16424 -0.48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27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42887E-7 L 0.44097 -0.356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8.81332E-7 L -0.79531 -0.440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74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6754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Spoj příklady se stejným výsledkem. Pracuj ve dvou sloupcích.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6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DEFBF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85492" y="5021577"/>
            <a:ext cx="864096" cy="1330753"/>
            <a:chOff x="1897832" y="557063"/>
            <a:chExt cx="864096" cy="1330753"/>
          </a:xfrm>
        </p:grpSpPr>
        <p:sp>
          <p:nvSpPr>
            <p:cNvPr id="6" name="TextovéPole 5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2D050"/>
                  </a:solidFill>
                </a:rPr>
                <a:t>45</a:t>
              </a:r>
            </a:p>
            <a:p>
              <a:r>
                <a:rPr lang="cs-CZ" sz="4000" b="1" dirty="0" smtClean="0">
                  <a:solidFill>
                    <a:srgbClr val="92D050"/>
                  </a:solidFill>
                </a:rPr>
                <a:t>32</a:t>
              </a: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2411752" y="5038600"/>
            <a:ext cx="864096" cy="1330753"/>
            <a:chOff x="1897832" y="557063"/>
            <a:chExt cx="864096" cy="1330753"/>
          </a:xfrm>
        </p:grpSpPr>
        <p:sp>
          <p:nvSpPr>
            <p:cNvPr id="9" name="TextovéPole 8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22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26</a:t>
              </a:r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7399027" y="5157192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rgbClr val="00660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7151710" y="5021577"/>
            <a:ext cx="864096" cy="1330753"/>
            <a:chOff x="1897832" y="557063"/>
            <a:chExt cx="864096" cy="1330753"/>
          </a:xfrm>
        </p:grpSpPr>
        <p:sp>
          <p:nvSpPr>
            <p:cNvPr id="15" name="TextovéPole 14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6600"/>
                  </a:solidFill>
                </a:rPr>
                <a:t>55</a:t>
              </a:r>
            </a:p>
            <a:p>
              <a:r>
                <a:rPr lang="cs-CZ" sz="4000" b="1" dirty="0" smtClean="0">
                  <a:solidFill>
                    <a:srgbClr val="006600"/>
                  </a:solidFill>
                </a:rPr>
                <a:t>33</a:t>
              </a: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7306341" y="2548427"/>
            <a:ext cx="864096" cy="1330753"/>
            <a:chOff x="1897832" y="557063"/>
            <a:chExt cx="864096" cy="1330753"/>
          </a:xfrm>
        </p:grpSpPr>
        <p:sp>
          <p:nvSpPr>
            <p:cNvPr id="18" name="TextovéPole 17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53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44</a:t>
              </a:r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2300972" y="2541113"/>
            <a:ext cx="864096" cy="1330753"/>
            <a:chOff x="1897832" y="557063"/>
            <a:chExt cx="864096" cy="1330753"/>
          </a:xfrm>
        </p:grpSpPr>
        <p:sp>
          <p:nvSpPr>
            <p:cNvPr id="21" name="TextovéPole 20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71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23</a:t>
              </a:r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4904422" y="5005665"/>
            <a:ext cx="864096" cy="1330753"/>
            <a:chOff x="1897832" y="557063"/>
            <a:chExt cx="864096" cy="1330753"/>
          </a:xfrm>
        </p:grpSpPr>
        <p:sp>
          <p:nvSpPr>
            <p:cNvPr id="24" name="TextovéPole 23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51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24</a:t>
              </a:r>
            </a:p>
          </p:txBody>
        </p:sp>
        <p:cxnSp>
          <p:nvCxnSpPr>
            <p:cNvPr id="25" name="Přímá spojnice 24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4792550" y="2478107"/>
            <a:ext cx="864096" cy="1330753"/>
            <a:chOff x="1897832" y="557063"/>
            <a:chExt cx="864096" cy="1330753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6600"/>
                  </a:solidFill>
                </a:rPr>
                <a:t>46</a:t>
              </a:r>
            </a:p>
            <a:p>
              <a:r>
                <a:rPr lang="cs-CZ" sz="4000" b="1" dirty="0" smtClean="0">
                  <a:solidFill>
                    <a:srgbClr val="006600"/>
                  </a:solidFill>
                </a:rPr>
                <a:t>42</a:t>
              </a:r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7308304" y="284250"/>
            <a:ext cx="864096" cy="1330753"/>
            <a:chOff x="1897832" y="557063"/>
            <a:chExt cx="864096" cy="1330753"/>
          </a:xfrm>
        </p:grpSpPr>
        <p:sp>
          <p:nvSpPr>
            <p:cNvPr id="30" name="TextovéPole 29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6600"/>
                  </a:solidFill>
                </a:rPr>
                <a:t>32</a:t>
              </a:r>
            </a:p>
            <a:p>
              <a:r>
                <a:rPr lang="cs-CZ" sz="4000" b="1" dirty="0" smtClean="0">
                  <a:solidFill>
                    <a:srgbClr val="FF6600"/>
                  </a:solidFill>
                </a:rPr>
                <a:t>43</a:t>
              </a: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4872579" y="337095"/>
            <a:ext cx="864096" cy="1330753"/>
            <a:chOff x="1897832" y="557063"/>
            <a:chExt cx="864096" cy="1330753"/>
          </a:xfrm>
        </p:grpSpPr>
        <p:sp>
          <p:nvSpPr>
            <p:cNvPr id="33" name="TextovéPole 32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72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25</a:t>
              </a:r>
            </a:p>
          </p:txBody>
        </p:sp>
        <p:cxnSp>
          <p:nvCxnSpPr>
            <p:cNvPr id="34" name="Přímá spojnice 33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2249556" y="324031"/>
            <a:ext cx="864096" cy="1330753"/>
            <a:chOff x="1897832" y="557063"/>
            <a:chExt cx="864096" cy="1330753"/>
          </a:xfrm>
        </p:grpSpPr>
        <p:sp>
          <p:nvSpPr>
            <p:cNvPr id="36" name="TextovéPole 35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2D050"/>
                  </a:solidFill>
                </a:rPr>
                <a:t>24</a:t>
              </a:r>
            </a:p>
            <a:p>
              <a:r>
                <a:rPr lang="cs-CZ" sz="4000" b="1" dirty="0" smtClean="0">
                  <a:solidFill>
                    <a:srgbClr val="92D050"/>
                  </a:solidFill>
                </a:rPr>
                <a:t>53</a:t>
              </a:r>
            </a:p>
          </p:txBody>
        </p:sp>
        <p:cxnSp>
          <p:nvCxnSpPr>
            <p:cNvPr id="37" name="Přímá spojnice 36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265520" y="332656"/>
            <a:ext cx="864096" cy="1330753"/>
            <a:chOff x="1897832" y="557063"/>
            <a:chExt cx="864096" cy="1330753"/>
          </a:xfrm>
        </p:grpSpPr>
        <p:sp>
          <p:nvSpPr>
            <p:cNvPr id="39" name="TextovéPole 38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51</a:t>
              </a:r>
            </a:p>
            <a:p>
              <a:r>
                <a:rPr lang="cs-CZ" sz="4000" b="1" dirty="0" smtClean="0">
                  <a:solidFill>
                    <a:srgbClr val="00B0F0"/>
                  </a:solidFill>
                </a:rPr>
                <a:t>43</a:t>
              </a:r>
            </a:p>
          </p:txBody>
        </p:sp>
        <p:cxnSp>
          <p:nvCxnSpPr>
            <p:cNvPr id="40" name="Přímá spojnice 39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315943" y="2473746"/>
            <a:ext cx="864096" cy="1330753"/>
            <a:chOff x="1897832" y="557063"/>
            <a:chExt cx="864096" cy="1330753"/>
          </a:xfrm>
        </p:grpSpPr>
        <p:sp>
          <p:nvSpPr>
            <p:cNvPr id="42" name="TextovéPole 41"/>
            <p:cNvSpPr txBox="1"/>
            <p:nvPr/>
          </p:nvSpPr>
          <p:spPr>
            <a:xfrm>
              <a:off x="1977861" y="557063"/>
              <a:ext cx="7040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36</a:t>
              </a:r>
            </a:p>
            <a:p>
              <a:r>
                <a:rPr lang="cs-CZ" sz="4000" b="1" dirty="0" smtClean="0">
                  <a:solidFill>
                    <a:srgbClr val="FF0000"/>
                  </a:solidFill>
                </a:rPr>
                <a:t>12</a:t>
              </a:r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1897832" y="1887816"/>
              <a:ext cx="864096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5" name="Přímá spojnice 44"/>
          <p:cNvCxnSpPr/>
          <p:nvPr/>
        </p:nvCxnSpPr>
        <p:spPr>
          <a:xfrm>
            <a:off x="4427984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19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58835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Příklady vypočítej. Správný výsledek přiřaď kliknutím.</a:t>
            </a:r>
          </a:p>
          <a:p>
            <a:r>
              <a:rPr lang="cs-CZ" sz="2000" b="1" dirty="0" smtClean="0"/>
              <a:t>Pak porovnej pomocí znamének – klikej na 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1081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5684" y="283322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48718" y="4742904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7904" y="242088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5115" y="4725144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5115" y="230867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07902" y="247048"/>
            <a:ext cx="1584176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4963" y="283322"/>
            <a:ext cx="6527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</a:t>
            </a:r>
          </a:p>
          <a:p>
            <a:r>
              <a:rPr lang="cs-CZ" sz="3600" b="1" dirty="0" smtClean="0"/>
              <a:t>31</a:t>
            </a:r>
          </a:p>
          <a:p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73620" y="474290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34</a:t>
            </a:r>
          </a:p>
          <a:p>
            <a:r>
              <a:rPr lang="cs-CZ" sz="3600" b="1" dirty="0" smtClean="0"/>
              <a:t>52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14434" y="242088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</a:t>
            </a:r>
          </a:p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399" y="474290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76</a:t>
            </a:r>
          </a:p>
          <a:p>
            <a:r>
              <a:rPr lang="cs-CZ" sz="3600" b="1" dirty="0" smtClean="0"/>
              <a:t>22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1400" y="2259607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32</a:t>
            </a:r>
          </a:p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73619" y="28332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74</a:t>
            </a:r>
          </a:p>
          <a:p>
            <a:r>
              <a:rPr lang="cs-CZ" sz="3600" b="1" dirty="0" smtClean="0"/>
              <a:t>23</a:t>
            </a:r>
            <a:endParaRPr lang="cs-CZ" sz="3600" b="1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173620" y="1412776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34963" y="1412776"/>
            <a:ext cx="65274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173619" y="5877272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136265" y="3573016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67633" y="5877272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46426" y="3429000"/>
            <a:ext cx="65274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427367" y="28332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27369" y="22028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00163" y="407707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446582" y="1152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27368" y="315915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7779701" y="860403"/>
            <a:ext cx="758419" cy="600164"/>
            <a:chOff x="6084168" y="283322"/>
            <a:chExt cx="758419" cy="600164"/>
          </a:xfrm>
        </p:grpSpPr>
        <p:cxnSp>
          <p:nvCxnSpPr>
            <p:cNvPr id="41" name="Přímá spojnice 40"/>
            <p:cNvCxnSpPr/>
            <p:nvPr/>
          </p:nvCxnSpPr>
          <p:spPr>
            <a:xfrm flipH="1">
              <a:off x="6084168" y="283322"/>
              <a:ext cx="648072" cy="40937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6084168" y="692696"/>
              <a:ext cx="758419" cy="19079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7751575" y="3004377"/>
            <a:ext cx="864096" cy="616714"/>
            <a:chOff x="5940152" y="1196752"/>
            <a:chExt cx="864096" cy="616714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5940152" y="1196752"/>
              <a:ext cx="864096" cy="286899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6012160" y="1483651"/>
              <a:ext cx="792088" cy="32981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7787579" y="5325200"/>
            <a:ext cx="830427" cy="294867"/>
            <a:chOff x="6012160" y="2564904"/>
            <a:chExt cx="830427" cy="294867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6012160" y="2564904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6012160" y="2859771"/>
              <a:ext cx="83042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5" name="Obdélník 54"/>
          <p:cNvSpPr/>
          <p:nvPr/>
        </p:nvSpPr>
        <p:spPr>
          <a:xfrm>
            <a:off x="6497283" y="4973736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68</a:t>
            </a:r>
          </a:p>
        </p:txBody>
      </p:sp>
    </p:spTree>
    <p:extLst>
      <p:ext uri="{BB962C8B-B14F-4D97-AF65-F5344CB8AC3E}">
        <p14:creationId xmlns:p14="http://schemas.microsoft.com/office/powerpoint/2010/main" val="371883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3777E-6 L -0.65018 0.032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17" y="1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5.32038E-8 L -0.26233 -0.393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25" y="-19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9348E-6 L -0.63229 0.044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15" y="2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106E-6 L -0.26198 -0.198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08" y="-99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5963E-6 L -0.6401 0.530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26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56165E-6 L -0.25434 0.810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405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6449E-6 L -0.61268 -0.005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42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0502E-6 L -0.61423 -0.3252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12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40273E-6 L -0.61546 0.3527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81" y="17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5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479</Words>
  <Application>Microsoft Office PowerPoint</Application>
  <PresentationFormat>Předvádění na obrazovce (4:3)</PresentationFormat>
  <Paragraphs>177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Písemné sčítání bez přechodu desítky VY_32_INOVACE_2A_14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52</cp:revision>
  <dcterms:created xsi:type="dcterms:W3CDTF">2013-10-06T16:58:29Z</dcterms:created>
  <dcterms:modified xsi:type="dcterms:W3CDTF">2014-03-23T18:08:30Z</dcterms:modified>
</cp:coreProperties>
</file>