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7" r:id="rId11"/>
    <p:sldId id="266" r:id="rId12"/>
    <p:sldId id="269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FBFD"/>
    <a:srgbClr val="FDC7F5"/>
    <a:srgbClr val="FDFEDE"/>
    <a:srgbClr val="F4FCC4"/>
    <a:srgbClr val="009900"/>
    <a:srgbClr val="00FF00"/>
    <a:srgbClr val="9933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8158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167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808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224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704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766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183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69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409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252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393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78F80-AFEE-4376-A8C4-8441E9B67351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B7139-11A4-4307-A372-A0A0D83499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336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Počítáme do </a:t>
            </a:r>
            <a:r>
              <a:rPr lang="cs-CZ" dirty="0" smtClean="0"/>
              <a:t>100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VY_32_INOVACE_2A_17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3100" dirty="0"/>
              <a:t>Číslo projektu: CZ.1.07/1.5.00/34.1056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1</a:t>
            </a:r>
            <a:endParaRPr lang="cs-CZ" dirty="0" smtClean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66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V tomto materiálu si žáci upevňují učivo sčítání s přechodem desítky v číselném oboru do 100. První úkol je interaktivní. Žáci vypočítají příklad a kliknutím přiřadí správný výsledek. V druhém úkole žáci kliknutím zařazují do obdélníku příklady s výsledkem 34. Nesprávné příklady zůstávají na ploše a zbarvují se červeně. Další úkol je podobný – žáci umisťují příklady do vodorovného obdélníku. V posledním interaktivním úkole musí řešit dva početní úkony – vypočítat příklad a porovnat. Všechny příklady umisťují kliknutím, na ploše žádné nezůstávají. Na předposledních dvou stranách žáci pracují pomocí rukopisných poznámek – spojují příklady se správnými výsledky čarou. Pomocí rukopisných poznámek pracují i na posledních dvou stranách – </a:t>
            </a:r>
            <a:r>
              <a:rPr lang="cs-CZ" smtClean="0"/>
              <a:t>přiřazují čarou čísla </a:t>
            </a:r>
            <a:r>
              <a:rPr lang="cs-CZ" dirty="0" smtClean="0"/>
              <a:t>o 4 větší a 5 menší.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/>
              <a:t>Z</a:t>
            </a:r>
            <a:r>
              <a:rPr lang="cs-CZ" dirty="0" smtClean="0"/>
              <a:t>hruba 35 minut.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 smtClean="0"/>
              <a:t>Speciální vzdělávací potřeby</a:t>
            </a:r>
            <a:r>
              <a:rPr lang="cs-CZ" b="1" dirty="0"/>
              <a:t>::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/>
              <a:t>Cílová skupina: </a:t>
            </a:r>
            <a:r>
              <a:rPr lang="cs-CZ" dirty="0"/>
              <a:t>Žák (PAS, MP, kombinované postižení -  MP v kombinaci se zdravotním znevýhodněním, MP v kombinaci s PAS, vícečetné postižení)</a:t>
            </a:r>
            <a:r>
              <a:rPr lang="cs-CZ" b="1" dirty="0"/>
              <a:t> </a:t>
            </a:r>
          </a:p>
          <a:p>
            <a:pPr marL="0" indent="0">
              <a:buNone/>
            </a:pPr>
            <a:r>
              <a:rPr lang="cs-CZ" b="1" dirty="0"/>
              <a:t>Stupeň a typ vzdělávání: </a:t>
            </a:r>
            <a:r>
              <a:rPr lang="cs-CZ" dirty="0"/>
              <a:t>Praktická škola jednoletá</a:t>
            </a:r>
          </a:p>
          <a:p>
            <a:pPr marL="0" indent="0">
              <a:buNone/>
            </a:pPr>
            <a:r>
              <a:rPr lang="cs-CZ" b="1" dirty="0" smtClean="0"/>
              <a:t>Inovace: </a:t>
            </a:r>
            <a:r>
              <a:rPr lang="cs-CZ" dirty="0" smtClean="0">
                <a:cs typeface="Times New Roman" pitchFamily="18" charset="0"/>
              </a:rPr>
              <a:t>Rukopisné </a:t>
            </a:r>
            <a:r>
              <a:rPr lang="cs-CZ" dirty="0">
                <a:cs typeface="Times New Roman" pitchFamily="18" charset="0"/>
              </a:rPr>
              <a:t>poznámky v rámci nového softwaru Microsoft</a:t>
            </a:r>
            <a:endParaRPr lang="cs-CZ" b="1" dirty="0"/>
          </a:p>
          <a:p>
            <a:pPr marL="0" indent="0">
              <a:buNone/>
            </a:pPr>
            <a:endParaRPr lang="cs-CZ" b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79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476672"/>
            <a:ext cx="61037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Vypočítej příklady. Správný výsledek si ověříš kliknutím.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61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83200"/>
            <a:ext cx="1858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56+ 8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02315" y="326253"/>
            <a:ext cx="1858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59+ 7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54916" y="2307674"/>
            <a:ext cx="1858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56+ 7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4459" y="3810951"/>
            <a:ext cx="1858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55+ 7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4581128"/>
            <a:ext cx="457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 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24128" y="2132856"/>
            <a:ext cx="1858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58+ 7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9274" y="3830923"/>
            <a:ext cx="1858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59+ 8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614090" y="5638624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67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76566" y="5661248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65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24995" y="5638624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62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09570" y="5668409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63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267744" y="5668409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66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39200" y="5668409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64</a:t>
            </a:r>
            <a:endParaRPr lang="cs-CZ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75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14 0.00047 L 0.72535 -0.529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60" y="-26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21 -0.00995 L 0.34392 -0.802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39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0046 L -0.18559 -0.7816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" y="-39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2 -0.01018 L 0.07187 -0.284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-137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0.00023 L -0.25434 -0.498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-249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2 -0.01018 L -0.59375 -0.2738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69" y="-13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2773"/>
          </a:xfrm>
          <a:prstGeom prst="actionButtonBlank">
            <a:avLst/>
          </a:prstGeom>
          <a:solidFill>
            <a:srgbClr val="CDFB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32656"/>
            <a:ext cx="5948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Do obdélníku naskládej příklady, jejichž výsledek je 34.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6821" y="1196752"/>
            <a:ext cx="1324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24 + 8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2880" y="2000774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29+ 6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2817802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27+ 7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3671736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26+ 9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6890" y="4592608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28+ 7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59" y="5507014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29+ 6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1079447"/>
            <a:ext cx="1348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26+ 8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90851" y="1998860"/>
            <a:ext cx="1416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30 + 4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52931" y="3653929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28+ 9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00330" y="4618002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25+ 7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5532915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28+ 5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387461" y="2817802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29+ 5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20072" y="989633"/>
            <a:ext cx="3312368" cy="532859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519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55469 -0.0523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26" y="-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69651E-6 L 0.39879 0.0330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31" y="16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07102E-6 L 0.35625 0.2873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43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7 L 0.36042 0.3465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21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755576" y="1628800"/>
            <a:ext cx="6336704" cy="28083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rgbClr val="FDFEDE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619932" y="5338014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44+ 8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66522" y="5937664"/>
            <a:ext cx="1116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36+9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8042" y="5287873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38+ 7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5949280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39+ 6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266522" y="5238418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36+ 8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93132" y="5333779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40+ 5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5949278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38+ 9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95935" y="5321405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35+ 7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310152" y="6004304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29+ 5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619932" y="5937665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2FC12F"/>
                </a:solidFill>
              </a:rPr>
              <a:t>48+ 5</a:t>
            </a:r>
            <a:endParaRPr lang="cs-CZ" sz="3600" b="1" dirty="0">
              <a:solidFill>
                <a:srgbClr val="2FC12F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3528" y="404664"/>
            <a:ext cx="54109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Do obrazce umísti příklady, jejichž výsledek je 45.</a:t>
            </a:r>
            <a:endParaRPr lang="cs-CZ" sz="2000" b="1" dirty="0"/>
          </a:p>
        </p:txBody>
      </p:sp>
      <p:sp>
        <p:nvSpPr>
          <p:cNvPr id="3" name="Obdélník 2"/>
          <p:cNvSpPr/>
          <p:nvPr/>
        </p:nvSpPr>
        <p:spPr>
          <a:xfrm>
            <a:off x="179512" y="1340768"/>
            <a:ext cx="7416824" cy="331236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37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0.19653 -0.51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26" y="-2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28211 -0.5453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97" y="-2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0.36562 -0.5511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-2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40139 -0.41273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69" y="-2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404664"/>
            <a:ext cx="7183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Vypočítej příklady. Zařaď je do správného sloupce podle výsledku.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Kliknutím si ověříš, zda jsi počítal správně.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49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683568" y="695894"/>
            <a:ext cx="720080" cy="43204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56922" y="1124744"/>
            <a:ext cx="720080" cy="43204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635896" y="1064811"/>
            <a:ext cx="7920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635896" y="1232009"/>
            <a:ext cx="7920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800310" y="620688"/>
            <a:ext cx="720080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6961103" y="1051988"/>
            <a:ext cx="576064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259632" y="463024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7030A0"/>
                </a:solidFill>
              </a:rPr>
              <a:t>84</a:t>
            </a:r>
            <a:endParaRPr lang="cs-CZ" sz="8000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27984" y="390269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7030A0"/>
                </a:solidFill>
              </a:rPr>
              <a:t>84</a:t>
            </a:r>
            <a:endParaRPr lang="cs-CZ" sz="8000" b="1" dirty="0">
              <a:solidFill>
                <a:srgbClr val="7030A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524328" y="319008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7030A0"/>
                </a:solidFill>
              </a:rPr>
              <a:t>84</a:t>
            </a:r>
            <a:endParaRPr lang="cs-CZ" sz="8000" b="1" dirty="0">
              <a:solidFill>
                <a:srgbClr val="7030A0"/>
              </a:solidFill>
            </a:endParaRPr>
          </a:p>
        </p:txBody>
      </p:sp>
      <p:sp>
        <p:nvSpPr>
          <p:cNvPr id="21" name="Srdce 20"/>
          <p:cNvSpPr/>
          <p:nvPr/>
        </p:nvSpPr>
        <p:spPr>
          <a:xfrm>
            <a:off x="107504" y="1051989"/>
            <a:ext cx="432048" cy="36004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6356431" y="1005374"/>
            <a:ext cx="432048" cy="36004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3059832" y="980728"/>
            <a:ext cx="432048" cy="36004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24"/>
          <p:cNvCxnSpPr/>
          <p:nvPr/>
        </p:nvCxnSpPr>
        <p:spPr>
          <a:xfrm>
            <a:off x="2915816" y="0"/>
            <a:ext cx="0" cy="53012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0" y="5229200"/>
            <a:ext cx="9144000" cy="360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940152" y="0"/>
            <a:ext cx="0" cy="53012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0" y="1713708"/>
            <a:ext cx="9144000" cy="7275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471780" y="5475325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74+ 8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960187" y="5457826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76+ 9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477221" y="5435128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78+ 7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489987" y="6070618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79+ 6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397084" y="5475325"/>
            <a:ext cx="1324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76 + 8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217611" y="6081459"/>
            <a:ext cx="1324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80 + 4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39552" y="6141641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78+ 9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380312" y="5425994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75+ 7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335968" y="6097252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78+ 5</a:t>
            </a:r>
            <a:endParaRPr lang="cs-CZ" sz="3600" b="1" dirty="0">
              <a:solidFill>
                <a:srgbClr val="E010D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949327" y="6055813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E010D1"/>
                </a:solidFill>
              </a:rPr>
              <a:t>79+ 5</a:t>
            </a:r>
            <a:endParaRPr lang="cs-CZ" sz="3600" b="1" dirty="0">
              <a:solidFill>
                <a:srgbClr val="E010D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11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03455 -0.460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2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1625 -0.47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25" y="-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32222 -0.479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-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14861 -0.3710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31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729 -0.359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58" y="-1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0.68854 -0.3796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27" y="-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6 L 0.16146 -0.4548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-2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02291 -0.36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6" y="-1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13941 -0.2851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62" y="-1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72414 -0.362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15" y="-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476672"/>
            <a:ext cx="6929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Příklady vypočítej. Spoj se správnými výsledky čarou.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1166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9452"/>
          </a:xfrm>
          <a:prstGeom prst="actionButtonBlank">
            <a:avLst/>
          </a:prstGeom>
          <a:pattFill prst="solidDmnd">
            <a:fgClr>
              <a:srgbClr val="FFFF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33123" y="238009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27+5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9464" y="1438339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23+5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8138" y="2530631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69+6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123" y="3562786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47+7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0590" y="4545260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38+6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8736" y="5576861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79+9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31582" y="1269692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933FF"/>
                </a:solidFill>
              </a:rPr>
              <a:t>47+5</a:t>
            </a:r>
            <a:endParaRPr lang="cs-CZ" sz="7200" b="1" dirty="0">
              <a:solidFill>
                <a:srgbClr val="9933F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64031" y="116632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933FF"/>
                </a:solidFill>
              </a:rPr>
              <a:t>28+6</a:t>
            </a:r>
            <a:endParaRPr lang="cs-CZ" sz="7200" b="1" dirty="0">
              <a:solidFill>
                <a:srgbClr val="9933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11403" y="3697812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933FF"/>
                </a:solidFill>
              </a:rPr>
              <a:t>89+6</a:t>
            </a:r>
            <a:endParaRPr lang="cs-CZ" sz="7200" b="1" dirty="0">
              <a:solidFill>
                <a:srgbClr val="9933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11403" y="2470021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933FF"/>
                </a:solidFill>
              </a:rPr>
              <a:t>65+8</a:t>
            </a:r>
            <a:endParaRPr lang="cs-CZ" sz="7200" b="1" dirty="0">
              <a:solidFill>
                <a:srgbClr val="9933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50875" y="4653136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933FF"/>
                </a:solidFill>
              </a:rPr>
              <a:t>68+3</a:t>
            </a:r>
            <a:endParaRPr lang="cs-CZ" sz="7200" b="1" dirty="0">
              <a:solidFill>
                <a:srgbClr val="9933F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50875" y="5659123"/>
            <a:ext cx="2048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933FF"/>
                </a:solidFill>
              </a:rPr>
              <a:t>69+9</a:t>
            </a:r>
            <a:endParaRPr lang="cs-CZ" sz="7200" b="1" dirty="0">
              <a:solidFill>
                <a:srgbClr val="9933FF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129182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33CC"/>
                </a:solidFill>
              </a:rPr>
              <a:t>28</a:t>
            </a:r>
            <a:endParaRPr lang="cs-CZ" sz="7200" b="1" dirty="0">
              <a:solidFill>
                <a:srgbClr val="FF33CC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81833" y="4619310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33CC"/>
                </a:solidFill>
              </a:rPr>
              <a:t>88</a:t>
            </a:r>
            <a:endParaRPr lang="cs-CZ" sz="7200" b="1" dirty="0">
              <a:solidFill>
                <a:srgbClr val="FF33CC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771800" y="1325993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33CC"/>
                </a:solidFill>
              </a:rPr>
              <a:t>75</a:t>
            </a:r>
            <a:endParaRPr lang="cs-CZ" sz="7200" b="1" dirty="0">
              <a:solidFill>
                <a:srgbClr val="FF33CC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28309" y="2376398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33CC"/>
                </a:solidFill>
              </a:rPr>
              <a:t>32</a:t>
            </a:r>
            <a:endParaRPr lang="cs-CZ" sz="7200" b="1" dirty="0">
              <a:solidFill>
                <a:srgbClr val="FF33CC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59877" y="3532232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33CC"/>
                </a:solidFill>
              </a:rPr>
              <a:t>44</a:t>
            </a:r>
            <a:endParaRPr lang="cs-CZ" sz="7200" b="1" dirty="0">
              <a:solidFill>
                <a:srgbClr val="FF33CC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786630" y="5657670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33CC"/>
                </a:solidFill>
              </a:rPr>
              <a:t>44</a:t>
            </a:r>
            <a:endParaRPr lang="cs-CZ" sz="7200" b="1" dirty="0">
              <a:solidFill>
                <a:srgbClr val="FF33CC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478064" y="5739919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34</a:t>
            </a:r>
            <a:endParaRPr lang="cs-CZ" sz="7200" b="1" dirty="0">
              <a:solidFill>
                <a:srgbClr val="0099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360950" y="1237380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73</a:t>
            </a:r>
            <a:endParaRPr lang="cs-CZ" sz="7200" b="1" dirty="0">
              <a:solidFill>
                <a:srgbClr val="0099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470231" y="4653136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95</a:t>
            </a:r>
            <a:endParaRPr lang="cs-CZ" sz="7200" b="1" dirty="0">
              <a:solidFill>
                <a:srgbClr val="0099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383647" y="3597403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52</a:t>
            </a:r>
            <a:endParaRPr lang="cs-CZ" sz="7200" b="1" dirty="0">
              <a:solidFill>
                <a:srgbClr val="0099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377739" y="72583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71</a:t>
            </a:r>
            <a:endParaRPr lang="cs-CZ" sz="7200" b="1" dirty="0">
              <a:solidFill>
                <a:srgbClr val="0099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382660" y="2424995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78</a:t>
            </a:r>
            <a:endParaRPr lang="cs-CZ" sz="7200" b="1" dirty="0">
              <a:solidFill>
                <a:srgbClr val="009900"/>
              </a:solidFill>
            </a:endParaRPr>
          </a:p>
        </p:txBody>
      </p:sp>
      <p:cxnSp>
        <p:nvCxnSpPr>
          <p:cNvPr id="35" name="Přímá spojnice 34"/>
          <p:cNvCxnSpPr/>
          <p:nvPr/>
        </p:nvCxnSpPr>
        <p:spPr>
          <a:xfrm>
            <a:off x="4427984" y="0"/>
            <a:ext cx="72008" cy="68594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664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-45250" y="0"/>
            <a:ext cx="918925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15736" y="137879"/>
            <a:ext cx="1489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29+6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5736" y="1049769"/>
            <a:ext cx="14093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62-7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630" y="1926333"/>
            <a:ext cx="1526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37+7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630" y="2757330"/>
            <a:ext cx="152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58+8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630" y="4324074"/>
            <a:ext cx="13115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92-8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630" y="5103861"/>
            <a:ext cx="15263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53+9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4628" y="5877272"/>
            <a:ext cx="13115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28-9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630" y="3625617"/>
            <a:ext cx="152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77+6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84304" y="3521742"/>
            <a:ext cx="1058415" cy="934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19</a:t>
            </a:r>
            <a:endParaRPr lang="cs-CZ" sz="5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91572" y="1003003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62</a:t>
            </a:r>
            <a:endParaRPr lang="cs-CZ" sz="5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84304" y="2702287"/>
            <a:ext cx="10623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84</a:t>
            </a:r>
            <a:endParaRPr lang="cs-CZ" sz="5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79912" y="4041115"/>
            <a:ext cx="6617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5400" b="1" dirty="0">
              <a:solidFill>
                <a:srgbClr val="FF00FF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91572" y="4305870"/>
            <a:ext cx="10438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FF"/>
                </a:solidFill>
              </a:rPr>
              <a:t> </a:t>
            </a:r>
            <a:r>
              <a:rPr lang="cs-CZ" sz="5400" b="1" dirty="0" smtClean="0"/>
              <a:t>44</a:t>
            </a:r>
            <a:endParaRPr lang="cs-CZ" sz="5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87824" y="5057694"/>
            <a:ext cx="1035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55</a:t>
            </a:r>
            <a:endParaRPr lang="cs-CZ" sz="5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902738" y="5784939"/>
            <a:ext cx="10438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FF"/>
                </a:solidFill>
              </a:rPr>
              <a:t> </a:t>
            </a:r>
            <a:r>
              <a:rPr lang="cs-CZ" sz="5400" b="1" dirty="0" smtClean="0"/>
              <a:t>83</a:t>
            </a:r>
            <a:endParaRPr lang="cs-CZ" sz="5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779938" y="172006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66</a:t>
            </a:r>
            <a:endParaRPr lang="cs-CZ" sz="5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791572" y="18340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35</a:t>
            </a:r>
            <a:endParaRPr lang="cs-CZ" sz="5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597775" y="5811838"/>
            <a:ext cx="1451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 </a:t>
            </a:r>
            <a:r>
              <a:rPr lang="cs-CZ" sz="4800" b="1" dirty="0" smtClean="0">
                <a:solidFill>
                  <a:srgbClr val="7030A0"/>
                </a:solidFill>
              </a:rPr>
              <a:t>73-7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95559" y="5079894"/>
            <a:ext cx="14285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37+7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642461" y="4311182"/>
            <a:ext cx="14285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78+8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526750" y="1700808"/>
            <a:ext cx="1451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 </a:t>
            </a:r>
            <a:r>
              <a:rPr lang="cs-CZ" sz="4800" b="1" dirty="0" smtClean="0">
                <a:solidFill>
                  <a:srgbClr val="7030A0"/>
                </a:solidFill>
              </a:rPr>
              <a:t>51-8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695559" y="1003162"/>
            <a:ext cx="14285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63+9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499992" y="172006"/>
            <a:ext cx="1451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6600"/>
                </a:solidFill>
              </a:rPr>
              <a:t> </a:t>
            </a:r>
            <a:r>
              <a:rPr lang="cs-CZ" sz="4800" b="1" dirty="0" smtClean="0">
                <a:solidFill>
                  <a:srgbClr val="7030A0"/>
                </a:solidFill>
              </a:rPr>
              <a:t>98-9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42460" y="3429000"/>
            <a:ext cx="14285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39+6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236296" y="3387852"/>
            <a:ext cx="1065627" cy="936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89</a:t>
            </a:r>
            <a:endParaRPr lang="cs-CZ" sz="5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64085" y="181001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72</a:t>
            </a:r>
            <a:endParaRPr lang="cs-CZ" sz="54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64288" y="2598413"/>
            <a:ext cx="11376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43</a:t>
            </a:r>
            <a:endParaRPr lang="cs-CZ" sz="5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62221" y="4153009"/>
            <a:ext cx="10438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 </a:t>
            </a:r>
            <a:r>
              <a:rPr lang="cs-CZ" sz="5400" b="1" dirty="0" smtClean="0"/>
              <a:t>44</a:t>
            </a:r>
            <a:endParaRPr lang="cs-CZ" sz="54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236297" y="5076339"/>
            <a:ext cx="11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65</a:t>
            </a:r>
            <a:endParaRPr lang="cs-CZ" sz="5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014333" y="172006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45</a:t>
            </a:r>
            <a:endParaRPr lang="cs-CZ" sz="5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064086" y="956995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66</a:t>
            </a:r>
            <a:endParaRPr lang="cs-CZ" sz="5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104410" y="5794339"/>
            <a:ext cx="10438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 </a:t>
            </a:r>
            <a:r>
              <a:rPr lang="cs-CZ" sz="5400" b="1" dirty="0" smtClean="0"/>
              <a:t>86</a:t>
            </a:r>
            <a:endParaRPr lang="cs-CZ" sz="5400" b="1" dirty="0"/>
          </a:p>
        </p:txBody>
      </p:sp>
      <p:sp>
        <p:nvSpPr>
          <p:cNvPr id="39" name="Obdélník 38"/>
          <p:cNvSpPr/>
          <p:nvPr/>
        </p:nvSpPr>
        <p:spPr>
          <a:xfrm>
            <a:off x="4642461" y="2532857"/>
            <a:ext cx="14285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59+6</a:t>
            </a:r>
            <a:endParaRPr lang="cs-CZ" sz="4800" b="1" dirty="0">
              <a:solidFill>
                <a:srgbClr val="7030A0"/>
              </a:solidFill>
            </a:endParaRPr>
          </a:p>
        </p:txBody>
      </p:sp>
      <p:cxnSp>
        <p:nvCxnSpPr>
          <p:cNvPr id="41" name="Přímá spojnice 40"/>
          <p:cNvCxnSpPr/>
          <p:nvPr/>
        </p:nvCxnSpPr>
        <p:spPr>
          <a:xfrm>
            <a:off x="4355976" y="0"/>
            <a:ext cx="85662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962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DC7F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259632" y="115728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29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68242" y="2048920"/>
            <a:ext cx="873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36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68242" y="3661676"/>
            <a:ext cx="974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45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1" y="4317005"/>
            <a:ext cx="8098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61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23413" y="2879917"/>
            <a:ext cx="954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 53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59631" y="514800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70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68242" y="601039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92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12966" y="115728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96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204631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74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843807" y="285382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65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871661" y="3612557"/>
            <a:ext cx="8701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49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58868" y="4364318"/>
            <a:ext cx="795157" cy="783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871661" y="5148002"/>
            <a:ext cx="8823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958868" y="598861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33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9512" y="154876"/>
            <a:ext cx="1210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Spojuj.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22921" y="5229200"/>
            <a:ext cx="12653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69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322920" y="4533269"/>
            <a:ext cx="910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71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220072" y="2823050"/>
            <a:ext cx="1013199" cy="838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36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166628" y="203806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41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220071" y="3710914"/>
            <a:ext cx="912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53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166629" y="1181953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20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322920" y="5978999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52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133846" y="597017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56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875372" y="271495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24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092716" y="433332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45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020272" y="3552684"/>
            <a:ext cx="859855" cy="780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57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875373" y="1950625"/>
            <a:ext cx="857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75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124792" y="510276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40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835088" y="114282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73</a:t>
            </a:r>
            <a:endParaRPr lang="cs-CZ" sz="4400" b="1" dirty="0">
              <a:solidFill>
                <a:srgbClr val="0070C0"/>
              </a:solidFill>
            </a:endParaRPr>
          </a:p>
        </p:txBody>
      </p:sp>
      <p:cxnSp>
        <p:nvCxnSpPr>
          <p:cNvPr id="37" name="Přímá spojnice 36"/>
          <p:cNvCxnSpPr/>
          <p:nvPr/>
        </p:nvCxnSpPr>
        <p:spPr>
          <a:xfrm>
            <a:off x="0" y="895856"/>
            <a:ext cx="9144000" cy="72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>
            <a:off x="4355976" y="896582"/>
            <a:ext cx="0" cy="596141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3190633" y="188640"/>
            <a:ext cx="2132288" cy="646331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O 4 VÍCE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5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D3FBFD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75185" cy="6858000"/>
          </a:xfrm>
          <a:prstGeom prst="actionButtonBlank">
            <a:avLst/>
          </a:prstGeom>
          <a:pattFill prst="pct25">
            <a:fgClr>
              <a:srgbClr val="D3FBFD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190019" y="3390091"/>
            <a:ext cx="9492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 21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83445" y="5808743"/>
            <a:ext cx="9492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 72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12682" y="4893638"/>
            <a:ext cx="12175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  91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18247" y="339009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96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96776" y="253061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77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8455" y="161394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26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5911489"/>
            <a:ext cx="9388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38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99120" y="4357945"/>
            <a:ext cx="755335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87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78042" y="98678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58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18247" y="5229570"/>
            <a:ext cx="858763" cy="785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327B8"/>
                </a:solidFill>
              </a:rPr>
              <a:t>69</a:t>
            </a:r>
            <a:endParaRPr lang="cs-CZ" sz="4400" b="1" dirty="0">
              <a:solidFill>
                <a:srgbClr val="C327B8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297748" y="98678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64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12682" y="2648778"/>
            <a:ext cx="10887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  33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314405" y="415394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53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339738" y="1817781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327B8"/>
                </a:solidFill>
              </a:rPr>
              <a:t>82</a:t>
            </a:r>
            <a:endParaRPr lang="cs-CZ" sz="4800" b="1" dirty="0">
              <a:solidFill>
                <a:srgbClr val="C327B8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31841" y="2415801"/>
            <a:ext cx="1024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45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042222" y="165243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65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31841" y="5953272"/>
            <a:ext cx="875875" cy="830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55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029199" y="252676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70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953970" y="510318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50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023414" y="90723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60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029199" y="3297419"/>
            <a:ext cx="965444" cy="780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80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029199" y="6014980"/>
            <a:ext cx="878505" cy="769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40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953972" y="175732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90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953971" y="422108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30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197879" y="5134589"/>
            <a:ext cx="961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75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131841" y="3246798"/>
            <a:ext cx="875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35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197879" y="4159532"/>
            <a:ext cx="99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85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042222" y="876457"/>
            <a:ext cx="1021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5">
                    <a:lumMod val="75000"/>
                  </a:schemeClr>
                </a:solidFill>
              </a:rPr>
              <a:t>25</a:t>
            </a:r>
            <a:endParaRPr lang="cs-CZ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3253944" y="135610"/>
            <a:ext cx="2304255" cy="64807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70C0"/>
                </a:solidFill>
              </a:rPr>
              <a:t>O 5 MÉNĚ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3343" y="121464"/>
            <a:ext cx="1210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Spojuj.</a:t>
            </a:r>
            <a:endParaRPr lang="cs-CZ" sz="2800" b="1" dirty="0"/>
          </a:p>
        </p:txBody>
      </p:sp>
      <p:cxnSp>
        <p:nvCxnSpPr>
          <p:cNvPr id="3" name="Přímá spojnice 2"/>
          <p:cNvCxnSpPr/>
          <p:nvPr/>
        </p:nvCxnSpPr>
        <p:spPr>
          <a:xfrm>
            <a:off x="1199" y="876457"/>
            <a:ext cx="9080657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427984" y="923793"/>
            <a:ext cx="0" cy="593420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56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564</Words>
  <Application>Microsoft Office PowerPoint</Application>
  <PresentationFormat>Předvádění na obrazovce (4:3)</PresentationFormat>
  <Paragraphs>184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Počítáme do 100 VY_32_INOVACE_2A_17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36</cp:revision>
  <dcterms:created xsi:type="dcterms:W3CDTF">2013-09-21T17:06:12Z</dcterms:created>
  <dcterms:modified xsi:type="dcterms:W3CDTF">2014-03-23T18:08:59Z</dcterms:modified>
</cp:coreProperties>
</file>