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5" r:id="rId3"/>
    <p:sldId id="264" r:id="rId4"/>
    <p:sldId id="257" r:id="rId5"/>
    <p:sldId id="258" r:id="rId6"/>
    <p:sldId id="259" r:id="rId7"/>
    <p:sldId id="260" r:id="rId8"/>
    <p:sldId id="261" r:id="rId9"/>
    <p:sldId id="256" r:id="rId10"/>
    <p:sldId id="269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7510"/>
    <a:srgbClr val="EFFFF7"/>
    <a:srgbClr val="FFEFFD"/>
    <a:srgbClr val="F5E6FE"/>
    <a:srgbClr val="FEEDCE"/>
    <a:srgbClr val="FDE5BB"/>
    <a:srgbClr val="FEFCF0"/>
    <a:srgbClr val="EBFDFF"/>
    <a:srgbClr val="FBFED2"/>
    <a:srgbClr val="FAFE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43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683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28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106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55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154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062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787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80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500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48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26B83-1826-459F-8EC0-F0642F1ABFF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57D91-D7B6-4A40-B699-0ED12FFCC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168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Tabulky do 100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55446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práci s tabulkami, a to sčítání i odčítání s přechodem desítky. Strany 1 – 6  jsou interaktivní, žáci přiřazují čísla pomocí kliknutí. Postupují od nejjednoduššího ke složitějšímu, v prvním úkolu pracují pouze s jedním řádkem, v úkole posledním s pěti řádky. Pro jednodušší orientaci jsou řádky roztříděny podle barev. Na posledních dvou stranách žáci pracují pomocí rukopisných poznámek – čísla přiřazují čarou nebo je mohou přetahovat.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</a:t>
            </a:r>
            <a:r>
              <a:rPr lang="cs-CZ" dirty="0" smtClean="0"/>
              <a:t>vícečetné postižení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Vzdělávací obor: </a:t>
            </a:r>
            <a:r>
              <a:rPr lang="cs-CZ" dirty="0"/>
              <a:t>Matematika</a:t>
            </a:r>
          </a:p>
          <a:p>
            <a:pPr marL="0" indent="0">
              <a:buNone/>
            </a:pPr>
            <a:r>
              <a:rPr lang="cs-CZ" b="1" dirty="0"/>
              <a:t>Druh učebního materiálu</a:t>
            </a:r>
            <a:r>
              <a:rPr lang="cs-CZ" dirty="0"/>
              <a:t>: Interaktivní DUM</a:t>
            </a:r>
          </a:p>
          <a:p>
            <a:pPr marL="0" indent="0">
              <a:buNone/>
            </a:pPr>
            <a:r>
              <a:rPr lang="cs-CZ" b="1" dirty="0"/>
              <a:t>Cílová skupina</a:t>
            </a:r>
            <a:r>
              <a:rPr lang="cs-CZ" b="1" dirty="0" smtClean="0"/>
              <a:t>: </a:t>
            </a:r>
            <a:r>
              <a:rPr lang="cs-CZ" dirty="0" smtClean="0"/>
              <a:t>Žák </a:t>
            </a:r>
            <a:r>
              <a:rPr lang="cs-CZ" dirty="0"/>
              <a:t>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Inovace:</a:t>
            </a:r>
            <a:r>
              <a:rPr lang="cs-CZ" dirty="0">
                <a:cs typeface="Times New Roman" pitchFamily="18" charset="0"/>
              </a:rPr>
              <a:t> Rukopisné poznámky v rámci nového softwaru Microsoft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jednoletá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279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4173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Na správný výsledek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2951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E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592443" y="1127435"/>
            <a:ext cx="7647519" cy="1729687"/>
            <a:chOff x="592443" y="1127435"/>
            <a:chExt cx="7647519" cy="1729687"/>
          </a:xfrm>
        </p:grpSpPr>
        <p:grpSp>
          <p:nvGrpSpPr>
            <p:cNvPr id="24" name="Skupina 23"/>
            <p:cNvGrpSpPr/>
            <p:nvPr/>
          </p:nvGrpSpPr>
          <p:grpSpPr>
            <a:xfrm>
              <a:off x="654960" y="1196752"/>
              <a:ext cx="7585002" cy="1660370"/>
              <a:chOff x="731414" y="764704"/>
              <a:chExt cx="7585002" cy="1660370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H="1">
                <a:off x="1547664" y="764704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H="1">
                <a:off x="731414" y="1596982"/>
                <a:ext cx="75371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H="1">
                <a:off x="755576" y="2425074"/>
                <a:ext cx="756084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154766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2554783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494836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499992" y="768890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550810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6444208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829273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738031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755576" y="1628800"/>
                <a:ext cx="0" cy="79627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1607322" y="1154811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24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531601" y="11814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42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536757" y="112743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53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95053" y="114145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94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79004" y="11814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86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417077" y="112743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37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329497" y="1200938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FF0000"/>
                  </a:solidFill>
                </a:rPr>
                <a:t>65</a:t>
              </a:r>
              <a:endParaRPr lang="cs-CZ" sz="54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92443" y="2039938"/>
              <a:ext cx="87876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+ 3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27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45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56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97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89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40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68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4044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1041 L -0.04132 -0.293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53108 -0.286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63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7101 -0.29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14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9172E-6 L -0.0691 -0.2942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-14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92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6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6309 -0.2967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45" y="-148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95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573793" y="1127435"/>
            <a:ext cx="7666169" cy="1770309"/>
            <a:chOff x="573793" y="1127435"/>
            <a:chExt cx="7666169" cy="1770309"/>
          </a:xfrm>
        </p:grpSpPr>
        <p:grpSp>
          <p:nvGrpSpPr>
            <p:cNvPr id="24" name="Skupina 23"/>
            <p:cNvGrpSpPr/>
            <p:nvPr/>
          </p:nvGrpSpPr>
          <p:grpSpPr>
            <a:xfrm>
              <a:off x="654960" y="1196752"/>
              <a:ext cx="7585002" cy="1660370"/>
              <a:chOff x="731414" y="764704"/>
              <a:chExt cx="7585002" cy="1660370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H="1">
                <a:off x="1547664" y="764704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H="1">
                <a:off x="731414" y="1596982"/>
                <a:ext cx="75371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H="1">
                <a:off x="755576" y="2425074"/>
                <a:ext cx="756084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154766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2554783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494836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499992" y="768890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550810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6444208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829273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738031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755576" y="1628800"/>
                <a:ext cx="0" cy="79627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1607322" y="1154811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39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531601" y="11814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26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536757" y="112743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47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95053" y="114145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84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79004" y="11814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57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417077" y="1127435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37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329497" y="1200938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7030A0"/>
                  </a:solidFill>
                </a:rPr>
                <a:t>99</a:t>
              </a:r>
              <a:endParaRPr lang="cs-CZ" sz="5400" b="1" dirty="0">
                <a:solidFill>
                  <a:srgbClr val="7030A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73793" y="2128303"/>
              <a:ext cx="77136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- 4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35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22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43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80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53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33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95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4465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5003E-6 L -0.04132 -0.293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" y="-14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53906 -0.286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62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7101 -0.29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14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9172E-6 L -0.0691 -0.2942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-14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92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6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6309 -0.2967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45" y="-148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95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D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88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66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59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39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40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51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21</a:t>
            </a:r>
            <a:endParaRPr lang="cs-CZ" sz="4400" b="1" dirty="0">
              <a:solidFill>
                <a:srgbClr val="00B0F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73792" y="1127435"/>
            <a:ext cx="7671979" cy="2614841"/>
            <a:chOff x="573792" y="1127435"/>
            <a:chExt cx="7671979" cy="2614841"/>
          </a:xfrm>
        </p:grpSpPr>
        <p:grpSp>
          <p:nvGrpSpPr>
            <p:cNvPr id="40" name="Skupina 39"/>
            <p:cNvGrpSpPr/>
            <p:nvPr/>
          </p:nvGrpSpPr>
          <p:grpSpPr>
            <a:xfrm>
              <a:off x="573792" y="1127435"/>
              <a:ext cx="7666170" cy="1821897"/>
              <a:chOff x="573792" y="1127435"/>
              <a:chExt cx="7666170" cy="182189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" name="Přímá spojnice 5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TextovéPole 24"/>
              <p:cNvSpPr txBox="1"/>
              <p:nvPr/>
            </p:nvSpPr>
            <p:spPr>
              <a:xfrm>
                <a:off x="1607322" y="115481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49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31601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86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536757" y="112743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57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495053" y="114145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64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79004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38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075994" y="1188640"/>
                <a:ext cx="63845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73792" y="2179891"/>
                <a:ext cx="87876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+ 2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579602" y="1181470"/>
              <a:ext cx="7666169" cy="2560806"/>
              <a:chOff x="573793" y="336938"/>
              <a:chExt cx="7666169" cy="2560806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TextovéPole 42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411268" y="336938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323686" y="36044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19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73793" y="2128303"/>
                <a:ext cx="87876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+ 5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8" name="TextovéPole 7"/>
          <p:cNvSpPr txBox="1"/>
          <p:nvPr/>
        </p:nvSpPr>
        <p:spPr>
          <a:xfrm>
            <a:off x="741146" y="547805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88371" y="54852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46523" y="54953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83108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0174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91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20659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54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10422" y="549062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43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84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0875 -0.286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5003E-6 L 0.06892 -0.283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8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632 -0.28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-14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31858 -0.275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37" y="-13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81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9172E-6 L 0.15139 -0.2838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69" y="-14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85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07796E-6 L -0.5276 -0.3673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62642E-8 L -0.29132 -0.3673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77816E-6 L -0.06961 -0.3728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" y="-18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3988E-6 L 0.16493 -0.3675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47" y="-18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56373E-6 L -0.221 -0.3668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59" y="-18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1529E-6 L 0.4934 -0.3659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70" y="-18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13046E-6 L 0.72413 -0.3650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98" y="-18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8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6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83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70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34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52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73792" y="1127435"/>
            <a:ext cx="7671979" cy="2614841"/>
            <a:chOff x="573792" y="1127435"/>
            <a:chExt cx="7671979" cy="2614841"/>
          </a:xfrm>
        </p:grpSpPr>
        <p:grpSp>
          <p:nvGrpSpPr>
            <p:cNvPr id="40" name="Skupina 39"/>
            <p:cNvGrpSpPr/>
            <p:nvPr/>
          </p:nvGrpSpPr>
          <p:grpSpPr>
            <a:xfrm>
              <a:off x="573792" y="1127435"/>
              <a:ext cx="7666170" cy="1821897"/>
              <a:chOff x="573792" y="1127435"/>
              <a:chExt cx="7666170" cy="182189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" name="Přímá spojnice 5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TextovéPole 24"/>
              <p:cNvSpPr txBox="1"/>
              <p:nvPr/>
            </p:nvSpPr>
            <p:spPr>
              <a:xfrm>
                <a:off x="1607322" y="115481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56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31601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87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536757" y="112743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39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495053" y="114145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74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79004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38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075994" y="1188640"/>
                <a:ext cx="63845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73792" y="2179891"/>
                <a:ext cx="77136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- 4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579602" y="1181470"/>
              <a:ext cx="7666169" cy="2560806"/>
              <a:chOff x="573793" y="336938"/>
              <a:chExt cx="7666169" cy="2560806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TextovéPole 42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411268" y="336938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323686" y="36044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17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73793" y="2128303"/>
                <a:ext cx="77136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- 1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8" name="TextovéPole 7"/>
          <p:cNvSpPr txBox="1"/>
          <p:nvPr/>
        </p:nvSpPr>
        <p:spPr>
          <a:xfrm>
            <a:off x="741146" y="547805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16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88371" y="54852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36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46523" y="54953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73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83108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38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0174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86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20659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55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10422" y="549062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37</a:t>
            </a:r>
            <a:endParaRPr lang="cs-CZ" sz="4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86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0875 -0.286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5003E-6 L 0.06892 -0.283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8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632 -0.28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-14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31858 -0.275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37" y="-13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81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9172E-6 L 0.15139 -0.2838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69" y="-14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85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07796E-6 L -0.51979 -0.3673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7816E-6 L -0.28975 -0.3728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97" y="-18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77816E-6 L -0.05399 -0.3728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8" y="-18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3988E-6 L 0.16493 -0.3675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47" y="-18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56373E-6 L -0.221 -0.3668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59" y="-18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1529E-6 L 0.50122 -0.3659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52" y="-18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13046E-6 L 0.73194 -0.3650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97" y="-18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8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F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908781" y="43411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41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6297" y="430276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44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70634" y="437903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26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71209" y="438356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57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14101" y="435009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68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25414" y="438356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15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101329" y="43411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BABF0"/>
                </a:solidFill>
              </a:rPr>
              <a:t>90</a:t>
            </a:r>
            <a:endParaRPr lang="cs-CZ" sz="4400" b="1" dirty="0">
              <a:solidFill>
                <a:srgbClr val="FBAB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2691" y="514848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11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75200" y="585571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72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4917" y="584004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45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90268" y="577907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19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70891" y="57943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30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29058" y="577907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61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25472" y="573420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48</a:t>
            </a:r>
            <a:endParaRPr lang="cs-CZ" sz="4400" b="1" dirty="0">
              <a:solidFill>
                <a:srgbClr val="00206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82186" y="409495"/>
            <a:ext cx="7674563" cy="3432714"/>
            <a:chOff x="573792" y="1127435"/>
            <a:chExt cx="7674563" cy="3432714"/>
          </a:xfrm>
        </p:grpSpPr>
        <p:grpSp>
          <p:nvGrpSpPr>
            <p:cNvPr id="40" name="Skupina 39"/>
            <p:cNvGrpSpPr/>
            <p:nvPr/>
          </p:nvGrpSpPr>
          <p:grpSpPr>
            <a:xfrm>
              <a:off x="573792" y="1127435"/>
              <a:ext cx="7666170" cy="1821897"/>
              <a:chOff x="573792" y="1127435"/>
              <a:chExt cx="7666170" cy="182189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" name="Přímá spojnice 5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TextovéPole 24"/>
              <p:cNvSpPr txBox="1"/>
              <p:nvPr/>
            </p:nvSpPr>
            <p:spPr>
              <a:xfrm>
                <a:off x="1607322" y="115481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41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31601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54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536757" y="112743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23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495053" y="114145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12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79004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38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075994" y="1188640"/>
                <a:ext cx="63845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73792" y="2179891"/>
                <a:ext cx="87876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+ 3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579602" y="1181470"/>
              <a:ext cx="7666169" cy="2560806"/>
              <a:chOff x="573793" y="336938"/>
              <a:chExt cx="7666169" cy="2560806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TextovéPole 42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411268" y="336938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65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323686" y="36044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87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73793" y="2128303"/>
                <a:ext cx="77136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- 1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63" name="Skupina 62"/>
            <p:cNvGrpSpPr/>
            <p:nvPr/>
          </p:nvGrpSpPr>
          <p:grpSpPr>
            <a:xfrm>
              <a:off x="582186" y="1999343"/>
              <a:ext cx="7666169" cy="2560806"/>
              <a:chOff x="573793" y="336938"/>
              <a:chExt cx="7666169" cy="2560806"/>
            </a:xfrm>
          </p:grpSpPr>
          <p:grpSp>
            <p:nvGrpSpPr>
              <p:cNvPr id="64" name="Skupina 6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73" name="Přímá spojnice 72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74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nice 75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Přímá spojnice 76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Přímá spojnice 77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nice 78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5" name="TextovéPole 64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66" name="TextovéPole 65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68" name="TextovéPole 67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70" name="TextovéPole 69"/>
              <p:cNvSpPr txBox="1"/>
              <p:nvPr/>
            </p:nvSpPr>
            <p:spPr>
              <a:xfrm>
                <a:off x="6411268" y="33693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7323686" y="36044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573793" y="2128303"/>
                <a:ext cx="87876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+ 7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85" name="TextovéPole 84"/>
          <p:cNvSpPr txBox="1"/>
          <p:nvPr/>
        </p:nvSpPr>
        <p:spPr>
          <a:xfrm>
            <a:off x="577620" y="580526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94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900076" y="515300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37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983385" y="515747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64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101329" y="51484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22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208519" y="515534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53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409686" y="513234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40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493021" y="507220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86</a:t>
            </a:r>
            <a:endParaRPr lang="cs-CZ" sz="4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53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51145E-6 L 0.42969 -0.42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76" y="-213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74393E-7 L -0.63368 -0.414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84" y="-207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51145E-6 L -0.28003 -0.42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10" y="-213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2602E-6 L 0.07864 -0.425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21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14666E-6 L 0.40747 -0.419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65" y="-21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24913E-6 L 0.02813 -0.4210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-21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14666E-6 L 0.37257 -0.4198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8" y="-21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227E-8 L -0.53351 -0.4196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84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1344E-6 L -0.05278 -0.4219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9" y="-210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1344E-6 L 0.41528 -0.4219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64" y="-210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40227E-8 L 0.38577 -0.4196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40227E-8 L 0.37014 -0.4196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6019E-7 L -0.01423 -0.4108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2" y="-20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6.08374E-7 L -0.63802 -0.3777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10" y="-18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49133E-6 L -0.42552 -0.38793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85" y="-194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17095E-7 L -0.18073 -0.3902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45" y="-19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9133E-6 L 0.05868 -0.38793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4" y="-194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9.78487E-7 L 0.26632 -0.3969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16" y="-19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993E-6 L 0.49479 -0.39926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40" y="-19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113E-8 L 0.74202 -0.39186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01" y="-19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58223E-6 L -0.3 -0.42286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0" y="-211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8" grpId="0"/>
      <p:bldP spid="17" grpId="0"/>
      <p:bldP spid="18" grpId="0"/>
      <p:bldP spid="19" grpId="0"/>
      <p:bldP spid="20" grpId="0"/>
      <p:bldP spid="21" grpId="0"/>
      <p:bldP spid="23" grpId="0"/>
      <p:bldP spid="85" grpId="0"/>
      <p:bldP spid="86" grpId="0"/>
      <p:bldP spid="87" grpId="0"/>
      <p:bldP spid="88" grpId="0"/>
      <p:bldP spid="89" grpId="0"/>
      <p:bldP spid="90" grpId="0"/>
      <p:bldP spid="9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" name="Skupina 115"/>
          <p:cNvGrpSpPr/>
          <p:nvPr/>
        </p:nvGrpSpPr>
        <p:grpSpPr>
          <a:xfrm>
            <a:off x="1007604" y="147416"/>
            <a:ext cx="6804756" cy="4269217"/>
            <a:chOff x="1115616" y="583393"/>
            <a:chExt cx="6804756" cy="4269217"/>
          </a:xfrm>
        </p:grpSpPr>
        <p:grpSp>
          <p:nvGrpSpPr>
            <p:cNvPr id="74" name="Skupina 73"/>
            <p:cNvGrpSpPr/>
            <p:nvPr/>
          </p:nvGrpSpPr>
          <p:grpSpPr>
            <a:xfrm>
              <a:off x="1115616" y="692696"/>
              <a:ext cx="6804756" cy="4049953"/>
              <a:chOff x="251520" y="675191"/>
              <a:chExt cx="6804756" cy="4049953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1259632" y="692696"/>
                <a:ext cx="5760640" cy="0"/>
              </a:xfrm>
              <a:prstGeom prst="line">
                <a:avLst/>
              </a:prstGeom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259632" y="1196752"/>
                <a:ext cx="5760640" cy="0"/>
              </a:xfrm>
              <a:prstGeom prst="line">
                <a:avLst/>
              </a:prstGeom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51520" y="4005064"/>
                <a:ext cx="68047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251520" y="1916832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251520" y="2636912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251520" y="3356992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1259632" y="692696"/>
                <a:ext cx="0" cy="4032448"/>
              </a:xfrm>
              <a:prstGeom prst="line">
                <a:avLst/>
              </a:prstGeom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7020272" y="692696"/>
                <a:ext cx="36004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1259632" y="4707639"/>
                <a:ext cx="579664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H="1">
                <a:off x="251520" y="1196752"/>
                <a:ext cx="1008112" cy="0"/>
              </a:xfrm>
              <a:prstGeom prst="line">
                <a:avLst/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251520" y="1196751"/>
                <a:ext cx="0" cy="3510887"/>
              </a:xfrm>
              <a:prstGeom prst="line">
                <a:avLst/>
              </a:prstGeom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H="1">
                <a:off x="251520" y="4707639"/>
                <a:ext cx="1008112" cy="0"/>
              </a:xfrm>
              <a:prstGeom prst="line">
                <a:avLst/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2195736" y="692696"/>
                <a:ext cx="0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3059832" y="692696"/>
                <a:ext cx="0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4067944" y="692696"/>
                <a:ext cx="0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5076056" y="692696"/>
                <a:ext cx="0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6084168" y="675191"/>
                <a:ext cx="0" cy="40324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75" name="TextovéPole 74"/>
            <p:cNvSpPr txBox="1"/>
            <p:nvPr/>
          </p:nvSpPr>
          <p:spPr>
            <a:xfrm>
              <a:off x="1367589" y="1214256"/>
              <a:ext cx="686406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-6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1148228" y="1912261"/>
              <a:ext cx="94288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+ 5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1297861" y="2654417"/>
              <a:ext cx="82586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- 3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1180841" y="3373540"/>
              <a:ext cx="80342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+6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97859" y="4021613"/>
              <a:ext cx="82586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- 1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2304497" y="61890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37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168593" y="65067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26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4122324" y="64500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88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5168050" y="65067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47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6084168" y="58339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54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7129033" y="61890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F0"/>
                  </a:solidFill>
                </a:rPr>
                <a:t>92</a:t>
              </a:r>
              <a:endParaRPr lang="cs-CZ" sz="44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86" name="TextovéPole 85"/>
          <p:cNvSpPr txBox="1"/>
          <p:nvPr/>
        </p:nvSpPr>
        <p:spPr>
          <a:xfrm>
            <a:off x="8099890" y="554989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31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6588224" y="630932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644008" y="59492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82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815916" y="556533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41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652120" y="566124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48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6513880" y="544522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86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3035164" y="469375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42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657427" y="535759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31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326247" y="490603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93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6266789" y="457978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52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5377402" y="620595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59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8121839" y="458286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97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907704" y="551723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34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397953" y="59829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23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627239" y="458286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85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739463" y="479679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44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7126203" y="451667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51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2123726" y="620595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89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1335144" y="472777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43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3127169" y="537410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32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2134678" y="472777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94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39940" y="598441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53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354861" y="447344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2800797" y="592721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98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39941" y="515893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91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8050696" y="621166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223511" y="60750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46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1058049" y="543294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240967" y="512205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25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3514197" y="620703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36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63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0273E-6 L -0.25764 -0.653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82" y="-326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52209E-6 L -0.38212 -0.792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15" y="-39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35323E-6 L -0.05938 -0.7395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9" y="-36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15845E-7 L 0.12604 -0.682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86074E-6 L -0.08802 -0.451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10" y="-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42887E-7 L -0.55121 -0.5771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53574E-7 L -0.14167 -0.4827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-24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23988E-6 L -0.13438 -0.4351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19" y="-217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15845E-7 L 0.03159 -0.692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346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38099E-6 L 0.0592 -0.6659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1" y="-3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5.80615E-7 L 0.07084 -0.6715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3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4018E-6 L -0.11666 -0.4355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33" y="-217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6.22253E-7 L 0.02743 -0.456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2" y="-228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61554E-6 L -0.47066 -0.5241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42" y="-26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02244E-6 L -0.07882 -0.31483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15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84525E-7 L 0.14201 -0.3513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01" y="-17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07356E-6 L -0.11024 -0.31044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21" y="-155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77238E-7 L 0.52761 -0.5561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72" y="-27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59843E-6 L 0.0743 -0.25723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5" y="-12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8.18876E-7 L -0.01145 -0.35138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3" y="-17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59843E-6 L 0.19688 -0.25723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12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9.73861E-7 L 0.51961 -0.44067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72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63706E-7 L 0.6224 -0.22022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11" y="-110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11751E-7 L 0.45677 -0.43026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30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62318E-6 L -0.14827 -0.37821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13" y="-189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8087E-7 L -0.46459 -0.22022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29" y="-110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94772E-6 L 0.31719 -0.26533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51" y="-13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9329E-6 L 0.41719 -0.35901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51" y="-179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4143E-6 L -0.22691 -0.37891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54" y="-189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67453E-7 L 0.72657 -0.22554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19" y="-11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58445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Doplň správná čísla do tabulky. Spojuj čarou.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Čísla můžeš také přetahovat.</a:t>
            </a:r>
          </a:p>
        </p:txBody>
      </p:sp>
    </p:spTree>
    <p:extLst>
      <p:ext uri="{BB962C8B-B14F-4D97-AF65-F5344CB8AC3E}">
        <p14:creationId xmlns:p14="http://schemas.microsoft.com/office/powerpoint/2010/main" val="169939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592443" y="1141455"/>
            <a:ext cx="7647519" cy="1715667"/>
            <a:chOff x="592443" y="1141455"/>
            <a:chExt cx="7647519" cy="1715667"/>
          </a:xfrm>
        </p:grpSpPr>
        <p:grpSp>
          <p:nvGrpSpPr>
            <p:cNvPr id="24" name="Skupina 23"/>
            <p:cNvGrpSpPr/>
            <p:nvPr/>
          </p:nvGrpSpPr>
          <p:grpSpPr>
            <a:xfrm>
              <a:off x="654960" y="1196752"/>
              <a:ext cx="7585002" cy="1660370"/>
              <a:chOff x="731414" y="764704"/>
              <a:chExt cx="7585002" cy="1660370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H="1">
                <a:off x="1547664" y="764704"/>
                <a:ext cx="6768752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H="1">
                <a:off x="731414" y="1596982"/>
                <a:ext cx="7537156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H="1">
                <a:off x="755576" y="2425074"/>
                <a:ext cx="7560840" cy="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1547664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2554783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494836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499992" y="768890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5508104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6444208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8292732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7380312" y="764704"/>
                <a:ext cx="0" cy="165618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755576" y="1628800"/>
                <a:ext cx="0" cy="796274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1607322" y="1154811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34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531601" y="1181470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45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433641" y="1141455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56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95053" y="1181470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87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79004" y="1181470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66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367754" y="1186579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27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329497" y="1200938"/>
              <a:ext cx="886781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srgbClr val="00B050"/>
                  </a:solidFill>
                </a:rPr>
                <a:t>55</a:t>
              </a:r>
              <a:endParaRPr lang="cs-CZ" sz="5400" b="1" dirty="0">
                <a:solidFill>
                  <a:srgbClr val="00B05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92443" y="2039938"/>
              <a:ext cx="750526" cy="76944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C00000"/>
                  </a:solidFill>
                </a:rPr>
                <a:t>+1</a:t>
              </a:r>
              <a:endParaRPr lang="cs-CZ" sz="44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57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56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46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35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88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28</a:t>
            </a:r>
            <a:endParaRPr lang="cs-CZ" sz="4400" b="1" dirty="0">
              <a:solidFill>
                <a:srgbClr val="F0751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07510"/>
                </a:solidFill>
              </a:rPr>
              <a:t>67</a:t>
            </a:r>
            <a:endParaRPr lang="cs-CZ" sz="4400" b="1" dirty="0">
              <a:solidFill>
                <a:srgbClr val="F075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23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58384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správná čísla do tabulky. Spojuj čarou</a:t>
            </a:r>
            <a:r>
              <a:rPr lang="cs-CZ" dirty="0" smtClean="0"/>
              <a:t>.</a:t>
            </a:r>
          </a:p>
          <a:p>
            <a:r>
              <a:rPr lang="cs-CZ" sz="2400" b="1" dirty="0" smtClean="0"/>
              <a:t>Pro každý řádek zvol jinou barvu čáry.</a:t>
            </a:r>
          </a:p>
          <a:p>
            <a:r>
              <a:rPr lang="cs-CZ" sz="2400" b="1" dirty="0" smtClean="0"/>
              <a:t>Čísla můžeš také přetahovat.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3870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84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56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47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39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70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81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82</a:t>
            </a:r>
            <a:endParaRPr lang="cs-CZ" sz="44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573792" y="1117954"/>
            <a:ext cx="7671979" cy="2624322"/>
            <a:chOff x="573792" y="1117954"/>
            <a:chExt cx="7671979" cy="2624322"/>
          </a:xfrm>
        </p:grpSpPr>
        <p:grpSp>
          <p:nvGrpSpPr>
            <p:cNvPr id="40" name="Skupina 39"/>
            <p:cNvGrpSpPr/>
            <p:nvPr/>
          </p:nvGrpSpPr>
          <p:grpSpPr>
            <a:xfrm>
              <a:off x="573792" y="1117954"/>
              <a:ext cx="7666170" cy="1831378"/>
              <a:chOff x="573792" y="1117954"/>
              <a:chExt cx="7666170" cy="1831378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" name="Přímá spojnice 5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TextovéPole 24"/>
              <p:cNvSpPr txBox="1"/>
              <p:nvPr/>
            </p:nvSpPr>
            <p:spPr>
              <a:xfrm>
                <a:off x="1607322" y="1154811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79</a:t>
                </a:r>
                <a:endParaRPr lang="cs-CZ" sz="5400" b="1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31601" y="1117954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36</a:t>
                </a:r>
                <a:endParaRPr lang="cs-CZ" sz="5400" b="1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536757" y="1127435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81</a:t>
                </a:r>
                <a:endParaRPr lang="cs-CZ" sz="5400" b="1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495053" y="1141455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53</a:t>
                </a:r>
                <a:endParaRPr lang="cs-CZ" sz="5400" b="1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79004" y="1181470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44</a:t>
                </a:r>
                <a:endParaRPr lang="cs-CZ" sz="5400" b="1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075994" y="1188640"/>
                <a:ext cx="638450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73792" y="2179891"/>
                <a:ext cx="750526" cy="7694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+3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579602" y="1181470"/>
              <a:ext cx="7666169" cy="2560806"/>
              <a:chOff x="573793" y="336938"/>
              <a:chExt cx="7666169" cy="2560806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  <a:ln>
                  <a:noFill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TextovéPole 42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411268" y="336938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67</a:t>
                </a:r>
                <a:endParaRPr lang="cs-CZ" sz="5400" b="1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323686" y="360441"/>
                <a:ext cx="886781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/>
                  <a:t>78</a:t>
                </a:r>
                <a:endParaRPr lang="cs-CZ" sz="5400" b="1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73793" y="2128303"/>
                <a:ext cx="750526" cy="7694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+6</a:t>
                </a:r>
                <a:endParaRPr lang="cs-CZ" sz="44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8" name="TextovéPole 7"/>
          <p:cNvSpPr txBox="1"/>
          <p:nvPr/>
        </p:nvSpPr>
        <p:spPr>
          <a:xfrm>
            <a:off x="741146" y="547805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87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88371" y="54852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73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46523" y="54953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59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83108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84</a:t>
            </a:r>
            <a:endParaRPr lang="cs-CZ" sz="4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60174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42</a:t>
            </a:r>
            <a:endParaRPr lang="cs-CZ" sz="4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20659" y="5533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85</a:t>
            </a:r>
            <a:endParaRPr lang="cs-CZ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10422" y="549062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20981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444</Words>
  <Application>Microsoft Office PowerPoint</Application>
  <PresentationFormat>Předvádění na obrazovce (4:3)</PresentationFormat>
  <Paragraphs>206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Tabulky do 100 VY_32_INOVACE_2A_18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55</cp:revision>
  <dcterms:created xsi:type="dcterms:W3CDTF">2013-10-03T17:24:50Z</dcterms:created>
  <dcterms:modified xsi:type="dcterms:W3CDTF">2014-03-23T18:09:08Z</dcterms:modified>
</cp:coreProperties>
</file>