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0" r:id="rId3"/>
    <p:sldId id="256" r:id="rId4"/>
    <p:sldId id="258" r:id="rId5"/>
    <p:sldId id="259" r:id="rId6"/>
    <p:sldId id="260" r:id="rId7"/>
    <p:sldId id="261" r:id="rId8"/>
    <p:sldId id="271" r:id="rId9"/>
    <p:sldId id="263" r:id="rId10"/>
    <p:sldId id="266" r:id="rId11"/>
    <p:sldId id="268" r:id="rId12"/>
    <p:sldId id="262" r:id="rId13"/>
    <p:sldId id="272" r:id="rId14"/>
    <p:sldId id="264" r:id="rId15"/>
    <p:sldId id="267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EDEF0"/>
    <a:srgbClr val="E5FAFF"/>
    <a:srgbClr val="FECEF7"/>
    <a:srgbClr val="6600FF"/>
    <a:srgbClr val="009900"/>
    <a:srgbClr val="0000FF"/>
    <a:srgbClr val="9999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3B83B-00B1-4BC0-9D43-FEFC4CFEF90B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AB2F-8279-4E5A-B1C1-209881E8D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7187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3B83B-00B1-4BC0-9D43-FEFC4CFEF90B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AB2F-8279-4E5A-B1C1-209881E8D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0463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3B83B-00B1-4BC0-9D43-FEFC4CFEF90B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AB2F-8279-4E5A-B1C1-209881E8D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534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3B83B-00B1-4BC0-9D43-FEFC4CFEF90B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AB2F-8279-4E5A-B1C1-209881E8D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816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3B83B-00B1-4BC0-9D43-FEFC4CFEF90B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AB2F-8279-4E5A-B1C1-209881E8D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484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3B83B-00B1-4BC0-9D43-FEFC4CFEF90B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AB2F-8279-4E5A-B1C1-209881E8D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509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3B83B-00B1-4BC0-9D43-FEFC4CFEF90B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AB2F-8279-4E5A-B1C1-209881E8D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954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3B83B-00B1-4BC0-9D43-FEFC4CFEF90B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AB2F-8279-4E5A-B1C1-209881E8D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241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3B83B-00B1-4BC0-9D43-FEFC4CFEF90B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AB2F-8279-4E5A-B1C1-209881E8D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811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3B83B-00B1-4BC0-9D43-FEFC4CFEF90B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AB2F-8279-4E5A-B1C1-209881E8D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27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3B83B-00B1-4BC0-9D43-FEFC4CFEF90B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AB2F-8279-4E5A-B1C1-209881E8D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7726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03B83B-00B1-4BC0-9D43-FEFC4CFEF90B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7DAB2F-8279-4E5A-B1C1-209881E8D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974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Měříme, vážíme, odměřujeme - procvičování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VY_32_INOVACE_2A_19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1</a:t>
            </a:r>
            <a:endParaRPr lang="cs-CZ" dirty="0" smtClean="0"/>
          </a:p>
          <a:p>
            <a:r>
              <a:rPr lang="cs-CZ" dirty="0" smtClean="0"/>
              <a:t>Matematika</a:t>
            </a:r>
          </a:p>
          <a:p>
            <a:r>
              <a:rPr lang="cs-CZ" dirty="0" smtClean="0"/>
              <a:t>MŠ</a:t>
            </a:r>
            <a:r>
              <a:rPr lang="cs-CZ" dirty="0"/>
              <a:t>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4290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83264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V tomto učebním materiále si žáci upevňují učivo o tom, co měříme, vážíme a odměřujeme (délku, hmotnost a objem) a zároveň si upevňují pojmy (jednotky). První </a:t>
            </a:r>
            <a:r>
              <a:rPr lang="cs-CZ" dirty="0" err="1" smtClean="0"/>
              <a:t>slide</a:t>
            </a:r>
            <a:r>
              <a:rPr lang="cs-CZ" dirty="0" smtClean="0"/>
              <a:t> je interaktivní. Žáci rozhodují o tom, co měříme a co neměříme. Nesprávné věty kliknutím zmizí z plochy, správné se zvětšují a přebarvují, na ploše teda zůstávají pouze zvětšené správné odpovědi. Druhou stranu je možné využít dvěma způsoby - buď interaktivně (po kliknutí správné odpovědi zůstávají, přebarvují se a zvětšují) nebo žáci mohou spojovat pomocí rukopisných poznámek všechny uvedené jednotky s jejich zkratkami. Nesprávné jednotky také mohou škrtat pomocí rukopisných poznámek. </a:t>
            </a:r>
            <a:r>
              <a:rPr lang="cs-CZ" smtClean="0"/>
              <a:t>Na </a:t>
            </a:r>
            <a:r>
              <a:rPr lang="cs-CZ" dirty="0" smtClean="0"/>
              <a:t>straně třetí počítají </a:t>
            </a:r>
            <a:r>
              <a:rPr lang="cs-CZ" smtClean="0"/>
              <a:t>příklady a </a:t>
            </a:r>
            <a:r>
              <a:rPr lang="cs-CZ" dirty="0" smtClean="0"/>
              <a:t>přiřazují správné výsledky pomocí rukopisných poznámek. Stejným způsobem pracují s ostatními stranami, u jednotek objemu čísla porovnávají znaménky větší, menší a rovná se, která též píší pomocí rukopisných poznámek.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35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Zima</a:t>
            </a:r>
            <a:r>
              <a:rPr lang="cs-CZ" b="1" dirty="0" smtClean="0"/>
              <a:t> </a:t>
            </a:r>
            <a:r>
              <a:rPr lang="cs-CZ" dirty="0" smtClean="0"/>
              <a:t>2013 (prosinec)</a:t>
            </a:r>
          </a:p>
          <a:p>
            <a:pPr marL="0" indent="0">
              <a:buNone/>
            </a:pPr>
            <a:r>
              <a:rPr lang="cs-CZ" b="1" dirty="0" smtClean="0"/>
              <a:t>Speciální vzdělávací potřeby: </a:t>
            </a:r>
            <a:r>
              <a:rPr lang="cs-CZ" b="1" dirty="0"/>
              <a:t>: </a:t>
            </a:r>
            <a:r>
              <a:rPr lang="cs-CZ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učebního materiálu</a:t>
            </a:r>
            <a:r>
              <a:rPr lang="cs-CZ" dirty="0" smtClean="0"/>
              <a:t>: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>
                <a:latin typeface="+mj-lt"/>
                <a:cs typeface="Times New Roman" pitchFamily="18" charset="0"/>
              </a:rPr>
              <a:t> </a:t>
            </a:r>
            <a:r>
              <a:rPr lang="cs-CZ" dirty="0">
                <a:latin typeface="+mj-lt"/>
                <a:cs typeface="Times New Roman" pitchFamily="18" charset="0"/>
              </a:rPr>
              <a:t>R</a:t>
            </a:r>
            <a:r>
              <a:rPr lang="cs-CZ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/>
              <a:t>Cílová skupina:</a:t>
            </a:r>
            <a:r>
              <a:rPr lang="cs-CZ" dirty="0"/>
              <a:t> Žák (PAS, MP, kombinované postižení -  MP v kombinaci se zdravotním znevýhodněním, MP v kombinaci s PAS, vícečetné postižení)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Stupeň a typ vzdělávání: </a:t>
            </a:r>
            <a:r>
              <a:rPr lang="cs-CZ" dirty="0" smtClean="0"/>
              <a:t>Praktická škola jednoletá</a:t>
            </a:r>
          </a:p>
        </p:txBody>
      </p:sp>
    </p:spTree>
    <p:extLst>
      <p:ext uri="{BB962C8B-B14F-4D97-AF65-F5344CB8AC3E}">
        <p14:creationId xmlns:p14="http://schemas.microsoft.com/office/powerpoint/2010/main" val="3194977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76617"/>
            <a:ext cx="71507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Co je špatně? Co </a:t>
            </a:r>
            <a:r>
              <a:rPr lang="cs-CZ" sz="3200" b="1" dirty="0" smtClean="0">
                <a:solidFill>
                  <a:srgbClr val="FF0000"/>
                </a:solidFill>
              </a:rPr>
              <a:t>neměříme? </a:t>
            </a:r>
            <a:r>
              <a:rPr lang="cs-CZ" sz="2400" b="1" dirty="0" smtClean="0"/>
              <a:t>Klikej na jednotlivé věty.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1655" y="1161689"/>
            <a:ext cx="73252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Měříme vzdálenost jednoho města ke druhému.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5040" y="1844824"/>
            <a:ext cx="35975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Měříme výšku člověka.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3072" y="2452286"/>
            <a:ext cx="50323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Měříme délku vody ve skleničce.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5040" y="3100318"/>
            <a:ext cx="46220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Měříme kilogram pomerančů.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36" y="3830807"/>
            <a:ext cx="35372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Měříme délku záhonu.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2936" y="4548049"/>
            <a:ext cx="42034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Měříme hmotnost člověka.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2174" y="5202500"/>
            <a:ext cx="41210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Měříme dekagramy šunky.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0895" y="5949280"/>
            <a:ext cx="33026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Měříme délku lavice.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8080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60593"/>
            <a:ext cx="38882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Škrtni, co není správně nebo klikni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463951"/>
            <a:ext cx="32159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Jednotky délky jsou: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2208" y="1844824"/>
            <a:ext cx="1298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kilogram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3680" y="3004493"/>
            <a:ext cx="8045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metr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1419" y="3692588"/>
            <a:ext cx="12878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hektolitr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4524777"/>
            <a:ext cx="12677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kilometr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1419" y="5169482"/>
            <a:ext cx="14517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dekagram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2002" y="2412681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litr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3926" y="5871112"/>
            <a:ext cx="14332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centimetr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37594" y="4530155"/>
            <a:ext cx="7681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mm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81128" y="3190440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l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47249" y="1220234"/>
            <a:ext cx="465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hl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69677" y="3789040"/>
            <a:ext cx="5277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kg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57348" y="2514838"/>
            <a:ext cx="476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m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89157" y="1836039"/>
            <a:ext cx="6495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km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78660" y="5925252"/>
            <a:ext cx="7200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dkg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775175" y="5347892"/>
            <a:ext cx="6270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cm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52208" y="1220234"/>
            <a:ext cx="12806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milimetr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7294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8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32656"/>
            <a:ext cx="50658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Vypočítej. Spoj čarou se správným výsledkem.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737099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olidDmnd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42878" y="404664"/>
            <a:ext cx="28392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FF"/>
                </a:solidFill>
              </a:rPr>
              <a:t>54 m  +  21 m  =</a:t>
            </a:r>
            <a:endParaRPr lang="cs-CZ" sz="3200" b="1" dirty="0">
              <a:solidFill>
                <a:srgbClr val="FF00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1220" y="3429000"/>
            <a:ext cx="283923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FF"/>
                </a:solidFill>
              </a:rPr>
              <a:t>44 </a:t>
            </a:r>
            <a:r>
              <a:rPr lang="cs-CZ" sz="3200" b="1" dirty="0">
                <a:solidFill>
                  <a:srgbClr val="FF00FF"/>
                </a:solidFill>
              </a:rPr>
              <a:t>m  +  </a:t>
            </a:r>
            <a:r>
              <a:rPr lang="cs-CZ" sz="3200" b="1" dirty="0" smtClean="0">
                <a:solidFill>
                  <a:srgbClr val="FF00FF"/>
                </a:solidFill>
              </a:rPr>
              <a:t>51 </a:t>
            </a:r>
            <a:r>
              <a:rPr lang="cs-CZ" sz="3200" b="1" dirty="0">
                <a:solidFill>
                  <a:srgbClr val="FF00FF"/>
                </a:solidFill>
              </a:rPr>
              <a:t>m  =</a:t>
            </a:r>
          </a:p>
          <a:p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488253" y="4213830"/>
            <a:ext cx="283923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00FF"/>
                </a:solidFill>
              </a:rPr>
              <a:t>33 m  </a:t>
            </a:r>
            <a:r>
              <a:rPr lang="cs-CZ" sz="3200" b="1" dirty="0">
                <a:solidFill>
                  <a:srgbClr val="FF00FF"/>
                </a:solidFill>
              </a:rPr>
              <a:t>+  </a:t>
            </a:r>
            <a:r>
              <a:rPr lang="cs-CZ" sz="3200" b="1" dirty="0" smtClean="0">
                <a:solidFill>
                  <a:srgbClr val="FF00FF"/>
                </a:solidFill>
              </a:rPr>
              <a:t>46 </a:t>
            </a:r>
            <a:r>
              <a:rPr lang="cs-CZ" sz="3200" b="1" dirty="0">
                <a:solidFill>
                  <a:srgbClr val="FF00FF"/>
                </a:solidFill>
              </a:rPr>
              <a:t>m  =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62176" y="2639131"/>
            <a:ext cx="274626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FF"/>
                </a:solidFill>
              </a:rPr>
              <a:t>86 m  </a:t>
            </a:r>
            <a:r>
              <a:rPr lang="cs-CZ" sz="3200" b="1" dirty="0">
                <a:solidFill>
                  <a:srgbClr val="FF00FF"/>
                </a:solidFill>
              </a:rPr>
              <a:t>+ </a:t>
            </a:r>
            <a:r>
              <a:rPr lang="cs-CZ" sz="3200" b="1" dirty="0" smtClean="0">
                <a:solidFill>
                  <a:srgbClr val="FF00FF"/>
                </a:solidFill>
              </a:rPr>
              <a:t>13 m  </a:t>
            </a:r>
            <a:r>
              <a:rPr lang="cs-CZ" sz="3200" b="1" dirty="0">
                <a:solidFill>
                  <a:srgbClr val="FF00FF"/>
                </a:solidFill>
              </a:rPr>
              <a:t>=</a:t>
            </a:r>
          </a:p>
          <a:p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8253" y="1844824"/>
            <a:ext cx="283923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FF"/>
                </a:solidFill>
              </a:rPr>
              <a:t>65 m  </a:t>
            </a:r>
            <a:r>
              <a:rPr lang="cs-CZ" sz="3200" b="1" dirty="0">
                <a:solidFill>
                  <a:srgbClr val="FF00FF"/>
                </a:solidFill>
              </a:rPr>
              <a:t>+  </a:t>
            </a:r>
            <a:r>
              <a:rPr lang="cs-CZ" sz="3200" b="1" dirty="0" smtClean="0">
                <a:solidFill>
                  <a:srgbClr val="FF00FF"/>
                </a:solidFill>
              </a:rPr>
              <a:t>23 </a:t>
            </a:r>
            <a:r>
              <a:rPr lang="cs-CZ" sz="3200" b="1" dirty="0">
                <a:solidFill>
                  <a:srgbClr val="FF00FF"/>
                </a:solidFill>
              </a:rPr>
              <a:t>m  =</a:t>
            </a:r>
          </a:p>
          <a:p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2876" y="1124744"/>
            <a:ext cx="283923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FF"/>
                </a:solidFill>
              </a:rPr>
              <a:t>27 m  </a:t>
            </a:r>
            <a:r>
              <a:rPr lang="cs-CZ" sz="3200" b="1" dirty="0">
                <a:solidFill>
                  <a:srgbClr val="FF00FF"/>
                </a:solidFill>
              </a:rPr>
              <a:t>+  </a:t>
            </a:r>
            <a:r>
              <a:rPr lang="cs-CZ" sz="3200" b="1" dirty="0" smtClean="0">
                <a:solidFill>
                  <a:srgbClr val="FF00FF"/>
                </a:solidFill>
              </a:rPr>
              <a:t>31 </a:t>
            </a:r>
            <a:r>
              <a:rPr lang="cs-CZ" sz="3200" b="1" dirty="0">
                <a:solidFill>
                  <a:srgbClr val="FF00FF"/>
                </a:solidFill>
              </a:rPr>
              <a:t>m  =</a:t>
            </a:r>
          </a:p>
          <a:p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5002" y="5877272"/>
            <a:ext cx="274626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FF"/>
                </a:solidFill>
              </a:rPr>
              <a:t>36 m  </a:t>
            </a:r>
            <a:r>
              <a:rPr lang="cs-CZ" sz="3200" b="1" dirty="0">
                <a:solidFill>
                  <a:srgbClr val="FF00FF"/>
                </a:solidFill>
              </a:rPr>
              <a:t>+ </a:t>
            </a:r>
            <a:r>
              <a:rPr lang="cs-CZ" sz="3200" b="1" dirty="0" smtClean="0">
                <a:solidFill>
                  <a:srgbClr val="FF00FF"/>
                </a:solidFill>
              </a:rPr>
              <a:t>53 m  </a:t>
            </a:r>
            <a:r>
              <a:rPr lang="cs-CZ" sz="3200" b="1" dirty="0">
                <a:solidFill>
                  <a:srgbClr val="FF00FF"/>
                </a:solidFill>
              </a:rPr>
              <a:t>=</a:t>
            </a:r>
          </a:p>
          <a:p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4194" y="5097259"/>
            <a:ext cx="274626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FF"/>
                </a:solidFill>
              </a:rPr>
              <a:t>52 </a:t>
            </a:r>
            <a:r>
              <a:rPr lang="cs-CZ" sz="3200" b="1" dirty="0">
                <a:solidFill>
                  <a:srgbClr val="FF00FF"/>
                </a:solidFill>
              </a:rPr>
              <a:t>m  + </a:t>
            </a:r>
            <a:r>
              <a:rPr lang="cs-CZ" sz="3200" b="1" dirty="0" smtClean="0">
                <a:solidFill>
                  <a:srgbClr val="FF00FF"/>
                </a:solidFill>
              </a:rPr>
              <a:t>34 m  </a:t>
            </a:r>
            <a:r>
              <a:rPr lang="cs-CZ" sz="3200" b="1" dirty="0">
                <a:solidFill>
                  <a:srgbClr val="FF00FF"/>
                </a:solidFill>
              </a:rPr>
              <a:t>=</a:t>
            </a:r>
          </a:p>
          <a:p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71529" y="5097259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99 m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59661" y="2629654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86 m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59662" y="1844824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79 m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941906" y="359566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95 m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941906" y="1108440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89 m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04048" y="3429000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88 m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09983" y="4213830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58 m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41905" y="5882089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75 m</a:t>
            </a:r>
            <a:endParaRPr lang="cs-CZ" sz="3200" b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21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FA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3" y="116632"/>
            <a:ext cx="38082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Co je špatně? Co </a:t>
            </a:r>
            <a:r>
              <a:rPr lang="cs-CZ" sz="3200" b="1" dirty="0" smtClean="0">
                <a:solidFill>
                  <a:srgbClr val="00B050"/>
                </a:solidFill>
              </a:rPr>
              <a:t>nevážíme?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5647" y="2420888"/>
            <a:ext cx="41866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Vážíme množství nafty s nádrži.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0445" y="998964"/>
            <a:ext cx="24840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Vážíme tunu obilí.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0166" y="3203384"/>
            <a:ext cx="3532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Vážíme hmotnost člověka.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0166" y="3942206"/>
            <a:ext cx="29552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Vážíme délku záclony.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3817" y="4645521"/>
            <a:ext cx="31948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Vážíme kilogram ovoce.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30872" y="5373216"/>
            <a:ext cx="35930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Vážíme hmotnost nákladu.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30872" y="6093296"/>
            <a:ext cx="38375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Vážíme počet květin ve váze.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3785" y="1719792"/>
            <a:ext cx="44710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Vážíme množství vody ve sklenici.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76223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76672"/>
            <a:ext cx="21098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Škrtni nebo klikni.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303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4514" y="264764"/>
            <a:ext cx="39492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Jednotky hmotnosti jsou: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9732" y="5980097"/>
            <a:ext cx="1298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kilogram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1419" y="2514838"/>
            <a:ext cx="8045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metr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4951" y="3221217"/>
            <a:ext cx="12878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hektolitr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7830" y="4560932"/>
            <a:ext cx="12677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kilometr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1419" y="5229200"/>
            <a:ext cx="14517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dekagram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8391" y="1836039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litr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4951" y="1220234"/>
            <a:ext cx="14332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centimetr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97048" y="1189456"/>
            <a:ext cx="7681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mm</a:t>
            </a:r>
            <a:endParaRPr lang="cs-CZ" sz="2800" b="1" dirty="0">
              <a:solidFill>
                <a:srgbClr val="FF00FF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42922" y="2499877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l</a:t>
            </a:r>
            <a:endParaRPr lang="cs-CZ" sz="2800" b="1" dirty="0">
              <a:solidFill>
                <a:srgbClr val="FF00FF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09939" y="4378275"/>
            <a:ext cx="465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hl</a:t>
            </a:r>
            <a:endParaRPr lang="cs-CZ" sz="2800" b="1" dirty="0">
              <a:solidFill>
                <a:srgbClr val="FF00FF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78682" y="1836039"/>
            <a:ext cx="5277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kg</a:t>
            </a:r>
            <a:endParaRPr lang="cs-CZ" sz="2800" b="1" dirty="0">
              <a:solidFill>
                <a:srgbClr val="FF00FF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78682" y="3023097"/>
            <a:ext cx="476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m</a:t>
            </a:r>
            <a:endParaRPr lang="cs-CZ" sz="2800" b="1" dirty="0">
              <a:solidFill>
                <a:srgbClr val="FF00FF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362530" y="5987624"/>
            <a:ext cx="6495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km</a:t>
            </a:r>
            <a:endParaRPr lang="cs-CZ" sz="2800" b="1" dirty="0">
              <a:solidFill>
                <a:srgbClr val="FF00FF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97048" y="5162051"/>
            <a:ext cx="7200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dkg</a:t>
            </a:r>
            <a:endParaRPr lang="cs-CZ" sz="2800" b="1" dirty="0">
              <a:solidFill>
                <a:srgbClr val="FF00FF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428988" y="3682882"/>
            <a:ext cx="6270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cm</a:t>
            </a:r>
            <a:endParaRPr lang="cs-CZ" sz="2800" b="1" dirty="0">
              <a:solidFill>
                <a:srgbClr val="FF00FF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61419" y="3915575"/>
            <a:ext cx="12806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milimetr</a:t>
            </a:r>
            <a:endParaRPr lang="cs-CZ" sz="24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8781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8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0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0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32656"/>
            <a:ext cx="50658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Vypočítej. Spoj čarou se správným výsledkem.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25360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olidDmnd">
          <a:fgClr>
            <a:schemeClr val="accent5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Skupina 25"/>
          <p:cNvGrpSpPr/>
          <p:nvPr/>
        </p:nvGrpSpPr>
        <p:grpSpPr>
          <a:xfrm>
            <a:off x="583930" y="656831"/>
            <a:ext cx="1085554" cy="1077218"/>
            <a:chOff x="899592" y="764704"/>
            <a:chExt cx="1085554" cy="1077218"/>
          </a:xfrm>
        </p:grpSpPr>
        <p:sp>
          <p:nvSpPr>
            <p:cNvPr id="4" name="TextovéPole 3"/>
            <p:cNvSpPr txBox="1"/>
            <p:nvPr/>
          </p:nvSpPr>
          <p:spPr>
            <a:xfrm>
              <a:off x="899592" y="764704"/>
              <a:ext cx="1085554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24 kg</a:t>
              </a:r>
            </a:p>
            <a:p>
              <a:r>
                <a:rPr lang="cs-CZ" sz="3200" b="1" dirty="0" smtClean="0">
                  <a:solidFill>
                    <a:srgbClr val="0000FF"/>
                  </a:solidFill>
                </a:rPr>
                <a:t>37 kg</a:t>
              </a:r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899592" y="1841922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5" name="Skupina 24"/>
          <p:cNvGrpSpPr/>
          <p:nvPr/>
        </p:nvGrpSpPr>
        <p:grpSpPr>
          <a:xfrm>
            <a:off x="2555776" y="628718"/>
            <a:ext cx="1085554" cy="1569660"/>
            <a:chOff x="2987824" y="1052736"/>
            <a:chExt cx="1085554" cy="1569660"/>
          </a:xfrm>
        </p:grpSpPr>
        <p:sp>
          <p:nvSpPr>
            <p:cNvPr id="2" name="TextovéPole 1"/>
            <p:cNvSpPr txBox="1"/>
            <p:nvPr/>
          </p:nvSpPr>
          <p:spPr>
            <a:xfrm>
              <a:off x="2987824" y="1052736"/>
              <a:ext cx="1085554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37 kg</a:t>
              </a:r>
            </a:p>
            <a:p>
              <a:r>
                <a:rPr lang="cs-CZ" sz="3200" b="1" dirty="0" smtClean="0">
                  <a:solidFill>
                    <a:srgbClr val="0000FF"/>
                  </a:solidFill>
                </a:rPr>
                <a:t>26 kg</a:t>
              </a:r>
            </a:p>
            <a:p>
              <a:endParaRPr lang="cs-CZ" sz="3200" b="1" dirty="0">
                <a:solidFill>
                  <a:srgbClr val="0000FF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2987824" y="2146722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>
            <a:off x="4286459" y="658059"/>
            <a:ext cx="1085554" cy="1093986"/>
            <a:chOff x="4355976" y="1052736"/>
            <a:chExt cx="1085554" cy="1093986"/>
          </a:xfrm>
        </p:grpSpPr>
        <p:sp>
          <p:nvSpPr>
            <p:cNvPr id="3" name="TextovéPole 2"/>
            <p:cNvSpPr txBox="1"/>
            <p:nvPr/>
          </p:nvSpPr>
          <p:spPr>
            <a:xfrm>
              <a:off x="4355976" y="1052736"/>
              <a:ext cx="1085554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41 kg</a:t>
              </a:r>
            </a:p>
            <a:p>
              <a:r>
                <a:rPr lang="cs-CZ" sz="3200" b="1" dirty="0" smtClean="0">
                  <a:solidFill>
                    <a:srgbClr val="0000FF"/>
                  </a:solidFill>
                </a:rPr>
                <a:t>19 kg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4355976" y="2146722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5978873" y="656831"/>
            <a:ext cx="1085554" cy="1093298"/>
            <a:chOff x="5652120" y="1196752"/>
            <a:chExt cx="1085554" cy="1093298"/>
          </a:xfrm>
        </p:grpSpPr>
        <p:sp>
          <p:nvSpPr>
            <p:cNvPr id="5" name="TextovéPole 4"/>
            <p:cNvSpPr txBox="1"/>
            <p:nvPr/>
          </p:nvSpPr>
          <p:spPr>
            <a:xfrm>
              <a:off x="5652120" y="1196752"/>
              <a:ext cx="1085554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67 kg</a:t>
              </a:r>
            </a:p>
            <a:p>
              <a:r>
                <a:rPr lang="cs-CZ" sz="3200" b="1" dirty="0" smtClean="0">
                  <a:solidFill>
                    <a:srgbClr val="0000FF"/>
                  </a:solidFill>
                </a:rPr>
                <a:t>26 kg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cxnSp>
          <p:nvCxnSpPr>
            <p:cNvPr id="14" name="Přímá spojnice 13"/>
            <p:cNvCxnSpPr/>
            <p:nvPr/>
          </p:nvCxnSpPr>
          <p:spPr>
            <a:xfrm>
              <a:off x="5652120" y="2290050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7596336" y="651163"/>
            <a:ext cx="1085554" cy="1077218"/>
            <a:chOff x="6336923" y="5301208"/>
            <a:chExt cx="1085554" cy="1077218"/>
          </a:xfrm>
        </p:grpSpPr>
        <p:sp>
          <p:nvSpPr>
            <p:cNvPr id="11" name="TextovéPole 10"/>
            <p:cNvSpPr txBox="1"/>
            <p:nvPr/>
          </p:nvSpPr>
          <p:spPr>
            <a:xfrm>
              <a:off x="6336923" y="5301208"/>
              <a:ext cx="1085554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24 kg</a:t>
              </a:r>
            </a:p>
            <a:p>
              <a:r>
                <a:rPr lang="cs-CZ" sz="3200" b="1" dirty="0" smtClean="0">
                  <a:solidFill>
                    <a:srgbClr val="0000FF"/>
                  </a:solidFill>
                </a:rPr>
                <a:t>58 kg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6336923" y="6378426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4227780" y="4554660"/>
            <a:ext cx="1085554" cy="1077218"/>
            <a:chOff x="4211960" y="5301208"/>
            <a:chExt cx="1085554" cy="1077218"/>
          </a:xfrm>
        </p:grpSpPr>
        <p:sp>
          <p:nvSpPr>
            <p:cNvPr id="10" name="TextovéPole 9"/>
            <p:cNvSpPr txBox="1"/>
            <p:nvPr/>
          </p:nvSpPr>
          <p:spPr>
            <a:xfrm>
              <a:off x="4211960" y="5301208"/>
              <a:ext cx="1085554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37 kg</a:t>
              </a:r>
            </a:p>
            <a:p>
              <a:r>
                <a:rPr lang="cs-CZ" sz="3200" b="1" dirty="0" smtClean="0">
                  <a:solidFill>
                    <a:srgbClr val="0000FF"/>
                  </a:solidFill>
                </a:rPr>
                <a:t>46 kg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4211960" y="6378426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2339752" y="4562294"/>
            <a:ext cx="1085554" cy="1077218"/>
            <a:chOff x="2627784" y="5480357"/>
            <a:chExt cx="1085554" cy="1077218"/>
          </a:xfrm>
        </p:grpSpPr>
        <p:sp>
          <p:nvSpPr>
            <p:cNvPr id="9" name="TextovéPole 8"/>
            <p:cNvSpPr txBox="1"/>
            <p:nvPr/>
          </p:nvSpPr>
          <p:spPr>
            <a:xfrm>
              <a:off x="2627784" y="5480357"/>
              <a:ext cx="1085554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54 kg</a:t>
              </a:r>
            </a:p>
            <a:p>
              <a:r>
                <a:rPr lang="cs-CZ" sz="3200" b="1" dirty="0" smtClean="0">
                  <a:solidFill>
                    <a:srgbClr val="0000FF"/>
                  </a:solidFill>
                </a:rPr>
                <a:t>38 kg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2627784" y="6557575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467544" y="4509120"/>
            <a:ext cx="1151908" cy="1077218"/>
            <a:chOff x="833238" y="5157192"/>
            <a:chExt cx="1151908" cy="1077218"/>
          </a:xfrm>
        </p:grpSpPr>
        <p:sp>
          <p:nvSpPr>
            <p:cNvPr id="8" name="TextovéPole 7"/>
            <p:cNvSpPr txBox="1"/>
            <p:nvPr/>
          </p:nvSpPr>
          <p:spPr>
            <a:xfrm>
              <a:off x="899592" y="5157192"/>
              <a:ext cx="1085554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48 kg</a:t>
              </a:r>
            </a:p>
            <a:p>
              <a:r>
                <a:rPr lang="cs-CZ" sz="3200" b="1" dirty="0" smtClean="0">
                  <a:solidFill>
                    <a:srgbClr val="0000FF"/>
                  </a:solidFill>
                </a:rPr>
                <a:t>26 kg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cxnSp>
          <p:nvCxnSpPr>
            <p:cNvPr id="18" name="Přímá spojnice 17"/>
            <p:cNvCxnSpPr/>
            <p:nvPr/>
          </p:nvCxnSpPr>
          <p:spPr>
            <a:xfrm>
              <a:off x="833238" y="6222379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1" name="Skupina 30"/>
          <p:cNvGrpSpPr/>
          <p:nvPr/>
        </p:nvGrpSpPr>
        <p:grpSpPr>
          <a:xfrm>
            <a:off x="6022533" y="4565729"/>
            <a:ext cx="1085554" cy="1077218"/>
            <a:chOff x="6372200" y="4562294"/>
            <a:chExt cx="1085554" cy="1077218"/>
          </a:xfrm>
        </p:grpSpPr>
        <p:cxnSp>
          <p:nvCxnSpPr>
            <p:cNvPr id="28" name="Přímá spojnice 27"/>
            <p:cNvCxnSpPr/>
            <p:nvPr/>
          </p:nvCxnSpPr>
          <p:spPr>
            <a:xfrm>
              <a:off x="6372200" y="5639512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9" name="TextovéPole 28"/>
            <p:cNvSpPr txBox="1"/>
            <p:nvPr/>
          </p:nvSpPr>
          <p:spPr>
            <a:xfrm>
              <a:off x="6372200" y="4562294"/>
              <a:ext cx="1085554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56 kg</a:t>
              </a:r>
            </a:p>
            <a:p>
              <a:r>
                <a:rPr lang="cs-CZ" sz="3200" b="1" dirty="0" smtClean="0">
                  <a:solidFill>
                    <a:srgbClr val="0000FF"/>
                  </a:solidFill>
                </a:rPr>
                <a:t>28 kg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7740352" y="4565729"/>
            <a:ext cx="1157562" cy="1090340"/>
            <a:chOff x="7884368" y="4653136"/>
            <a:chExt cx="1157562" cy="1090340"/>
          </a:xfrm>
        </p:grpSpPr>
        <p:cxnSp>
          <p:nvCxnSpPr>
            <p:cNvPr id="27" name="Přímá spojnice 26"/>
            <p:cNvCxnSpPr/>
            <p:nvPr/>
          </p:nvCxnSpPr>
          <p:spPr>
            <a:xfrm>
              <a:off x="7956376" y="5743476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30" name="TextovéPole 29"/>
            <p:cNvSpPr txBox="1"/>
            <p:nvPr/>
          </p:nvSpPr>
          <p:spPr>
            <a:xfrm>
              <a:off x="7884368" y="4653136"/>
              <a:ext cx="1085554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44 kg</a:t>
              </a:r>
            </a:p>
            <a:p>
              <a:r>
                <a:rPr lang="cs-CZ" sz="3200" b="1" dirty="0" smtClean="0">
                  <a:solidFill>
                    <a:srgbClr val="0000FF"/>
                  </a:solidFill>
                </a:rPr>
                <a:t>37 kg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</p:grpSp>
      <p:sp>
        <p:nvSpPr>
          <p:cNvPr id="33" name="TextovéPole 32"/>
          <p:cNvSpPr txBox="1"/>
          <p:nvPr/>
        </p:nvSpPr>
        <p:spPr>
          <a:xfrm>
            <a:off x="1226726" y="290437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257017" y="2915326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94046" y="2915326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60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146543" y="283264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986962" y="285999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82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131839" y="2904376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412510" y="2832641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826214" y="283980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83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617589" y="2823048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84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088221" y="287738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81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5811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6614" y="116632"/>
            <a:ext cx="51751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Co je špatně? Co </a:t>
            </a:r>
            <a:r>
              <a:rPr lang="cs-CZ" sz="3200" b="1" dirty="0" smtClean="0">
                <a:solidFill>
                  <a:srgbClr val="FF0000"/>
                </a:solidFill>
              </a:rPr>
              <a:t>neodměřujeme?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2240" y="1568896"/>
            <a:ext cx="56241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Odměřujeme množství nafty v nádrži auta.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052" y="5877272"/>
            <a:ext cx="51416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Odměřujeme množství vypité tekutiny.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2240" y="2974955"/>
            <a:ext cx="48093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Odměřujeme množství šťávy v lahvi.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7333" y="4425675"/>
            <a:ext cx="53147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Odměřujeme množství mléka v cisterně.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0505" y="5157191"/>
            <a:ext cx="3610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Odměřujeme délku kalhot.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2240" y="2279462"/>
            <a:ext cx="45273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Odměřujeme délku stanové tyčky.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9956" y="3724732"/>
            <a:ext cx="39271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Odměřujeme kilogram rajčat.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4157" y="925248"/>
            <a:ext cx="55303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Odměřujeme hmotnost vlakové soupravy.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9454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76672"/>
            <a:ext cx="21098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Škrtni nebo klikni.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610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4514" y="264764"/>
            <a:ext cx="35525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Jednotky objemu jsou: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6513" y="1124744"/>
            <a:ext cx="1298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kilogram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8887" y="6093296"/>
            <a:ext cx="8045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metr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7794" y="3184355"/>
            <a:ext cx="12878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hektolitr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3471" y="5454438"/>
            <a:ext cx="12677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kilometr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1273" y="4700386"/>
            <a:ext cx="14517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dekagram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3975" y="2499877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litr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4951" y="1836039"/>
            <a:ext cx="14332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centimetr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98691" y="3845735"/>
            <a:ext cx="7681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600FF"/>
                </a:solidFill>
              </a:rPr>
              <a:t>mm</a:t>
            </a:r>
            <a:endParaRPr lang="cs-CZ" sz="2800" b="1" dirty="0">
              <a:solidFill>
                <a:srgbClr val="6600FF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56756" y="2469099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600FF"/>
                </a:solidFill>
              </a:rPr>
              <a:t>l</a:t>
            </a:r>
            <a:endParaRPr lang="cs-CZ" sz="2800" b="1" dirty="0">
              <a:solidFill>
                <a:srgbClr val="6600FF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43172" y="4619777"/>
            <a:ext cx="465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600FF"/>
                </a:solidFill>
              </a:rPr>
              <a:t>hl</a:t>
            </a:r>
            <a:endParaRPr lang="cs-CZ" sz="2800" b="1" dirty="0">
              <a:solidFill>
                <a:srgbClr val="6600FF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04087" y="6017200"/>
            <a:ext cx="5277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600FF"/>
                </a:solidFill>
              </a:rPr>
              <a:t>kg</a:t>
            </a:r>
            <a:endParaRPr lang="cs-CZ" sz="2800" b="1" dirty="0">
              <a:solidFill>
                <a:srgbClr val="6600FF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31952" y="3109171"/>
            <a:ext cx="476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600FF"/>
                </a:solidFill>
              </a:rPr>
              <a:t>m</a:t>
            </a:r>
            <a:endParaRPr lang="cs-CZ" sz="2800" b="1" dirty="0">
              <a:solidFill>
                <a:srgbClr val="6600FF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43172" y="5308466"/>
            <a:ext cx="6495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600FF"/>
                </a:solidFill>
              </a:rPr>
              <a:t>km</a:t>
            </a:r>
            <a:endParaRPr lang="cs-CZ" sz="2800" b="1" dirty="0">
              <a:solidFill>
                <a:srgbClr val="6600FF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27263" y="1060495"/>
            <a:ext cx="7200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600FF"/>
                </a:solidFill>
              </a:rPr>
              <a:t>dkg</a:t>
            </a:r>
            <a:endParaRPr lang="cs-CZ" sz="2800" b="1" dirty="0">
              <a:solidFill>
                <a:srgbClr val="6600FF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360928" y="1700808"/>
            <a:ext cx="6270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600FF"/>
                </a:solidFill>
              </a:rPr>
              <a:t>cm</a:t>
            </a:r>
            <a:endParaRPr lang="cs-CZ" sz="2800" b="1" dirty="0">
              <a:solidFill>
                <a:srgbClr val="6600FF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1253" y="3928320"/>
            <a:ext cx="12806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milimetr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00013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88640"/>
            <a:ext cx="7708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Porovnej. Doplň správná znaménka (větší, menší, rovná se).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2386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olidDmnd">
          <a:fgClr>
            <a:srgbClr val="FECEF7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26614"/>
            <a:ext cx="10999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9900"/>
                </a:solidFill>
              </a:rPr>
              <a:t>54 l</a:t>
            </a:r>
            <a:endParaRPr lang="cs-CZ" sz="4800" b="1" dirty="0">
              <a:solidFill>
                <a:srgbClr val="0099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4933" y="512635"/>
            <a:ext cx="10999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9900"/>
                </a:solidFill>
              </a:rPr>
              <a:t>45 l</a:t>
            </a:r>
            <a:endParaRPr lang="cs-CZ" sz="4800" b="1" dirty="0">
              <a:solidFill>
                <a:srgbClr val="0099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1808130"/>
            <a:ext cx="10999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9900"/>
                </a:solidFill>
              </a:rPr>
              <a:t>92 l</a:t>
            </a:r>
            <a:endParaRPr lang="cs-CZ" sz="4800" b="1" dirty="0">
              <a:solidFill>
                <a:srgbClr val="0099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61894" y="1782004"/>
            <a:ext cx="10999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9900"/>
                </a:solidFill>
              </a:rPr>
              <a:t>95 l</a:t>
            </a:r>
            <a:endParaRPr lang="cs-CZ" sz="4800" b="1" dirty="0">
              <a:solidFill>
                <a:srgbClr val="0099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0079" y="3068960"/>
            <a:ext cx="10999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9900"/>
                </a:solidFill>
              </a:rPr>
              <a:t>36 l</a:t>
            </a:r>
            <a:endParaRPr lang="cs-CZ" sz="4800" b="1" dirty="0">
              <a:solidFill>
                <a:srgbClr val="0099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65664" y="3071620"/>
            <a:ext cx="10999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9900"/>
                </a:solidFill>
              </a:rPr>
              <a:t>41 l</a:t>
            </a:r>
            <a:endParaRPr lang="cs-CZ" sz="4800" b="1" dirty="0">
              <a:solidFill>
                <a:srgbClr val="0099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26813" y="3273642"/>
            <a:ext cx="10999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57 l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69249" y="3275368"/>
            <a:ext cx="10999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57 l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511" y="5779475"/>
            <a:ext cx="10999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9900"/>
                </a:solidFill>
              </a:rPr>
              <a:t>23 l</a:t>
            </a:r>
            <a:endParaRPr lang="cs-CZ" sz="4800" b="1" dirty="0">
              <a:solidFill>
                <a:srgbClr val="0099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6420" y="4491654"/>
            <a:ext cx="10999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9900"/>
                </a:solidFill>
              </a:rPr>
              <a:t>32 l</a:t>
            </a:r>
            <a:endParaRPr lang="cs-CZ" sz="4800" b="1" dirty="0">
              <a:solidFill>
                <a:srgbClr val="0099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47551" y="526613"/>
            <a:ext cx="10999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77 l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80312" y="512634"/>
            <a:ext cx="10999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86 l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80322" y="1782003"/>
            <a:ext cx="10999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27 l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47551" y="1797066"/>
            <a:ext cx="10999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72 l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06239" y="4455702"/>
            <a:ext cx="10999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9900"/>
                </a:solidFill>
              </a:rPr>
              <a:t>32 l</a:t>
            </a:r>
            <a:endParaRPr lang="cs-CZ" sz="4800" b="1" dirty="0">
              <a:solidFill>
                <a:srgbClr val="0099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319074" y="5772422"/>
            <a:ext cx="10999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9900"/>
                </a:solidFill>
              </a:rPr>
              <a:t>97 l</a:t>
            </a:r>
            <a:endParaRPr lang="cs-CZ" sz="4800" b="1" dirty="0">
              <a:solidFill>
                <a:srgbClr val="0099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69249" y="5589240"/>
            <a:ext cx="10999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24 l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20054" y="5552089"/>
            <a:ext cx="10999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42 l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547551" y="4520116"/>
            <a:ext cx="10999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66 l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529928" y="4455701"/>
            <a:ext cx="10999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67 l</a:t>
            </a:r>
            <a:endParaRPr lang="cs-CZ" sz="4800" b="1" dirty="0">
              <a:solidFill>
                <a:srgbClr val="7030A0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4499992" y="0"/>
            <a:ext cx="144016" cy="68580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6645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681</Words>
  <Application>Microsoft Office PowerPoint</Application>
  <PresentationFormat>Předvádění na obrazovce (4:3)</PresentationFormat>
  <Paragraphs>164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Měříme, vážíme, odměřujeme - procvičování VY_32_INOVACE_2A_19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44</cp:revision>
  <dcterms:created xsi:type="dcterms:W3CDTF">2013-12-09T17:58:06Z</dcterms:created>
  <dcterms:modified xsi:type="dcterms:W3CDTF">2014-03-23T18:09:18Z</dcterms:modified>
</cp:coreProperties>
</file>