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63" r:id="rId5"/>
    <p:sldId id="264" r:id="rId6"/>
    <p:sldId id="265" r:id="rId7"/>
    <p:sldId id="257" r:id="rId8"/>
    <p:sldId id="268" r:id="rId9"/>
    <p:sldId id="271" r:id="rId10"/>
    <p:sldId id="266" r:id="rId11"/>
    <p:sldId id="272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E9CB"/>
    <a:srgbClr val="FEE6FB"/>
    <a:srgbClr val="5FD0EB"/>
    <a:srgbClr val="FFFFCC"/>
    <a:srgbClr val="0000FF"/>
    <a:srgbClr val="FF33CC"/>
    <a:srgbClr val="FF6600"/>
    <a:srgbClr val="008000"/>
    <a:srgbClr val="1831EE"/>
    <a:srgbClr val="8F45C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C2357B-24BA-4A41-8EC6-06135FFF76C1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3F9FF8-4DDA-4876-8B82-F5AEA852A14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12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2CBAF2-AEEA-4312-BCE5-D2C495162BA7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A7C8DB-BF7D-4553-BC53-89F5DAB88B3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336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2AA7DF-8D67-4A1B-8E89-A3DA60B00EFE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43B6BB-F443-4D78-9D8F-683B345CCC9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858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45680D-E227-4FDC-BA6A-1B6F39C1BB81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17EF83-CDBE-491E-8965-63930E580F2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549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E95C83-8F52-4A74-BE0B-A6722706C4B8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24EC2FE-E66B-4503-9CE1-B94184F93B6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968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A36FDC-ACA1-4839-BFDE-5388319D4C11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5FA846-66A2-4FFD-93CA-333BCF6E8E7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339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291512-D834-46DE-BE77-71B340131256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D72A4C-2E90-4BFD-952B-BCC4F8C1E6B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797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F5DEBA-18EC-4666-BBD1-5125E5DA605C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AE0E6E9-28B5-4A33-929A-83190D35ECA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13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5DCA50-DB6C-4397-A09E-A203DFAEA66D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26C50D-4ED2-4EDE-9759-A672C8E926C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160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A7D7C2-51A0-46CF-91CD-39FC215FA0A1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B8E7DAA-C3F9-4B6B-A8D2-E9A54885595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828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ADF292-B413-4206-8314-037A35D1A107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35E07A-729F-4E37-A7D7-BBC124623BA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993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fld id="{230E1157-B4A5-410B-9E76-9C2E835C626C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fld id="{7399008D-F5E2-47B2-BF9E-7752BEC74A17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Jednotky - procvičování</a:t>
            </a:r>
            <a:r>
              <a:rPr lang="cs-CZ"/>
              <a:t/>
            </a:r>
            <a:br>
              <a:rPr lang="cs-CZ"/>
            </a:br>
            <a:r>
              <a:rPr lang="cs-CZ" smtClean="0"/>
              <a:t>VY_32_INOVACE_2A_20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1</a:t>
            </a:r>
            <a:endParaRPr lang="cs-CZ" dirty="0" smtClean="0"/>
          </a:p>
          <a:p>
            <a:r>
              <a:rPr lang="cs-CZ" dirty="0" smtClean="0"/>
              <a:t>Matematika</a:t>
            </a:r>
          </a:p>
          <a:p>
            <a:r>
              <a:rPr lang="cs-CZ" dirty="0" smtClean="0"/>
              <a:t>MŠ</a:t>
            </a:r>
            <a:r>
              <a:rPr lang="cs-CZ" dirty="0"/>
              <a:t>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0550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V tomto materiále si žáci upevňují učivo o jednotkách délky, hmotnosti a objemu. Upevňují si učivo o tom, že matematické operace můžeme provádět pouze se stejnými jednotkami. Zároveň si opakují sčítání a odčítání v číselném oboru do 100. První tři strany jsou interaktivní. Žáci nejprve z plochy odstraní příklady, které se nedají vypočítat, tj. s různými jednotkami. Potom zbylé příklady vypočítají, výsledek přiřadí kliknutím. Podobným způsobem pracují i na straně druhé a třetí. Na straně čtvrté přiřadí pomocí rukopisných poznámek správný výsledek – musí pečlivě kontrolovat nejen výsledky, ale i uvedenou jednotku. Pátá strana je opět interaktivní, kromě jednotek zde žáci procvičují písemné odčítání. Na straně šesté přiřazují pomocí rukopisných poznámek nejen správné výsledky, ale i jednotky – procvičují jejich zkratky.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35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2013</a:t>
            </a:r>
          </a:p>
          <a:p>
            <a:pPr marL="0" indent="0">
              <a:buNone/>
            </a:pPr>
            <a:r>
              <a:rPr lang="cs-CZ" b="1" dirty="0" smtClean="0"/>
              <a:t>Speciální vzdělávací potřeby: </a:t>
            </a:r>
            <a:r>
              <a:rPr lang="cs-CZ" b="1" dirty="0"/>
              <a:t>: </a:t>
            </a:r>
            <a:r>
              <a:rPr lang="cs-CZ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učebního materiálu</a:t>
            </a:r>
            <a:r>
              <a:rPr lang="cs-CZ" dirty="0" smtClean="0"/>
              <a:t>: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>
                <a:latin typeface="+mj-lt"/>
                <a:cs typeface="Times New Roman" pitchFamily="18" charset="0"/>
              </a:rPr>
              <a:t> </a:t>
            </a:r>
            <a:r>
              <a:rPr lang="cs-CZ" dirty="0">
                <a:latin typeface="+mj-lt"/>
                <a:cs typeface="Times New Roman" pitchFamily="18" charset="0"/>
              </a:rPr>
              <a:t>R</a:t>
            </a:r>
            <a:r>
              <a:rPr lang="cs-CZ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/>
              <a:t>Cílová skupina:</a:t>
            </a:r>
            <a:r>
              <a:rPr lang="cs-CZ" dirty="0"/>
              <a:t> Žák (PAS, MP, kombinované postižení -  MP v kombinaci se zdravotním znevýhodněním, MP v kombinaci s PAS, vícečetné postižení)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Stupeň a typ vzdělávání: </a:t>
            </a:r>
            <a:r>
              <a:rPr lang="cs-CZ" dirty="0" smtClean="0"/>
              <a:t>Praktická škola jednoletá</a:t>
            </a:r>
          </a:p>
        </p:txBody>
      </p:sp>
    </p:spTree>
    <p:extLst>
      <p:ext uri="{BB962C8B-B14F-4D97-AF65-F5344CB8AC3E}">
        <p14:creationId xmlns:p14="http://schemas.microsoft.com/office/powerpoint/2010/main" val="1624095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332656"/>
            <a:ext cx="741824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Nejprve kliknutím odstraň příklady, které  </a:t>
            </a:r>
            <a:r>
              <a:rPr lang="cs-CZ" sz="2400" b="1" dirty="0" smtClean="0">
                <a:solidFill>
                  <a:srgbClr val="FF0000"/>
                </a:solidFill>
              </a:rPr>
              <a:t>nemůžeme vypočítat.</a:t>
            </a:r>
          </a:p>
          <a:p>
            <a:endParaRPr lang="cs-CZ" sz="2000" b="1" dirty="0"/>
          </a:p>
          <a:p>
            <a:r>
              <a:rPr lang="cs-CZ" sz="2000" b="1" dirty="0" smtClean="0"/>
              <a:t>Potom vypočítej příklady, které na ploše zůstanou. </a:t>
            </a:r>
          </a:p>
          <a:p>
            <a:r>
              <a:rPr lang="cs-CZ" sz="2000" b="1" dirty="0" smtClean="0"/>
              <a:t>Výsledek přiřaď kliknutím.</a:t>
            </a:r>
            <a:endParaRPr lang="cs-CZ" sz="20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42878" y="404664"/>
            <a:ext cx="29434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74 m  + 13 km  =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7178" y="3434814"/>
            <a:ext cx="285046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44 km + 42 m  </a:t>
            </a:r>
            <a:r>
              <a:rPr lang="cs-CZ" sz="3200" b="1" dirty="0">
                <a:solidFill>
                  <a:srgbClr val="00B050"/>
                </a:solidFill>
              </a:rPr>
              <a:t>=</a:t>
            </a:r>
          </a:p>
          <a:p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7178" y="4213830"/>
            <a:ext cx="27462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73 m  </a:t>
            </a:r>
            <a:r>
              <a:rPr lang="cs-CZ" sz="3200" b="1" dirty="0">
                <a:solidFill>
                  <a:srgbClr val="00B050"/>
                </a:solidFill>
              </a:rPr>
              <a:t>+ </a:t>
            </a:r>
            <a:r>
              <a:rPr lang="cs-CZ" sz="3200" b="1" dirty="0" smtClean="0">
                <a:solidFill>
                  <a:srgbClr val="00B050"/>
                </a:solidFill>
              </a:rPr>
              <a:t>12 m  </a:t>
            </a:r>
            <a:r>
              <a:rPr lang="cs-CZ" sz="3200" b="1" dirty="0">
                <a:solidFill>
                  <a:srgbClr val="00B050"/>
                </a:solidFill>
              </a:rPr>
              <a:t>=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05375" y="2639131"/>
            <a:ext cx="308930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34 cm  </a:t>
            </a:r>
            <a:r>
              <a:rPr lang="cs-CZ" sz="3200" b="1" dirty="0">
                <a:solidFill>
                  <a:srgbClr val="00B050"/>
                </a:solidFill>
              </a:rPr>
              <a:t>+ </a:t>
            </a:r>
            <a:r>
              <a:rPr lang="cs-CZ" sz="3200" b="1" dirty="0" smtClean="0">
                <a:solidFill>
                  <a:srgbClr val="00B050"/>
                </a:solidFill>
              </a:rPr>
              <a:t>23 cm  </a:t>
            </a:r>
            <a:r>
              <a:rPr lang="cs-CZ" sz="3200" b="1" dirty="0">
                <a:solidFill>
                  <a:srgbClr val="00B050"/>
                </a:solidFill>
              </a:rPr>
              <a:t>=</a:t>
            </a:r>
          </a:p>
          <a:p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2492" y="1890990"/>
            <a:ext cx="291778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83 m  </a:t>
            </a:r>
            <a:r>
              <a:rPr lang="cs-CZ" sz="3200" b="1" dirty="0">
                <a:solidFill>
                  <a:srgbClr val="00B050"/>
                </a:solidFill>
              </a:rPr>
              <a:t>+ </a:t>
            </a:r>
            <a:r>
              <a:rPr lang="cs-CZ" sz="3200" b="1" dirty="0" smtClean="0">
                <a:solidFill>
                  <a:srgbClr val="00B050"/>
                </a:solidFill>
              </a:rPr>
              <a:t>16 cm  </a:t>
            </a:r>
            <a:r>
              <a:rPr lang="cs-CZ" sz="3200" b="1" dirty="0">
                <a:solidFill>
                  <a:srgbClr val="00B050"/>
                </a:solidFill>
              </a:rPr>
              <a:t>=</a:t>
            </a:r>
          </a:p>
          <a:p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7730" y="1154606"/>
            <a:ext cx="274626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26 m  </a:t>
            </a:r>
            <a:r>
              <a:rPr lang="cs-CZ" sz="3200" b="1" dirty="0">
                <a:solidFill>
                  <a:srgbClr val="00B050"/>
                </a:solidFill>
              </a:rPr>
              <a:t>+ </a:t>
            </a:r>
            <a:r>
              <a:rPr lang="cs-CZ" sz="3200" b="1" dirty="0" smtClean="0">
                <a:solidFill>
                  <a:srgbClr val="00B050"/>
                </a:solidFill>
              </a:rPr>
              <a:t>42 m  </a:t>
            </a:r>
            <a:r>
              <a:rPr lang="cs-CZ" sz="3200" b="1" dirty="0">
                <a:solidFill>
                  <a:srgbClr val="00B050"/>
                </a:solidFill>
              </a:rPr>
              <a:t>=</a:t>
            </a:r>
          </a:p>
          <a:p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6950" y="5780782"/>
            <a:ext cx="308930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43 cm  </a:t>
            </a:r>
            <a:r>
              <a:rPr lang="cs-CZ" sz="3200" b="1" dirty="0">
                <a:solidFill>
                  <a:srgbClr val="00B050"/>
                </a:solidFill>
              </a:rPr>
              <a:t>+ </a:t>
            </a:r>
            <a:r>
              <a:rPr lang="cs-CZ" sz="3200" b="1" dirty="0" smtClean="0">
                <a:solidFill>
                  <a:srgbClr val="00B050"/>
                </a:solidFill>
              </a:rPr>
              <a:t>34 cm  </a:t>
            </a:r>
            <a:r>
              <a:rPr lang="cs-CZ" sz="3200" b="1" dirty="0">
                <a:solidFill>
                  <a:srgbClr val="00B050"/>
                </a:solidFill>
              </a:rPr>
              <a:t>=</a:t>
            </a:r>
          </a:p>
          <a:p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3342" y="5013176"/>
            <a:ext cx="302198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52 km + 34 cm  </a:t>
            </a:r>
            <a:r>
              <a:rPr lang="cs-CZ" sz="3200" b="1" dirty="0">
                <a:solidFill>
                  <a:srgbClr val="00B050"/>
                </a:solidFill>
              </a:rPr>
              <a:t>=</a:t>
            </a:r>
          </a:p>
          <a:p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71529" y="5097259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8F45C7"/>
                </a:solidFill>
              </a:rPr>
              <a:t>99 m</a:t>
            </a:r>
            <a:endParaRPr lang="cs-CZ" sz="3200" b="1" dirty="0">
              <a:solidFill>
                <a:srgbClr val="8F45C7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59661" y="2629654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8F45C7"/>
                </a:solidFill>
              </a:rPr>
              <a:t>77 m</a:t>
            </a:r>
            <a:endParaRPr lang="cs-CZ" sz="3200" b="1" dirty="0">
              <a:solidFill>
                <a:srgbClr val="8F45C7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59662" y="1844824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8F45C7"/>
                </a:solidFill>
              </a:rPr>
              <a:t>68 m</a:t>
            </a:r>
            <a:endParaRPr lang="cs-CZ" sz="3200" b="1" dirty="0">
              <a:solidFill>
                <a:srgbClr val="8F45C7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941906" y="359566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8F45C7"/>
                </a:solidFill>
              </a:rPr>
              <a:t>85 m</a:t>
            </a:r>
            <a:endParaRPr lang="cs-CZ" sz="3200" b="1" dirty="0">
              <a:solidFill>
                <a:srgbClr val="8F45C7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941906" y="1108440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8F45C7"/>
                </a:solidFill>
              </a:rPr>
              <a:t>89 m</a:t>
            </a:r>
            <a:endParaRPr lang="cs-CZ" sz="3200" b="1" dirty="0">
              <a:solidFill>
                <a:srgbClr val="8F45C7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04048" y="3429000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8F45C7"/>
                </a:solidFill>
              </a:rPr>
              <a:t>88 m</a:t>
            </a:r>
            <a:endParaRPr lang="cs-CZ" sz="3200" b="1" dirty="0">
              <a:solidFill>
                <a:srgbClr val="8F45C7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09983" y="4213830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8F45C7"/>
                </a:solidFill>
              </a:rPr>
              <a:t>57 m</a:t>
            </a:r>
            <a:endParaRPr lang="cs-CZ" sz="3200" b="1" dirty="0">
              <a:solidFill>
                <a:srgbClr val="8F45C7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41905" y="5882089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8F45C7"/>
                </a:solidFill>
              </a:rPr>
              <a:t>75 m</a:t>
            </a:r>
            <a:endParaRPr lang="cs-CZ" sz="3200" b="1" dirty="0">
              <a:solidFill>
                <a:srgbClr val="8F45C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8520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14666E-6 L -0.20104 -0.1054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52" y="-52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5038E-6 L -0.17482 -0.230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50" y="-115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54522E-6 L -0.21459 0.5621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29" y="281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49294E-7 L -0.16944 0.4621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72" y="231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rgbClr val="5FD0EB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03536" y="252823"/>
            <a:ext cx="28953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56 kg  + 23 dkg=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0712" y="2780928"/>
            <a:ext cx="290816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63 kg + 22 km  </a:t>
            </a:r>
            <a:r>
              <a:rPr lang="cs-CZ" sz="3200" b="1" dirty="0">
                <a:solidFill>
                  <a:srgbClr val="0070C0"/>
                </a:solidFill>
              </a:rPr>
              <a:t>=</a:t>
            </a:r>
          </a:p>
          <a:p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84602" y="2784037"/>
            <a:ext cx="208582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47 t+ 22 t =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86582" y="1507928"/>
            <a:ext cx="218842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25 g+ 23 g =</a:t>
            </a:r>
            <a:endParaRPr lang="cs-CZ" sz="3200" b="1" dirty="0">
              <a:solidFill>
                <a:srgbClr val="0070C0"/>
              </a:solidFill>
            </a:endParaRPr>
          </a:p>
          <a:p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7199" y="1507056"/>
            <a:ext cx="286168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66 kg  </a:t>
            </a:r>
            <a:r>
              <a:rPr lang="cs-CZ" sz="3200" b="1" dirty="0">
                <a:solidFill>
                  <a:srgbClr val="0070C0"/>
                </a:solidFill>
              </a:rPr>
              <a:t>+ </a:t>
            </a:r>
            <a:r>
              <a:rPr lang="cs-CZ" sz="3200" b="1" dirty="0" smtClean="0">
                <a:solidFill>
                  <a:srgbClr val="0070C0"/>
                </a:solidFill>
              </a:rPr>
              <a:t>21 kg  </a:t>
            </a:r>
            <a:r>
              <a:rPr lang="cs-CZ" sz="3200" b="1" dirty="0">
                <a:solidFill>
                  <a:srgbClr val="0070C0"/>
                </a:solidFill>
              </a:rPr>
              <a:t>=</a:t>
            </a:r>
          </a:p>
          <a:p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84602" y="277216"/>
            <a:ext cx="280237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31 dkg+ 37 kg =</a:t>
            </a:r>
            <a:endParaRPr lang="cs-CZ" sz="3200" b="1" dirty="0">
              <a:solidFill>
                <a:srgbClr val="0070C0"/>
              </a:solidFill>
            </a:endParaRPr>
          </a:p>
          <a:p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54946" y="4057654"/>
            <a:ext cx="276870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73 kg  </a:t>
            </a:r>
            <a:r>
              <a:rPr lang="cs-CZ" sz="3200" b="1" dirty="0">
                <a:solidFill>
                  <a:srgbClr val="0070C0"/>
                </a:solidFill>
              </a:rPr>
              <a:t>+ </a:t>
            </a:r>
            <a:r>
              <a:rPr lang="cs-CZ" sz="3200" b="1" dirty="0" smtClean="0">
                <a:solidFill>
                  <a:srgbClr val="0070C0"/>
                </a:solidFill>
              </a:rPr>
              <a:t>24 kg =</a:t>
            </a:r>
            <a:endParaRPr lang="cs-CZ" sz="3200" b="1" dirty="0">
              <a:solidFill>
                <a:srgbClr val="0070C0"/>
              </a:solidFill>
            </a:endParaRPr>
          </a:p>
          <a:p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0839" y="4077072"/>
            <a:ext cx="267573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24 kg + 62 kg =</a:t>
            </a:r>
            <a:endParaRPr lang="cs-CZ" sz="3200" b="1" dirty="0">
              <a:solidFill>
                <a:srgbClr val="0070C0"/>
              </a:solidFill>
            </a:endParaRPr>
          </a:p>
          <a:p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06550" y="5966139"/>
            <a:ext cx="10855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97 kg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05826" y="5945784"/>
            <a:ext cx="10855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87 kg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37199" y="5990979"/>
            <a:ext cx="8883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48 g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29711" y="5982998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89 m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723653" y="5949280"/>
            <a:ext cx="10855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86 kg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860032" y="5982998"/>
            <a:ext cx="8370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69 t</a:t>
            </a:r>
            <a:endParaRPr lang="cs-CZ" sz="3200" b="1" dirty="0">
              <a:solidFill>
                <a:srgbClr val="C00000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0" y="5409220"/>
            <a:ext cx="9144000" cy="360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772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11751E-7 L -0.0342 -0.6504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9" y="-325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55077E-6 L -0.50642 -0.2630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330" y="-13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275 0.17835 L 0.75312 -0.6571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285" y="-417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9.73861E-7 L 0.28351 -0.4721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167" y="-236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9.73861E-7 L 0.18125 -0.2831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63" y="-14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6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17" grpId="0"/>
      <p:bldP spid="18" grpId="0"/>
      <p:bldP spid="19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6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Skupina 25"/>
          <p:cNvGrpSpPr/>
          <p:nvPr/>
        </p:nvGrpSpPr>
        <p:grpSpPr>
          <a:xfrm>
            <a:off x="583930" y="656831"/>
            <a:ext cx="1085554" cy="1077218"/>
            <a:chOff x="899592" y="764704"/>
            <a:chExt cx="1085554" cy="1077218"/>
          </a:xfrm>
        </p:grpSpPr>
        <p:sp>
          <p:nvSpPr>
            <p:cNvPr id="4" name="TextovéPole 3"/>
            <p:cNvSpPr txBox="1"/>
            <p:nvPr/>
          </p:nvSpPr>
          <p:spPr>
            <a:xfrm>
              <a:off x="899592" y="764704"/>
              <a:ext cx="1015021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74 l</a:t>
              </a:r>
            </a:p>
            <a:p>
              <a:r>
                <a:rPr lang="cs-CZ" sz="3200" b="1" dirty="0" smtClean="0">
                  <a:solidFill>
                    <a:srgbClr val="0000FF"/>
                  </a:solidFill>
                </a:rPr>
                <a:t>12 hl</a:t>
              </a:r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899592" y="1841922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5" name="Skupina 24"/>
          <p:cNvGrpSpPr/>
          <p:nvPr/>
        </p:nvGrpSpPr>
        <p:grpSpPr>
          <a:xfrm>
            <a:off x="2555776" y="628718"/>
            <a:ext cx="1199367" cy="1093986"/>
            <a:chOff x="2987824" y="1052736"/>
            <a:chExt cx="1199367" cy="1093986"/>
          </a:xfrm>
        </p:grpSpPr>
        <p:sp>
          <p:nvSpPr>
            <p:cNvPr id="2" name="TextovéPole 1"/>
            <p:cNvSpPr txBox="1"/>
            <p:nvPr/>
          </p:nvSpPr>
          <p:spPr>
            <a:xfrm>
              <a:off x="2987824" y="1052736"/>
              <a:ext cx="1199367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41 cm</a:t>
              </a:r>
            </a:p>
            <a:p>
              <a:r>
                <a:rPr lang="cs-CZ" sz="3200" b="1" dirty="0" smtClean="0">
                  <a:solidFill>
                    <a:srgbClr val="0000FF"/>
                  </a:solidFill>
                </a:rPr>
                <a:t>56 hl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2987824" y="2146722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>
            <a:off x="4286459" y="658059"/>
            <a:ext cx="1085554" cy="1093986"/>
            <a:chOff x="4355976" y="1052736"/>
            <a:chExt cx="1085554" cy="1093986"/>
          </a:xfrm>
        </p:grpSpPr>
        <p:sp>
          <p:nvSpPr>
            <p:cNvPr id="3" name="TextovéPole 2"/>
            <p:cNvSpPr txBox="1"/>
            <p:nvPr/>
          </p:nvSpPr>
          <p:spPr>
            <a:xfrm>
              <a:off x="4355976" y="1052736"/>
              <a:ext cx="888385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34 l</a:t>
              </a:r>
            </a:p>
            <a:p>
              <a:r>
                <a:rPr lang="cs-CZ" sz="3200" b="1" dirty="0" smtClean="0">
                  <a:solidFill>
                    <a:srgbClr val="0000FF"/>
                  </a:solidFill>
                </a:rPr>
                <a:t>43 l 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4355976" y="2146722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5978873" y="656831"/>
            <a:ext cx="1085554" cy="1093298"/>
            <a:chOff x="5652120" y="1196752"/>
            <a:chExt cx="1085554" cy="1093298"/>
          </a:xfrm>
        </p:grpSpPr>
        <p:sp>
          <p:nvSpPr>
            <p:cNvPr id="5" name="TextovéPole 4"/>
            <p:cNvSpPr txBox="1"/>
            <p:nvPr/>
          </p:nvSpPr>
          <p:spPr>
            <a:xfrm>
              <a:off x="5652120" y="1196752"/>
              <a:ext cx="1015021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27 hl</a:t>
              </a:r>
            </a:p>
            <a:p>
              <a:r>
                <a:rPr lang="cs-CZ" sz="3200" b="1" dirty="0" smtClean="0">
                  <a:solidFill>
                    <a:srgbClr val="0000FF"/>
                  </a:solidFill>
                </a:rPr>
                <a:t>46 hl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cxnSp>
          <p:nvCxnSpPr>
            <p:cNvPr id="14" name="Přímá spojnice 13"/>
            <p:cNvCxnSpPr/>
            <p:nvPr/>
          </p:nvCxnSpPr>
          <p:spPr>
            <a:xfrm>
              <a:off x="5652120" y="2290050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7596336" y="651163"/>
            <a:ext cx="1085554" cy="1077218"/>
            <a:chOff x="6336923" y="5301208"/>
            <a:chExt cx="1085554" cy="1077218"/>
          </a:xfrm>
        </p:grpSpPr>
        <p:sp>
          <p:nvSpPr>
            <p:cNvPr id="11" name="TextovéPole 10"/>
            <p:cNvSpPr txBox="1"/>
            <p:nvPr/>
          </p:nvSpPr>
          <p:spPr>
            <a:xfrm>
              <a:off x="6336923" y="5301208"/>
              <a:ext cx="1027845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44 m</a:t>
              </a:r>
            </a:p>
            <a:p>
              <a:r>
                <a:rPr lang="cs-CZ" sz="3200" b="1" dirty="0" smtClean="0">
                  <a:solidFill>
                    <a:srgbClr val="0000FF"/>
                  </a:solidFill>
                </a:rPr>
                <a:t>26 l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6336923" y="6378426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4061133" y="3144505"/>
            <a:ext cx="1225015" cy="1077218"/>
            <a:chOff x="4211960" y="5301208"/>
            <a:chExt cx="1225015" cy="1077218"/>
          </a:xfrm>
        </p:grpSpPr>
        <p:sp>
          <p:nvSpPr>
            <p:cNvPr id="10" name="TextovéPole 9"/>
            <p:cNvSpPr txBox="1"/>
            <p:nvPr/>
          </p:nvSpPr>
          <p:spPr>
            <a:xfrm>
              <a:off x="4211960" y="5301208"/>
              <a:ext cx="1225015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54 km</a:t>
              </a:r>
            </a:p>
            <a:p>
              <a:r>
                <a:rPr lang="cs-CZ" sz="3200" b="1" dirty="0" smtClean="0">
                  <a:solidFill>
                    <a:srgbClr val="0000FF"/>
                  </a:solidFill>
                </a:rPr>
                <a:t>23 kg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4211960" y="6378426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2173105" y="3152139"/>
            <a:ext cx="1085554" cy="1077218"/>
            <a:chOff x="2627784" y="5480357"/>
            <a:chExt cx="1085554" cy="1077218"/>
          </a:xfrm>
        </p:grpSpPr>
        <p:sp>
          <p:nvSpPr>
            <p:cNvPr id="9" name="TextovéPole 8"/>
            <p:cNvSpPr txBox="1"/>
            <p:nvPr/>
          </p:nvSpPr>
          <p:spPr>
            <a:xfrm>
              <a:off x="2627784" y="5480357"/>
              <a:ext cx="1015021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14 l</a:t>
              </a:r>
            </a:p>
            <a:p>
              <a:r>
                <a:rPr lang="cs-CZ" sz="3200" b="1" dirty="0" smtClean="0">
                  <a:solidFill>
                    <a:srgbClr val="0000FF"/>
                  </a:solidFill>
                </a:rPr>
                <a:t>26 hl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2627784" y="6557575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300897" y="3098965"/>
            <a:ext cx="1085554" cy="1077218"/>
            <a:chOff x="833238" y="5157192"/>
            <a:chExt cx="1085554" cy="1077218"/>
          </a:xfrm>
        </p:grpSpPr>
        <p:sp>
          <p:nvSpPr>
            <p:cNvPr id="8" name="TextovéPole 7"/>
            <p:cNvSpPr txBox="1"/>
            <p:nvPr/>
          </p:nvSpPr>
          <p:spPr>
            <a:xfrm>
              <a:off x="899592" y="5157192"/>
              <a:ext cx="795411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34 l</a:t>
              </a:r>
            </a:p>
            <a:p>
              <a:r>
                <a:rPr lang="cs-CZ" sz="3200" b="1" dirty="0" smtClean="0">
                  <a:solidFill>
                    <a:srgbClr val="0000FF"/>
                  </a:solidFill>
                </a:rPr>
                <a:t>49 l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cxnSp>
          <p:nvCxnSpPr>
            <p:cNvPr id="18" name="Přímá spojnice 17"/>
            <p:cNvCxnSpPr/>
            <p:nvPr/>
          </p:nvCxnSpPr>
          <p:spPr>
            <a:xfrm>
              <a:off x="833238" y="6222379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1" name="Skupina 30"/>
          <p:cNvGrpSpPr/>
          <p:nvPr/>
        </p:nvGrpSpPr>
        <p:grpSpPr>
          <a:xfrm>
            <a:off x="5855886" y="3155574"/>
            <a:ext cx="1085554" cy="1077218"/>
            <a:chOff x="6372200" y="4562294"/>
            <a:chExt cx="1085554" cy="1077218"/>
          </a:xfrm>
        </p:grpSpPr>
        <p:cxnSp>
          <p:nvCxnSpPr>
            <p:cNvPr id="28" name="Přímá spojnice 27"/>
            <p:cNvCxnSpPr/>
            <p:nvPr/>
          </p:nvCxnSpPr>
          <p:spPr>
            <a:xfrm>
              <a:off x="6372200" y="5639512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9" name="TextovéPole 28"/>
            <p:cNvSpPr txBox="1"/>
            <p:nvPr/>
          </p:nvSpPr>
          <p:spPr>
            <a:xfrm>
              <a:off x="6372200" y="4562294"/>
              <a:ext cx="1015021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46 hl</a:t>
              </a:r>
            </a:p>
            <a:p>
              <a:r>
                <a:rPr lang="cs-CZ" sz="3200" b="1" dirty="0" smtClean="0">
                  <a:solidFill>
                    <a:srgbClr val="0000FF"/>
                  </a:solidFill>
                </a:rPr>
                <a:t>32 hl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7573705" y="3155574"/>
            <a:ext cx="1157562" cy="1090340"/>
            <a:chOff x="7884368" y="4653136"/>
            <a:chExt cx="1157562" cy="1090340"/>
          </a:xfrm>
        </p:grpSpPr>
        <p:cxnSp>
          <p:nvCxnSpPr>
            <p:cNvPr id="27" name="Přímá spojnice 26"/>
            <p:cNvCxnSpPr/>
            <p:nvPr/>
          </p:nvCxnSpPr>
          <p:spPr>
            <a:xfrm>
              <a:off x="7956376" y="5743476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30" name="TextovéPole 29"/>
            <p:cNvSpPr txBox="1"/>
            <p:nvPr/>
          </p:nvSpPr>
          <p:spPr>
            <a:xfrm>
              <a:off x="7884368" y="4653136"/>
              <a:ext cx="1085554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29 kg</a:t>
              </a:r>
            </a:p>
            <a:p>
              <a:r>
                <a:rPr lang="cs-CZ" sz="3200" b="1" dirty="0" smtClean="0">
                  <a:solidFill>
                    <a:srgbClr val="0000FF"/>
                  </a:solidFill>
                </a:rPr>
                <a:t>51 t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</p:grpSp>
      <p:sp>
        <p:nvSpPr>
          <p:cNvPr id="33" name="TextovéPole 32"/>
          <p:cNvSpPr txBox="1"/>
          <p:nvPr/>
        </p:nvSpPr>
        <p:spPr>
          <a:xfrm>
            <a:off x="1598951" y="5919428"/>
            <a:ext cx="870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61 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720083" y="5919429"/>
            <a:ext cx="870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63 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92870" y="5919429"/>
            <a:ext cx="11192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73 hl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812360" y="5921445"/>
            <a:ext cx="11192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78 hl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848472" y="5935167"/>
            <a:ext cx="870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82 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905655" y="5935168"/>
            <a:ext cx="870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92 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868907" y="5935169"/>
            <a:ext cx="870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83 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851920" y="5935169"/>
            <a:ext cx="870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77 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45" name="Přímá spojnice 44"/>
          <p:cNvCxnSpPr/>
          <p:nvPr/>
        </p:nvCxnSpPr>
        <p:spPr>
          <a:xfrm>
            <a:off x="0" y="5517232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4558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2408E-6 L 0.04705 -0.6116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44" y="-305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55077E-6 L 0.61944 -0.5986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972" y="-299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2408E-6 L -0.60677 -0.2442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347" y="-122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87162E-6 L -0.22639 -0.24219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319" y="-121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39" grpId="0"/>
      <p:bldP spid="40" grpId="0"/>
      <p:bldP spid="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76672"/>
            <a:ext cx="65593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Spoj čarou se správnými výsledky. Dávej pozor na jednotky! 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Skupina 37"/>
          <p:cNvGrpSpPr/>
          <p:nvPr/>
        </p:nvGrpSpPr>
        <p:grpSpPr>
          <a:xfrm>
            <a:off x="194399" y="764704"/>
            <a:ext cx="1404552" cy="1077218"/>
            <a:chOff x="194399" y="764704"/>
            <a:chExt cx="1404552" cy="1077218"/>
          </a:xfrm>
        </p:grpSpPr>
        <p:sp>
          <p:nvSpPr>
            <p:cNvPr id="4" name="TextovéPole 3"/>
            <p:cNvSpPr txBox="1"/>
            <p:nvPr/>
          </p:nvSpPr>
          <p:spPr>
            <a:xfrm>
              <a:off x="194399" y="764704"/>
              <a:ext cx="1404552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33CC"/>
                  </a:solidFill>
                </a:rPr>
                <a:t>53 litrů</a:t>
              </a:r>
            </a:p>
            <a:p>
              <a:r>
                <a:rPr lang="cs-CZ" sz="3200" b="1" dirty="0" smtClean="0">
                  <a:solidFill>
                    <a:srgbClr val="FF33CC"/>
                  </a:solidFill>
                </a:rPr>
                <a:t>32 litrů</a:t>
              </a:r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194399" y="1841922"/>
              <a:ext cx="140455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/>
          <p:nvPr/>
        </p:nvGrpSpPr>
        <p:grpSpPr>
          <a:xfrm>
            <a:off x="2032917" y="789664"/>
            <a:ext cx="1276311" cy="1093986"/>
            <a:chOff x="2210071" y="772148"/>
            <a:chExt cx="1276311" cy="1093986"/>
          </a:xfrm>
        </p:grpSpPr>
        <p:sp>
          <p:nvSpPr>
            <p:cNvPr id="2" name="TextovéPole 1"/>
            <p:cNvSpPr txBox="1"/>
            <p:nvPr/>
          </p:nvSpPr>
          <p:spPr>
            <a:xfrm>
              <a:off x="2210071" y="772148"/>
              <a:ext cx="1276311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33CC"/>
                  </a:solidFill>
                </a:rPr>
                <a:t>23 tun</a:t>
              </a:r>
            </a:p>
            <a:p>
              <a:r>
                <a:rPr lang="cs-CZ" sz="3200" b="1" dirty="0" smtClean="0">
                  <a:solidFill>
                    <a:srgbClr val="FF33CC"/>
                  </a:solidFill>
                </a:rPr>
                <a:t>46 tun</a:t>
              </a:r>
              <a:endParaRPr lang="cs-CZ" sz="3200" b="1" dirty="0">
                <a:solidFill>
                  <a:srgbClr val="FF33CC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2210071" y="1866134"/>
              <a:ext cx="1276311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3868837" y="772148"/>
            <a:ext cx="1739964" cy="1093986"/>
            <a:chOff x="3868837" y="772148"/>
            <a:chExt cx="1739964" cy="1093986"/>
          </a:xfrm>
        </p:grpSpPr>
        <p:sp>
          <p:nvSpPr>
            <p:cNvPr id="3" name="TextovéPole 2"/>
            <p:cNvSpPr txBox="1"/>
            <p:nvPr/>
          </p:nvSpPr>
          <p:spPr>
            <a:xfrm>
              <a:off x="3868837" y="772148"/>
              <a:ext cx="1739964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33CC"/>
                  </a:solidFill>
                </a:rPr>
                <a:t>63 metrů</a:t>
              </a:r>
            </a:p>
            <a:p>
              <a:r>
                <a:rPr lang="cs-CZ" sz="3200" b="1" dirty="0" smtClean="0">
                  <a:solidFill>
                    <a:srgbClr val="FF33CC"/>
                  </a:solidFill>
                </a:rPr>
                <a:t>23 metrů</a:t>
              </a:r>
              <a:endParaRPr lang="cs-CZ" sz="3200" b="1" dirty="0">
                <a:solidFill>
                  <a:srgbClr val="FF33CC"/>
                </a:solidFill>
              </a:endParaRPr>
            </a:p>
          </p:txBody>
        </p:sp>
        <p:cxnSp>
          <p:nvCxnSpPr>
            <p:cNvPr id="13" name="Přímá spojnice 12"/>
            <p:cNvCxnSpPr/>
            <p:nvPr/>
          </p:nvCxnSpPr>
          <p:spPr>
            <a:xfrm flipV="1">
              <a:off x="3868837" y="1849366"/>
              <a:ext cx="1739964" cy="16768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TextovéPole 10"/>
          <p:cNvSpPr txBox="1"/>
          <p:nvPr/>
        </p:nvSpPr>
        <p:spPr>
          <a:xfrm>
            <a:off x="7596336" y="651163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dirty="0">
              <a:solidFill>
                <a:srgbClr val="FF33CC"/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4061133" y="836712"/>
            <a:ext cx="4460060" cy="3385011"/>
            <a:chOff x="4211960" y="2993415"/>
            <a:chExt cx="4460060" cy="3385011"/>
          </a:xfrm>
        </p:grpSpPr>
        <p:sp>
          <p:nvSpPr>
            <p:cNvPr id="10" name="TextovéPole 9"/>
            <p:cNvSpPr txBox="1"/>
            <p:nvPr/>
          </p:nvSpPr>
          <p:spPr>
            <a:xfrm>
              <a:off x="6311694" y="2993415"/>
              <a:ext cx="2360326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33CC"/>
                  </a:solidFill>
                </a:rPr>
                <a:t>54 kilometrů</a:t>
              </a:r>
            </a:p>
            <a:p>
              <a:r>
                <a:rPr lang="cs-CZ" sz="3200" b="1" dirty="0" smtClean="0">
                  <a:solidFill>
                    <a:srgbClr val="FF33CC"/>
                  </a:solidFill>
                </a:rPr>
                <a:t>23 kilometrů</a:t>
              </a:r>
              <a:endParaRPr lang="cs-CZ" sz="3200" b="1" dirty="0">
                <a:solidFill>
                  <a:srgbClr val="FF33CC"/>
                </a:solidFill>
              </a:endParaRPr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4211960" y="6378426"/>
              <a:ext cx="10855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3410923" y="3144505"/>
            <a:ext cx="2385974" cy="1077218"/>
            <a:chOff x="3529684" y="3144505"/>
            <a:chExt cx="2385974" cy="1077218"/>
          </a:xfrm>
        </p:grpSpPr>
        <p:sp>
          <p:nvSpPr>
            <p:cNvPr id="9" name="TextovéPole 8"/>
            <p:cNvSpPr txBox="1"/>
            <p:nvPr/>
          </p:nvSpPr>
          <p:spPr>
            <a:xfrm>
              <a:off x="3529684" y="3144505"/>
              <a:ext cx="2385974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33CC"/>
                  </a:solidFill>
                </a:rPr>
                <a:t>14 hektolitrů</a:t>
              </a:r>
            </a:p>
            <a:p>
              <a:r>
                <a:rPr lang="cs-CZ" sz="3200" b="1" dirty="0" smtClean="0">
                  <a:solidFill>
                    <a:srgbClr val="FF33CC"/>
                  </a:solidFill>
                </a:rPr>
                <a:t>35 hektolitrů</a:t>
              </a:r>
              <a:endParaRPr lang="cs-CZ" sz="3200" b="1" dirty="0">
                <a:solidFill>
                  <a:srgbClr val="FF33CC"/>
                </a:solidFill>
              </a:endParaRPr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3529684" y="4221723"/>
              <a:ext cx="23392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1" name="Skupina 50"/>
          <p:cNvGrpSpPr/>
          <p:nvPr/>
        </p:nvGrpSpPr>
        <p:grpSpPr>
          <a:xfrm>
            <a:off x="194399" y="3098965"/>
            <a:ext cx="2644111" cy="1077218"/>
            <a:chOff x="300897" y="3098965"/>
            <a:chExt cx="2644111" cy="1077218"/>
          </a:xfrm>
        </p:grpSpPr>
        <p:sp>
          <p:nvSpPr>
            <p:cNvPr id="8" name="TextovéPole 7"/>
            <p:cNvSpPr txBox="1"/>
            <p:nvPr/>
          </p:nvSpPr>
          <p:spPr>
            <a:xfrm>
              <a:off x="367251" y="3098965"/>
              <a:ext cx="2577757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33CC"/>
                  </a:solidFill>
                </a:rPr>
                <a:t>14 centimetrů</a:t>
              </a:r>
            </a:p>
            <a:p>
              <a:r>
                <a:rPr lang="cs-CZ" sz="3200" b="1" dirty="0" smtClean="0">
                  <a:solidFill>
                    <a:srgbClr val="FF33CC"/>
                  </a:solidFill>
                </a:rPr>
                <a:t>71 centimetrů</a:t>
              </a:r>
              <a:endParaRPr lang="cs-CZ" sz="3200" b="1" dirty="0">
                <a:solidFill>
                  <a:srgbClr val="FF33CC"/>
                </a:solidFill>
              </a:endParaRPr>
            </a:p>
          </p:txBody>
        </p:sp>
        <p:cxnSp>
          <p:nvCxnSpPr>
            <p:cNvPr id="18" name="Přímá spojnice 17"/>
            <p:cNvCxnSpPr/>
            <p:nvPr/>
          </p:nvCxnSpPr>
          <p:spPr>
            <a:xfrm>
              <a:off x="300897" y="4164152"/>
              <a:ext cx="2644111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7" name="Skupina 56"/>
          <p:cNvGrpSpPr/>
          <p:nvPr/>
        </p:nvGrpSpPr>
        <p:grpSpPr>
          <a:xfrm>
            <a:off x="6488404" y="3133436"/>
            <a:ext cx="2400594" cy="1088287"/>
            <a:chOff x="6607399" y="2060219"/>
            <a:chExt cx="2400594" cy="1088287"/>
          </a:xfrm>
        </p:grpSpPr>
        <p:cxnSp>
          <p:nvCxnSpPr>
            <p:cNvPr id="28" name="Přímá spojnice 27"/>
            <p:cNvCxnSpPr/>
            <p:nvPr/>
          </p:nvCxnSpPr>
          <p:spPr>
            <a:xfrm>
              <a:off x="6607399" y="3148506"/>
              <a:ext cx="240059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9" name="TextovéPole 28"/>
            <p:cNvSpPr txBox="1"/>
            <p:nvPr/>
          </p:nvSpPr>
          <p:spPr>
            <a:xfrm>
              <a:off x="6607399" y="2060219"/>
              <a:ext cx="2400594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33CC"/>
                  </a:solidFill>
                </a:rPr>
                <a:t>26 kilogramů</a:t>
              </a:r>
            </a:p>
            <a:p>
              <a:r>
                <a:rPr lang="cs-CZ" sz="3200" b="1" dirty="0" smtClean="0">
                  <a:solidFill>
                    <a:srgbClr val="FF33CC"/>
                  </a:solidFill>
                </a:rPr>
                <a:t>42 kilogramů</a:t>
              </a:r>
              <a:endParaRPr lang="cs-CZ" sz="3200" b="1" dirty="0">
                <a:solidFill>
                  <a:srgbClr val="FF33CC"/>
                </a:solidFill>
              </a:endParaRPr>
            </a:p>
          </p:txBody>
        </p:sp>
      </p:grpSp>
      <p:sp>
        <p:nvSpPr>
          <p:cNvPr id="33" name="TextovéPole 32"/>
          <p:cNvSpPr txBox="1"/>
          <p:nvPr/>
        </p:nvSpPr>
        <p:spPr>
          <a:xfrm>
            <a:off x="1386932" y="6142013"/>
            <a:ext cx="9172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00FF"/>
                </a:solidFill>
              </a:rPr>
              <a:t>69 t</a:t>
            </a:r>
            <a:endParaRPr lang="cs-CZ" sz="3600" b="1" dirty="0">
              <a:solidFill>
                <a:srgbClr val="0000FF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671073" y="5733256"/>
            <a:ext cx="1197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00FF"/>
                </a:solidFill>
              </a:rPr>
              <a:t>68 kg</a:t>
            </a:r>
            <a:endParaRPr lang="cs-CZ" sz="3600" b="1" dirty="0">
              <a:solidFill>
                <a:srgbClr val="0000FF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9864" y="5660286"/>
            <a:ext cx="13260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00FF"/>
                </a:solidFill>
              </a:rPr>
              <a:t>85 cm</a:t>
            </a:r>
            <a:endParaRPr lang="cs-CZ" sz="3600" b="1" dirty="0">
              <a:solidFill>
                <a:srgbClr val="0000FF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621008" y="5724914"/>
            <a:ext cx="11320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00FF"/>
                </a:solidFill>
              </a:rPr>
              <a:t>86 m</a:t>
            </a:r>
            <a:endParaRPr lang="cs-CZ" sz="3600" b="1" dirty="0">
              <a:solidFill>
                <a:srgbClr val="0000FF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398741" y="6142013"/>
            <a:ext cx="11192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00FF"/>
                </a:solidFill>
              </a:rPr>
              <a:t>49 hl</a:t>
            </a:r>
            <a:endParaRPr lang="cs-CZ" sz="3600" b="1" dirty="0">
              <a:solidFill>
                <a:srgbClr val="0000FF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049298" y="6131972"/>
            <a:ext cx="870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00FF"/>
                </a:solidFill>
              </a:rPr>
              <a:t>85 l</a:t>
            </a:r>
            <a:endParaRPr lang="cs-CZ" sz="3600" b="1" dirty="0">
              <a:solidFill>
                <a:srgbClr val="0000FF"/>
              </a:solidFill>
            </a:endParaRPr>
          </a:p>
        </p:txBody>
      </p:sp>
      <p:cxnSp>
        <p:nvCxnSpPr>
          <p:cNvPr id="45" name="Přímá spojnice 44"/>
          <p:cNvCxnSpPr/>
          <p:nvPr/>
        </p:nvCxnSpPr>
        <p:spPr>
          <a:xfrm>
            <a:off x="0" y="5517232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V="1">
            <a:off x="6228184" y="1857750"/>
            <a:ext cx="2293009" cy="838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5076056" y="5703550"/>
            <a:ext cx="13532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00FF"/>
                </a:solidFill>
              </a:rPr>
              <a:t>77 km</a:t>
            </a:r>
            <a:endParaRPr lang="cs-CZ" sz="3600" b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5166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332656"/>
            <a:ext cx="741824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Nejprve kliknutím odstraň příklady, které  </a:t>
            </a:r>
            <a:r>
              <a:rPr lang="cs-CZ" sz="2400" b="1" dirty="0" smtClean="0">
                <a:solidFill>
                  <a:srgbClr val="FF0000"/>
                </a:solidFill>
              </a:rPr>
              <a:t>nemůžeme vypočítat.</a:t>
            </a:r>
          </a:p>
          <a:p>
            <a:endParaRPr lang="cs-CZ" sz="2000" b="1" dirty="0"/>
          </a:p>
          <a:p>
            <a:r>
              <a:rPr lang="cs-CZ" sz="2000" b="1" dirty="0" smtClean="0"/>
              <a:t>Potom vypočítej příklady, které na ploše zůstanou. </a:t>
            </a:r>
          </a:p>
          <a:p>
            <a:r>
              <a:rPr lang="cs-CZ" sz="2000" b="1" dirty="0" smtClean="0"/>
              <a:t>Výsledek přiřaď kliknutím.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361607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9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ovéPole 32"/>
          <p:cNvSpPr txBox="1"/>
          <p:nvPr/>
        </p:nvSpPr>
        <p:spPr>
          <a:xfrm>
            <a:off x="1303652" y="5919427"/>
            <a:ext cx="870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6600"/>
                </a:solidFill>
              </a:rPr>
              <a:t>61 l</a:t>
            </a:r>
            <a:endParaRPr lang="cs-CZ" sz="3600" b="1" dirty="0">
              <a:solidFill>
                <a:srgbClr val="FF66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582158" y="5933467"/>
            <a:ext cx="870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6600"/>
                </a:solidFill>
              </a:rPr>
              <a:t>62 l</a:t>
            </a:r>
            <a:endParaRPr lang="cs-CZ" sz="3600" b="1" dirty="0">
              <a:solidFill>
                <a:srgbClr val="FF66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62121" y="5919429"/>
            <a:ext cx="870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6600"/>
                </a:solidFill>
              </a:rPr>
              <a:t>51 l</a:t>
            </a:r>
            <a:endParaRPr lang="cs-CZ" sz="3600" b="1" dirty="0">
              <a:solidFill>
                <a:srgbClr val="FF66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188490" y="5931767"/>
            <a:ext cx="870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6600"/>
                </a:solidFill>
              </a:rPr>
              <a:t>28 l</a:t>
            </a:r>
            <a:endParaRPr lang="cs-CZ" sz="3600" b="1" dirty="0">
              <a:solidFill>
                <a:srgbClr val="FF66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812404" y="5935167"/>
            <a:ext cx="11192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6600"/>
                </a:solidFill>
              </a:rPr>
              <a:t>61 hl</a:t>
            </a:r>
            <a:endParaRPr lang="cs-CZ" sz="3600" b="1" dirty="0">
              <a:solidFill>
                <a:srgbClr val="FF66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087121" y="5935168"/>
            <a:ext cx="870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6600"/>
                </a:solidFill>
              </a:rPr>
              <a:t>11 l</a:t>
            </a:r>
            <a:endParaRPr lang="cs-CZ" sz="3600" b="1" dirty="0">
              <a:solidFill>
                <a:srgbClr val="FF66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049222" y="5936614"/>
            <a:ext cx="870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6600"/>
                </a:solidFill>
              </a:rPr>
              <a:t>83 l</a:t>
            </a:r>
            <a:endParaRPr lang="cs-CZ" sz="3600" b="1" dirty="0">
              <a:solidFill>
                <a:srgbClr val="FF66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743579" y="5935169"/>
            <a:ext cx="870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6600"/>
                </a:solidFill>
              </a:rPr>
              <a:t>77 l</a:t>
            </a:r>
            <a:endParaRPr lang="cs-CZ" sz="3600" b="1" dirty="0">
              <a:solidFill>
                <a:srgbClr val="FF6600"/>
              </a:solidFill>
            </a:endParaRPr>
          </a:p>
        </p:txBody>
      </p:sp>
      <p:cxnSp>
        <p:nvCxnSpPr>
          <p:cNvPr id="45" name="Přímá spojnice 44"/>
          <p:cNvCxnSpPr/>
          <p:nvPr/>
        </p:nvCxnSpPr>
        <p:spPr>
          <a:xfrm>
            <a:off x="0" y="5517232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41" name="Skupina 40"/>
          <p:cNvGrpSpPr/>
          <p:nvPr/>
        </p:nvGrpSpPr>
        <p:grpSpPr>
          <a:xfrm>
            <a:off x="367251" y="656831"/>
            <a:ext cx="1302233" cy="1077218"/>
            <a:chOff x="367251" y="656831"/>
            <a:chExt cx="1302233" cy="1077218"/>
          </a:xfrm>
        </p:grpSpPr>
        <p:grpSp>
          <p:nvGrpSpPr>
            <p:cNvPr id="26" name="Skupina 25"/>
            <p:cNvGrpSpPr/>
            <p:nvPr/>
          </p:nvGrpSpPr>
          <p:grpSpPr>
            <a:xfrm>
              <a:off x="583930" y="656831"/>
              <a:ext cx="1085554" cy="1077218"/>
              <a:chOff x="899592" y="764704"/>
              <a:chExt cx="1085554" cy="1077218"/>
            </a:xfrm>
          </p:grpSpPr>
          <p:sp>
            <p:nvSpPr>
              <p:cNvPr id="4" name="TextovéPole 3"/>
              <p:cNvSpPr txBox="1"/>
              <p:nvPr/>
            </p:nvSpPr>
            <p:spPr>
              <a:xfrm>
                <a:off x="899592" y="764704"/>
                <a:ext cx="795411" cy="10772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008000"/>
                    </a:solidFill>
                  </a:rPr>
                  <a:t>98 l</a:t>
                </a:r>
              </a:p>
              <a:p>
                <a:r>
                  <a:rPr lang="cs-CZ" sz="3200" b="1" dirty="0" smtClean="0">
                    <a:solidFill>
                      <a:srgbClr val="008000"/>
                    </a:solidFill>
                  </a:rPr>
                  <a:t>36 l</a:t>
                </a:r>
              </a:p>
            </p:txBody>
          </p:sp>
          <p:cxnSp>
            <p:nvCxnSpPr>
              <p:cNvPr id="6" name="Přímá spojnice 5"/>
              <p:cNvCxnSpPr/>
              <p:nvPr/>
            </p:nvCxnSpPr>
            <p:spPr>
              <a:xfrm>
                <a:off x="899592" y="1841922"/>
                <a:ext cx="108555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38" name="Přímá spojnice 37"/>
            <p:cNvCxnSpPr/>
            <p:nvPr/>
          </p:nvCxnSpPr>
          <p:spPr>
            <a:xfrm flipH="1">
              <a:off x="367251" y="1412776"/>
              <a:ext cx="216679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2" name="Skupina 61"/>
          <p:cNvGrpSpPr/>
          <p:nvPr/>
        </p:nvGrpSpPr>
        <p:grpSpPr>
          <a:xfrm>
            <a:off x="7501369" y="3145578"/>
            <a:ext cx="1374241" cy="1090340"/>
            <a:chOff x="7357026" y="3155574"/>
            <a:chExt cx="1374241" cy="1090340"/>
          </a:xfrm>
        </p:grpSpPr>
        <p:grpSp>
          <p:nvGrpSpPr>
            <p:cNvPr id="32" name="Skupina 31"/>
            <p:cNvGrpSpPr/>
            <p:nvPr/>
          </p:nvGrpSpPr>
          <p:grpSpPr>
            <a:xfrm>
              <a:off x="7573705" y="3155574"/>
              <a:ext cx="1157562" cy="1090340"/>
              <a:chOff x="7884368" y="4653136"/>
              <a:chExt cx="1157562" cy="1090340"/>
            </a:xfrm>
          </p:grpSpPr>
          <p:cxnSp>
            <p:nvCxnSpPr>
              <p:cNvPr id="27" name="Přímá spojnice 26"/>
              <p:cNvCxnSpPr/>
              <p:nvPr/>
            </p:nvCxnSpPr>
            <p:spPr>
              <a:xfrm>
                <a:off x="7956376" y="5743476"/>
                <a:ext cx="108555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0" name="TextovéPole 29"/>
              <p:cNvSpPr txBox="1"/>
              <p:nvPr/>
            </p:nvSpPr>
            <p:spPr>
              <a:xfrm>
                <a:off x="7884368" y="4653136"/>
                <a:ext cx="795411" cy="10772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dirty="0" smtClean="0"/>
                  <a:t>69 l</a:t>
                </a:r>
              </a:p>
              <a:p>
                <a:r>
                  <a:rPr lang="cs-CZ" sz="3200" b="1" dirty="0" smtClean="0"/>
                  <a:t>41 l</a:t>
                </a:r>
                <a:endParaRPr lang="cs-CZ" sz="3200" b="1" dirty="0"/>
              </a:p>
            </p:txBody>
          </p:sp>
        </p:grpSp>
        <p:cxnSp>
          <p:nvCxnSpPr>
            <p:cNvPr id="43" name="Přímá spojnice 42"/>
            <p:cNvCxnSpPr/>
            <p:nvPr/>
          </p:nvCxnSpPr>
          <p:spPr>
            <a:xfrm flipH="1">
              <a:off x="7357026" y="3950305"/>
              <a:ext cx="216679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1" name="Skupina 60"/>
          <p:cNvGrpSpPr/>
          <p:nvPr/>
        </p:nvGrpSpPr>
        <p:grpSpPr>
          <a:xfrm>
            <a:off x="5639207" y="3155574"/>
            <a:ext cx="1416046" cy="1077218"/>
            <a:chOff x="5639207" y="3155574"/>
            <a:chExt cx="1416046" cy="1077218"/>
          </a:xfrm>
        </p:grpSpPr>
        <p:grpSp>
          <p:nvGrpSpPr>
            <p:cNvPr id="31" name="Skupina 30"/>
            <p:cNvGrpSpPr/>
            <p:nvPr/>
          </p:nvGrpSpPr>
          <p:grpSpPr>
            <a:xfrm>
              <a:off x="5855886" y="3155574"/>
              <a:ext cx="1199367" cy="1077218"/>
              <a:chOff x="6372200" y="4562294"/>
              <a:chExt cx="1199367" cy="1077218"/>
            </a:xfrm>
          </p:grpSpPr>
          <p:cxnSp>
            <p:nvCxnSpPr>
              <p:cNvPr id="28" name="Přímá spojnice 27"/>
              <p:cNvCxnSpPr/>
              <p:nvPr/>
            </p:nvCxnSpPr>
            <p:spPr>
              <a:xfrm>
                <a:off x="6372200" y="5639512"/>
                <a:ext cx="108555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9" name="TextovéPole 28"/>
              <p:cNvSpPr txBox="1"/>
              <p:nvPr/>
            </p:nvSpPr>
            <p:spPr>
              <a:xfrm>
                <a:off x="6372200" y="4562294"/>
                <a:ext cx="1199367" cy="10772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dirty="0" smtClean="0"/>
                  <a:t>76 hl</a:t>
                </a:r>
              </a:p>
              <a:p>
                <a:r>
                  <a:rPr lang="cs-CZ" sz="3200" b="1" dirty="0" smtClean="0"/>
                  <a:t>42 cm</a:t>
                </a:r>
                <a:endParaRPr lang="cs-CZ" sz="3200" b="1" dirty="0"/>
              </a:p>
            </p:txBody>
          </p:sp>
        </p:grpSp>
        <p:cxnSp>
          <p:nvCxnSpPr>
            <p:cNvPr id="46" name="Přímá spojnice 45"/>
            <p:cNvCxnSpPr/>
            <p:nvPr/>
          </p:nvCxnSpPr>
          <p:spPr>
            <a:xfrm flipH="1">
              <a:off x="5639207" y="3938721"/>
              <a:ext cx="216679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0" name="Skupina 59"/>
          <p:cNvGrpSpPr/>
          <p:nvPr/>
        </p:nvGrpSpPr>
        <p:grpSpPr>
          <a:xfrm>
            <a:off x="3853937" y="3144505"/>
            <a:ext cx="1292750" cy="1077218"/>
            <a:chOff x="3853937" y="3144505"/>
            <a:chExt cx="1292750" cy="1077218"/>
          </a:xfrm>
        </p:grpSpPr>
        <p:grpSp>
          <p:nvGrpSpPr>
            <p:cNvPr id="21" name="Skupina 20"/>
            <p:cNvGrpSpPr/>
            <p:nvPr/>
          </p:nvGrpSpPr>
          <p:grpSpPr>
            <a:xfrm>
              <a:off x="4061133" y="3144505"/>
              <a:ext cx="1085554" cy="1077218"/>
              <a:chOff x="4211960" y="5301208"/>
              <a:chExt cx="1085554" cy="1077218"/>
            </a:xfrm>
          </p:grpSpPr>
          <p:sp>
            <p:nvSpPr>
              <p:cNvPr id="10" name="TextovéPole 9"/>
              <p:cNvSpPr txBox="1"/>
              <p:nvPr/>
            </p:nvSpPr>
            <p:spPr>
              <a:xfrm>
                <a:off x="4211960" y="5301208"/>
                <a:ext cx="1015021" cy="10772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dirty="0" smtClean="0"/>
                  <a:t>94 hl</a:t>
                </a:r>
              </a:p>
              <a:p>
                <a:r>
                  <a:rPr lang="cs-CZ" sz="3200" b="1" dirty="0" smtClean="0"/>
                  <a:t>33 hl</a:t>
                </a:r>
                <a:endParaRPr lang="cs-CZ" sz="3200" b="1" dirty="0"/>
              </a:p>
            </p:txBody>
          </p:sp>
          <p:cxnSp>
            <p:nvCxnSpPr>
              <p:cNvPr id="16" name="Přímá spojnice 15"/>
              <p:cNvCxnSpPr/>
              <p:nvPr/>
            </p:nvCxnSpPr>
            <p:spPr>
              <a:xfrm>
                <a:off x="4211960" y="6378426"/>
                <a:ext cx="108555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47" name="Přímá spojnice 46"/>
            <p:cNvCxnSpPr/>
            <p:nvPr/>
          </p:nvCxnSpPr>
          <p:spPr>
            <a:xfrm flipH="1">
              <a:off x="3853937" y="3933056"/>
              <a:ext cx="216679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9" name="Skupina 58"/>
          <p:cNvGrpSpPr/>
          <p:nvPr/>
        </p:nvGrpSpPr>
        <p:grpSpPr>
          <a:xfrm>
            <a:off x="1956426" y="3152139"/>
            <a:ext cx="1302233" cy="1077218"/>
            <a:chOff x="1956426" y="3152139"/>
            <a:chExt cx="1302233" cy="1077218"/>
          </a:xfrm>
        </p:grpSpPr>
        <p:grpSp>
          <p:nvGrpSpPr>
            <p:cNvPr id="20" name="Skupina 19"/>
            <p:cNvGrpSpPr/>
            <p:nvPr/>
          </p:nvGrpSpPr>
          <p:grpSpPr>
            <a:xfrm>
              <a:off x="2173105" y="3152139"/>
              <a:ext cx="1085554" cy="1077218"/>
              <a:chOff x="2627784" y="5480357"/>
              <a:chExt cx="1085554" cy="1077218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2627784" y="5480357"/>
                <a:ext cx="795411" cy="10772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dirty="0" smtClean="0"/>
                  <a:t>74 l</a:t>
                </a:r>
              </a:p>
              <a:p>
                <a:r>
                  <a:rPr lang="cs-CZ" sz="3200" b="1" dirty="0" smtClean="0"/>
                  <a:t>23 l</a:t>
                </a:r>
                <a:endParaRPr lang="cs-CZ" sz="3200" b="1" dirty="0"/>
              </a:p>
            </p:txBody>
          </p:sp>
          <p:cxnSp>
            <p:nvCxnSpPr>
              <p:cNvPr id="17" name="Přímá spojnice 16"/>
              <p:cNvCxnSpPr/>
              <p:nvPr/>
            </p:nvCxnSpPr>
            <p:spPr>
              <a:xfrm>
                <a:off x="2627784" y="6557575"/>
                <a:ext cx="108555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48" name="Přímá spojnice 47"/>
            <p:cNvCxnSpPr/>
            <p:nvPr/>
          </p:nvCxnSpPr>
          <p:spPr>
            <a:xfrm flipH="1">
              <a:off x="1956426" y="3933056"/>
              <a:ext cx="216679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8" name="Skupina 57"/>
          <p:cNvGrpSpPr/>
          <p:nvPr/>
        </p:nvGrpSpPr>
        <p:grpSpPr>
          <a:xfrm>
            <a:off x="162121" y="3098965"/>
            <a:ext cx="1497471" cy="1077218"/>
            <a:chOff x="162121" y="3098965"/>
            <a:chExt cx="1497471" cy="1077218"/>
          </a:xfrm>
        </p:grpSpPr>
        <p:grpSp>
          <p:nvGrpSpPr>
            <p:cNvPr id="19" name="Skupina 18"/>
            <p:cNvGrpSpPr/>
            <p:nvPr/>
          </p:nvGrpSpPr>
          <p:grpSpPr>
            <a:xfrm>
              <a:off x="300897" y="3098965"/>
              <a:ext cx="1358695" cy="1077218"/>
              <a:chOff x="833238" y="5157192"/>
              <a:chExt cx="1358695" cy="1077218"/>
            </a:xfrm>
          </p:grpSpPr>
          <p:sp>
            <p:nvSpPr>
              <p:cNvPr id="8" name="TextovéPole 7"/>
              <p:cNvSpPr txBox="1"/>
              <p:nvPr/>
            </p:nvSpPr>
            <p:spPr>
              <a:xfrm>
                <a:off x="899592" y="5157192"/>
                <a:ext cx="1292341" cy="10772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dirty="0" smtClean="0"/>
                  <a:t>34 cm </a:t>
                </a:r>
              </a:p>
              <a:p>
                <a:r>
                  <a:rPr lang="cs-CZ" sz="3200" b="1" dirty="0" smtClean="0"/>
                  <a:t>21 kg</a:t>
                </a:r>
                <a:endParaRPr lang="cs-CZ" sz="3200" b="1" dirty="0"/>
              </a:p>
            </p:txBody>
          </p:sp>
          <p:cxnSp>
            <p:nvCxnSpPr>
              <p:cNvPr id="18" name="Přímá spojnice 17"/>
              <p:cNvCxnSpPr/>
              <p:nvPr/>
            </p:nvCxnSpPr>
            <p:spPr>
              <a:xfrm>
                <a:off x="833238" y="6222379"/>
                <a:ext cx="108555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49" name="Přímá spojnice 48"/>
            <p:cNvCxnSpPr/>
            <p:nvPr/>
          </p:nvCxnSpPr>
          <p:spPr>
            <a:xfrm flipH="1">
              <a:off x="162121" y="3861048"/>
              <a:ext cx="216679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7" name="Skupina 56"/>
          <p:cNvGrpSpPr/>
          <p:nvPr/>
        </p:nvGrpSpPr>
        <p:grpSpPr>
          <a:xfrm>
            <a:off x="7486286" y="658059"/>
            <a:ext cx="1302233" cy="1077218"/>
            <a:chOff x="7379657" y="651163"/>
            <a:chExt cx="1302233" cy="1077218"/>
          </a:xfrm>
        </p:grpSpPr>
        <p:grpSp>
          <p:nvGrpSpPr>
            <p:cNvPr id="22" name="Skupina 21"/>
            <p:cNvGrpSpPr/>
            <p:nvPr/>
          </p:nvGrpSpPr>
          <p:grpSpPr>
            <a:xfrm>
              <a:off x="7596336" y="651163"/>
              <a:ext cx="1085554" cy="1077218"/>
              <a:chOff x="6336923" y="5301208"/>
              <a:chExt cx="1085554" cy="1077218"/>
            </a:xfrm>
          </p:grpSpPr>
          <p:sp>
            <p:nvSpPr>
              <p:cNvPr id="11" name="TextovéPole 10"/>
              <p:cNvSpPr txBox="1"/>
              <p:nvPr/>
            </p:nvSpPr>
            <p:spPr>
              <a:xfrm>
                <a:off x="6336923" y="5301208"/>
                <a:ext cx="795411" cy="10772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008000"/>
                    </a:solidFill>
                  </a:rPr>
                  <a:t>47 l</a:t>
                </a:r>
              </a:p>
              <a:p>
                <a:r>
                  <a:rPr lang="cs-CZ" sz="3200" b="1" dirty="0" smtClean="0">
                    <a:solidFill>
                      <a:srgbClr val="008000"/>
                    </a:solidFill>
                  </a:rPr>
                  <a:t>36 l</a:t>
                </a:r>
                <a:endParaRPr lang="cs-CZ" sz="3200" b="1" dirty="0">
                  <a:solidFill>
                    <a:srgbClr val="008000"/>
                  </a:solidFill>
                </a:endParaRPr>
              </a:p>
            </p:txBody>
          </p:sp>
          <p:cxnSp>
            <p:nvCxnSpPr>
              <p:cNvPr id="15" name="Přímá spojnice 14"/>
              <p:cNvCxnSpPr/>
              <p:nvPr/>
            </p:nvCxnSpPr>
            <p:spPr>
              <a:xfrm>
                <a:off x="6336923" y="6378426"/>
                <a:ext cx="108555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50" name="Přímá spojnice 49"/>
            <p:cNvCxnSpPr/>
            <p:nvPr/>
          </p:nvCxnSpPr>
          <p:spPr>
            <a:xfrm flipH="1">
              <a:off x="7379657" y="1484784"/>
              <a:ext cx="216679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6" name="Skupina 55"/>
          <p:cNvGrpSpPr/>
          <p:nvPr/>
        </p:nvGrpSpPr>
        <p:grpSpPr>
          <a:xfrm>
            <a:off x="5762194" y="656831"/>
            <a:ext cx="1302233" cy="1093298"/>
            <a:chOff x="5762194" y="656831"/>
            <a:chExt cx="1302233" cy="1093298"/>
          </a:xfrm>
        </p:grpSpPr>
        <p:grpSp>
          <p:nvGrpSpPr>
            <p:cNvPr id="23" name="Skupina 22"/>
            <p:cNvGrpSpPr/>
            <p:nvPr/>
          </p:nvGrpSpPr>
          <p:grpSpPr>
            <a:xfrm>
              <a:off x="5978873" y="656831"/>
              <a:ext cx="1085554" cy="1093298"/>
              <a:chOff x="5652120" y="1196752"/>
              <a:chExt cx="1085554" cy="1093298"/>
            </a:xfrm>
          </p:grpSpPr>
          <p:sp>
            <p:nvSpPr>
              <p:cNvPr id="5" name="TextovéPole 4"/>
              <p:cNvSpPr txBox="1"/>
              <p:nvPr/>
            </p:nvSpPr>
            <p:spPr>
              <a:xfrm>
                <a:off x="5652120" y="1196752"/>
                <a:ext cx="1027845" cy="10772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008000"/>
                    </a:solidFill>
                  </a:rPr>
                  <a:t>38 hl</a:t>
                </a:r>
              </a:p>
              <a:p>
                <a:r>
                  <a:rPr lang="cs-CZ" sz="3200" b="1" dirty="0" smtClean="0">
                    <a:solidFill>
                      <a:srgbClr val="008000"/>
                    </a:solidFill>
                  </a:rPr>
                  <a:t>16 m</a:t>
                </a:r>
                <a:endParaRPr lang="cs-CZ" sz="3200" b="1" dirty="0">
                  <a:solidFill>
                    <a:srgbClr val="008000"/>
                  </a:solidFill>
                </a:endParaRPr>
              </a:p>
            </p:txBody>
          </p:sp>
          <p:cxnSp>
            <p:nvCxnSpPr>
              <p:cNvPr id="14" name="Přímá spojnice 13"/>
              <p:cNvCxnSpPr/>
              <p:nvPr/>
            </p:nvCxnSpPr>
            <p:spPr>
              <a:xfrm>
                <a:off x="5652120" y="2290050"/>
                <a:ext cx="108555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51" name="Přímá spojnice 50"/>
            <p:cNvCxnSpPr/>
            <p:nvPr/>
          </p:nvCxnSpPr>
          <p:spPr>
            <a:xfrm flipH="1">
              <a:off x="5762194" y="1412776"/>
              <a:ext cx="216679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5" name="Skupina 54"/>
          <p:cNvGrpSpPr/>
          <p:nvPr/>
        </p:nvGrpSpPr>
        <p:grpSpPr>
          <a:xfrm>
            <a:off x="4070616" y="658059"/>
            <a:ext cx="1323839" cy="1093986"/>
            <a:chOff x="4070616" y="658059"/>
            <a:chExt cx="1323839" cy="1093986"/>
          </a:xfrm>
        </p:grpSpPr>
        <p:grpSp>
          <p:nvGrpSpPr>
            <p:cNvPr id="24" name="Skupina 23"/>
            <p:cNvGrpSpPr/>
            <p:nvPr/>
          </p:nvGrpSpPr>
          <p:grpSpPr>
            <a:xfrm>
              <a:off x="4286459" y="658059"/>
              <a:ext cx="1107996" cy="1093986"/>
              <a:chOff x="4355976" y="1052736"/>
              <a:chExt cx="1107996" cy="1093986"/>
            </a:xfrm>
          </p:grpSpPr>
          <p:sp>
            <p:nvSpPr>
              <p:cNvPr id="3" name="TextovéPole 2"/>
              <p:cNvSpPr txBox="1"/>
              <p:nvPr/>
            </p:nvSpPr>
            <p:spPr>
              <a:xfrm>
                <a:off x="4355976" y="1052736"/>
                <a:ext cx="1107996" cy="10772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008000"/>
                    </a:solidFill>
                  </a:rPr>
                  <a:t>59 kg</a:t>
                </a:r>
              </a:p>
              <a:p>
                <a:r>
                  <a:rPr lang="cs-CZ" sz="3200" b="1" dirty="0" smtClean="0">
                    <a:solidFill>
                      <a:srgbClr val="008000"/>
                    </a:solidFill>
                  </a:rPr>
                  <a:t>47 hl </a:t>
                </a:r>
                <a:endParaRPr lang="cs-CZ" sz="3200" b="1" dirty="0">
                  <a:solidFill>
                    <a:srgbClr val="008000"/>
                  </a:solidFill>
                </a:endParaRPr>
              </a:p>
            </p:txBody>
          </p:sp>
          <p:cxnSp>
            <p:nvCxnSpPr>
              <p:cNvPr id="13" name="Přímá spojnice 12"/>
              <p:cNvCxnSpPr/>
              <p:nvPr/>
            </p:nvCxnSpPr>
            <p:spPr>
              <a:xfrm>
                <a:off x="4355976" y="2146722"/>
                <a:ext cx="108555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52" name="Přímá spojnice 51"/>
            <p:cNvCxnSpPr/>
            <p:nvPr/>
          </p:nvCxnSpPr>
          <p:spPr>
            <a:xfrm flipH="1">
              <a:off x="4070616" y="1412776"/>
              <a:ext cx="216679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2140816" y="658059"/>
            <a:ext cx="1441694" cy="1093986"/>
            <a:chOff x="2339097" y="628718"/>
            <a:chExt cx="1441694" cy="1093986"/>
          </a:xfrm>
        </p:grpSpPr>
        <p:grpSp>
          <p:nvGrpSpPr>
            <p:cNvPr id="25" name="Skupina 24"/>
            <p:cNvGrpSpPr/>
            <p:nvPr/>
          </p:nvGrpSpPr>
          <p:grpSpPr>
            <a:xfrm>
              <a:off x="2555776" y="628718"/>
              <a:ext cx="1225015" cy="1093986"/>
              <a:chOff x="2987824" y="1052736"/>
              <a:chExt cx="1225015" cy="1093986"/>
            </a:xfrm>
          </p:grpSpPr>
          <p:sp>
            <p:nvSpPr>
              <p:cNvPr id="2" name="TextovéPole 1"/>
              <p:cNvSpPr txBox="1"/>
              <p:nvPr/>
            </p:nvSpPr>
            <p:spPr>
              <a:xfrm>
                <a:off x="2987824" y="1052736"/>
                <a:ext cx="1225015" cy="10772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008000"/>
                    </a:solidFill>
                  </a:rPr>
                  <a:t>46 km</a:t>
                </a:r>
              </a:p>
              <a:p>
                <a:r>
                  <a:rPr lang="cs-CZ" sz="3200" b="1" dirty="0" smtClean="0">
                    <a:solidFill>
                      <a:srgbClr val="008000"/>
                    </a:solidFill>
                  </a:rPr>
                  <a:t>24 cm</a:t>
                </a:r>
                <a:endParaRPr lang="cs-CZ" sz="3200" b="1" dirty="0">
                  <a:solidFill>
                    <a:srgbClr val="008000"/>
                  </a:solidFill>
                </a:endParaRPr>
              </a:p>
            </p:txBody>
          </p:sp>
          <p:cxnSp>
            <p:nvCxnSpPr>
              <p:cNvPr id="12" name="Přímá spojnice 11"/>
              <p:cNvCxnSpPr/>
              <p:nvPr/>
            </p:nvCxnSpPr>
            <p:spPr>
              <a:xfrm>
                <a:off x="2987824" y="2146722"/>
                <a:ext cx="108555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53" name="Přímá spojnice 52"/>
            <p:cNvCxnSpPr/>
            <p:nvPr/>
          </p:nvCxnSpPr>
          <p:spPr>
            <a:xfrm flipH="1">
              <a:off x="2339097" y="1412776"/>
              <a:ext cx="216679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43723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56165E-6 L -0.22378 -0.6007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98" y="-300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2408E-6 L 0.06337 -0.6116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60" y="-305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55077E-6 L 0.21423 -0.2315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12" y="-115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9.73861E-7 L -0.07864 -0.2412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41" y="-120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11751E-6 L -0.04931 -0.2334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5" y="-116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1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 tmFilter="0, 0; .2, .5; .8, .5; 1, 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7" dur="250" autoRev="1" fill="hold"/>
                                        <p:tgtEl>
                                          <p:spTgt spid="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500" tmFilter="0, 0; .2, .5; .8, .5; 1, 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3" dur="250" autoRev="1" fill="hold"/>
                                        <p:tgtEl>
                                          <p:spTgt spid="5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500" tmFilter="0, 0; .2, .5; .8, .5; 1, 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9" dur="250" autoRev="1" fill="hold"/>
                                        <p:tgtEl>
                                          <p:spTgt spid="6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500" tmFilter="0, 0; .2, .5; .8, .5; 1, 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5" dur="250" autoRev="1" fill="hold"/>
                                        <p:tgtEl>
                                          <p:spTgt spid="6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39" grpId="0"/>
      <p:bldP spid="40" grpId="0"/>
      <p:bldP spid="4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76672"/>
            <a:ext cx="65593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Spoj čarou se správnými výsledky. Dávej pozor na jednotky! 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2529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chemeClr val="accent4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42878" y="404664"/>
            <a:ext cx="27462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34 m  + 53 m  =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7178" y="3434814"/>
            <a:ext cx="304762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34 km + 25 km  </a:t>
            </a:r>
            <a:r>
              <a:rPr lang="cs-CZ" sz="3200" b="1" dirty="0">
                <a:solidFill>
                  <a:srgbClr val="00B050"/>
                </a:solidFill>
              </a:rPr>
              <a:t>=</a:t>
            </a:r>
          </a:p>
          <a:p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7178" y="4213830"/>
            <a:ext cx="218842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32 l  </a:t>
            </a:r>
            <a:r>
              <a:rPr lang="cs-CZ" sz="3200" b="1" dirty="0">
                <a:solidFill>
                  <a:srgbClr val="00B050"/>
                </a:solidFill>
              </a:rPr>
              <a:t>+ </a:t>
            </a:r>
            <a:r>
              <a:rPr lang="cs-CZ" sz="3200" b="1" dirty="0" smtClean="0">
                <a:solidFill>
                  <a:srgbClr val="00B050"/>
                </a:solidFill>
              </a:rPr>
              <a:t>32 l =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5375" y="2639131"/>
            <a:ext cx="208582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24 t+ 35 t =</a:t>
            </a:r>
            <a:endParaRPr lang="cs-CZ" sz="3200" b="1" dirty="0">
              <a:solidFill>
                <a:srgbClr val="00B050"/>
              </a:solidFill>
            </a:endParaRPr>
          </a:p>
          <a:p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2492" y="1890990"/>
            <a:ext cx="248978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63 kg+ 24 kg=</a:t>
            </a:r>
            <a:endParaRPr lang="cs-CZ" sz="3200" b="1" dirty="0">
              <a:solidFill>
                <a:srgbClr val="00B050"/>
              </a:solidFill>
            </a:endParaRPr>
          </a:p>
          <a:p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876" y="1124744"/>
            <a:ext cx="200247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16 l+ 71 l =</a:t>
            </a:r>
            <a:endParaRPr lang="cs-CZ" sz="3200" b="1" dirty="0">
              <a:solidFill>
                <a:srgbClr val="00B050"/>
              </a:solidFill>
            </a:endParaRPr>
          </a:p>
          <a:p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6950" y="5780782"/>
            <a:ext cx="308930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43 cm  </a:t>
            </a:r>
            <a:r>
              <a:rPr lang="cs-CZ" sz="3200" b="1" dirty="0">
                <a:solidFill>
                  <a:srgbClr val="00B050"/>
                </a:solidFill>
              </a:rPr>
              <a:t>+ </a:t>
            </a:r>
            <a:r>
              <a:rPr lang="cs-CZ" sz="3200" b="1" dirty="0" smtClean="0">
                <a:solidFill>
                  <a:srgbClr val="00B050"/>
                </a:solidFill>
              </a:rPr>
              <a:t>34 cm  </a:t>
            </a:r>
            <a:r>
              <a:rPr lang="cs-CZ" sz="3200" b="1" dirty="0">
                <a:solidFill>
                  <a:srgbClr val="00B050"/>
                </a:solidFill>
              </a:rPr>
              <a:t>=</a:t>
            </a:r>
          </a:p>
          <a:p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3342" y="5013176"/>
            <a:ext cx="244169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23 hl+ 41 hl =</a:t>
            </a:r>
            <a:endParaRPr lang="cs-CZ" sz="3200" b="1" dirty="0">
              <a:solidFill>
                <a:srgbClr val="00B050"/>
              </a:solidFill>
            </a:endParaRPr>
          </a:p>
          <a:p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71529" y="5097259"/>
            <a:ext cx="13115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8F45C7"/>
                </a:solidFill>
              </a:rPr>
              <a:t>87litrů</a:t>
            </a:r>
            <a:endParaRPr lang="cs-CZ" sz="3200" b="1" dirty="0">
              <a:solidFill>
                <a:srgbClr val="8F45C7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59661" y="2629654"/>
            <a:ext cx="17399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8F45C7"/>
                </a:solidFill>
              </a:rPr>
              <a:t>87 metrů</a:t>
            </a:r>
            <a:endParaRPr lang="cs-CZ" sz="3200" b="1" dirty="0">
              <a:solidFill>
                <a:srgbClr val="8F45C7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59662" y="1844824"/>
            <a:ext cx="12763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8F45C7"/>
                </a:solidFill>
              </a:rPr>
              <a:t>59 tun</a:t>
            </a:r>
            <a:endParaRPr lang="cs-CZ" sz="3200" b="1" dirty="0">
              <a:solidFill>
                <a:srgbClr val="8F45C7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941906" y="359566"/>
            <a:ext cx="24005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8F45C7"/>
                </a:solidFill>
              </a:rPr>
              <a:t>87 kilogramů</a:t>
            </a:r>
            <a:endParaRPr lang="cs-CZ" sz="3200" b="1" dirty="0">
              <a:solidFill>
                <a:srgbClr val="8F45C7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941906" y="1108440"/>
            <a:ext cx="25777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8F45C7"/>
                </a:solidFill>
              </a:rPr>
              <a:t>77 centimetrů</a:t>
            </a:r>
            <a:endParaRPr lang="cs-CZ" sz="3200" b="1" dirty="0">
              <a:solidFill>
                <a:srgbClr val="8F45C7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04048" y="3429000"/>
            <a:ext cx="14045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8F45C7"/>
                </a:solidFill>
              </a:rPr>
              <a:t>64 litrů</a:t>
            </a:r>
            <a:endParaRPr lang="cs-CZ" sz="3200" b="1" dirty="0">
              <a:solidFill>
                <a:srgbClr val="8F45C7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09983" y="4213830"/>
            <a:ext cx="23603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8F45C7"/>
                </a:solidFill>
              </a:rPr>
              <a:t>59 kilometrů</a:t>
            </a:r>
            <a:endParaRPr lang="cs-CZ" sz="3200" b="1" dirty="0">
              <a:solidFill>
                <a:srgbClr val="8F45C7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41905" y="5882089"/>
            <a:ext cx="23859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8F45C7"/>
                </a:solidFill>
              </a:rPr>
              <a:t>64 hektolitrů</a:t>
            </a:r>
            <a:endParaRPr lang="cs-CZ" sz="3200" b="1" dirty="0">
              <a:solidFill>
                <a:srgbClr val="8F45C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9411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665</Words>
  <Application>Microsoft Office PowerPoint</Application>
  <PresentationFormat>Předvádění na obrazovce (4:3)</PresentationFormat>
  <Paragraphs>147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Jednotky - procvičování VY_32_INOVACE_2A_20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Eke meke</dc:title>
  <dc:creator>pc</dc:creator>
  <cp:lastModifiedBy>uzivatel</cp:lastModifiedBy>
  <cp:revision>38</cp:revision>
  <dcterms:created xsi:type="dcterms:W3CDTF">2013-11-12T17:38:03Z</dcterms:created>
  <dcterms:modified xsi:type="dcterms:W3CDTF">2014-03-23T18:09:27Z</dcterms:modified>
</cp:coreProperties>
</file>