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7" r:id="rId4"/>
    <p:sldId id="256" r:id="rId5"/>
    <p:sldId id="262" r:id="rId6"/>
    <p:sldId id="261" r:id="rId7"/>
    <p:sldId id="263" r:id="rId8"/>
    <p:sldId id="264" r:id="rId9"/>
    <p:sldId id="258" r:id="rId10"/>
    <p:sldId id="259" r:id="rId11"/>
    <p:sldId id="260" r:id="rId12"/>
    <p:sldId id="266" r:id="rId13"/>
    <p:sldId id="265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2E5FF"/>
    <a:srgbClr val="33CC33"/>
    <a:srgbClr val="99CCFF"/>
    <a:srgbClr val="CC99FF"/>
    <a:srgbClr val="ECD9FF"/>
    <a:srgbClr val="B3FFD5"/>
    <a:srgbClr val="FEF6F0"/>
    <a:srgbClr val="E8FCFE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902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8114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310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043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5214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0432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0810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256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950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863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1025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50A463-ED82-4906-A5CB-FE828F1DF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27EB5-9BF0-497D-9596-5145C28C4D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233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Slabiky </a:t>
            </a:r>
            <a:r>
              <a:rPr lang="cs-CZ" dirty="0" err="1" smtClean="0"/>
              <a:t>me</a:t>
            </a:r>
            <a:r>
              <a:rPr lang="cs-CZ" dirty="0" smtClean="0"/>
              <a:t> - mě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VY_32_INOVACE_2B_01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9306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upevnění učiva o slabikách </a:t>
            </a:r>
            <a:r>
              <a:rPr lang="cs-CZ" dirty="0" err="1" smtClean="0"/>
              <a:t>me</a:t>
            </a:r>
            <a:r>
              <a:rPr lang="cs-CZ" dirty="0" smtClean="0"/>
              <a:t> – mě. Žáci pracují se slovy, zároveň si uvědomují, jak se změnou slabiky mění význam slova. Na první straně pouze doplňují slabiky </a:t>
            </a:r>
            <a:r>
              <a:rPr lang="cs-CZ" dirty="0" err="1" smtClean="0"/>
              <a:t>me</a:t>
            </a:r>
            <a:r>
              <a:rPr lang="cs-CZ" dirty="0" smtClean="0"/>
              <a:t> – mě do slov a slova čtou. Druhý </a:t>
            </a:r>
            <a:r>
              <a:rPr lang="cs-CZ" dirty="0" err="1" smtClean="0"/>
              <a:t>slide</a:t>
            </a:r>
            <a:r>
              <a:rPr lang="cs-CZ" dirty="0" smtClean="0"/>
              <a:t> je interaktivní. Žáci vyhledávají slova se skupinou „</a:t>
            </a:r>
            <a:r>
              <a:rPr lang="cs-CZ" dirty="0" err="1" smtClean="0"/>
              <a:t>me</a:t>
            </a:r>
            <a:r>
              <a:rPr lang="cs-CZ" dirty="0" smtClean="0"/>
              <a:t>“. Po kliknutí se správné zabarví a zvětší, nesprávné se překryje barvou. Na straně třetí vyhledávají podobným způsobem slova se slabikou „mě“. Ta se po kliknutí podtrhnou a zůstávají na ploše, ostatní mizí. Interaktivní je i čtvrtý </a:t>
            </a:r>
            <a:r>
              <a:rPr lang="cs-CZ" dirty="0" err="1" smtClean="0"/>
              <a:t>slide</a:t>
            </a:r>
            <a:r>
              <a:rPr lang="cs-CZ" dirty="0" smtClean="0"/>
              <a:t>. Zde žáci doplňují celá slova do příslušných obdélníků kliknutím. Podobný úkol plní na páté straně, ale zde již slova musí doplnit slabikou </a:t>
            </a:r>
            <a:r>
              <a:rPr lang="cs-CZ" dirty="0" err="1" smtClean="0"/>
              <a:t>me</a:t>
            </a:r>
            <a:r>
              <a:rPr lang="cs-CZ" dirty="0" smtClean="0"/>
              <a:t> nebo mě. Po kliknutí slovo přilétá na správné místo. V šestém </a:t>
            </a:r>
            <a:r>
              <a:rPr lang="cs-CZ" dirty="0" err="1" smtClean="0"/>
              <a:t>slidu</a:t>
            </a:r>
            <a:r>
              <a:rPr lang="cs-CZ" dirty="0" smtClean="0"/>
              <a:t> pracují žáci pomocí rukopisných poznámek – barevně podtrhávají jednotlivá slova podle návodu.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280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535" y="332656"/>
            <a:ext cx="56743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Doplň správně slabiku </a:t>
            </a:r>
            <a:r>
              <a:rPr lang="cs-CZ" sz="2800" b="1" dirty="0" err="1" smtClean="0">
                <a:solidFill>
                  <a:srgbClr val="FF0000"/>
                </a:solidFill>
              </a:rPr>
              <a:t>me</a:t>
            </a:r>
            <a:r>
              <a:rPr lang="cs-CZ" sz="2000" b="1" dirty="0" smtClean="0"/>
              <a:t> nebo </a:t>
            </a:r>
            <a:r>
              <a:rPr lang="cs-CZ" sz="2800" b="1" dirty="0" smtClean="0">
                <a:solidFill>
                  <a:srgbClr val="FF0000"/>
                </a:solidFill>
              </a:rPr>
              <a:t>mě. </a:t>
            </a:r>
            <a:r>
              <a:rPr lang="cs-CZ" sz="2000" b="1" dirty="0" smtClean="0"/>
              <a:t>Slova přečti.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762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c\AppData\Local\Microsoft\Windows\Temporary Internet Files\Content.IE5\G9HC2RKH\MC90043690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436" y="-31326"/>
            <a:ext cx="1058267" cy="105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GI12HMPS\MC9002322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8217" y="48943"/>
            <a:ext cx="925878" cy="89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0122" y="865558"/>
            <a:ext cx="16209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me</a:t>
            </a:r>
            <a:r>
              <a:rPr lang="cs-CZ" sz="3200" b="1" u="sng" dirty="0" smtClean="0"/>
              <a:t>loun</a:t>
            </a:r>
            <a:endParaRPr lang="cs-CZ" sz="32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87165" y="1022231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mě</a:t>
            </a:r>
            <a:r>
              <a:rPr lang="cs-CZ" sz="3200" b="1" u="sng" dirty="0" smtClean="0"/>
              <a:t>síc</a:t>
            </a:r>
            <a:endParaRPr lang="cs-CZ" sz="32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9963" y="2536356"/>
            <a:ext cx="15101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____</a:t>
            </a:r>
            <a:r>
              <a:rPr lang="cs-CZ" sz="3200" b="1" dirty="0" err="1" smtClean="0"/>
              <a:t>tro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1908" y="3263119"/>
            <a:ext cx="17794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</a:t>
            </a:r>
            <a:r>
              <a:rPr lang="cs-CZ" sz="3200" b="1" dirty="0" err="1" smtClean="0"/>
              <a:t>ruňka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4504" y="4712329"/>
            <a:ext cx="11031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lá</a:t>
            </a:r>
            <a:r>
              <a:rPr lang="cs-CZ" sz="3200" b="1" dirty="0" smtClean="0"/>
              <a:t>___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3019" y="5377777"/>
            <a:ext cx="1144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</a:t>
            </a:r>
            <a:r>
              <a:rPr lang="cs-CZ" sz="3200" b="1" dirty="0" err="1" smtClean="0"/>
              <a:t>te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858" y="3957533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do___k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7257" y="6156197"/>
            <a:ext cx="13576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zá___k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647" y="1728987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</a:t>
            </a:r>
            <a:r>
              <a:rPr lang="cs-CZ" sz="3200" b="1" dirty="0" err="1" smtClean="0"/>
              <a:t>le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6438" y="1834764"/>
            <a:ext cx="13516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</a:t>
            </a:r>
            <a:r>
              <a:rPr lang="cs-CZ" sz="3200" b="1" dirty="0" err="1" smtClean="0"/>
              <a:t>zi</a:t>
            </a:r>
            <a:r>
              <a:rPr lang="cs-CZ" sz="3200" b="1" dirty="0" smtClean="0"/>
              <a:t>___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75542" y="3204772"/>
            <a:ext cx="1318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___sto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87165" y="4060387"/>
            <a:ext cx="15279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do___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03382" y="2432119"/>
            <a:ext cx="1047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___ří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05599" y="4873514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já___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79999" y="5665320"/>
            <a:ext cx="1886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  ___stě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66513" y="6250095"/>
            <a:ext cx="1120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___ní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3121131"/>
            <a:ext cx="15808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ME</a:t>
            </a:r>
            <a:endParaRPr lang="cs-CZ" sz="8000" b="1" dirty="0">
              <a:solidFill>
                <a:srgbClr val="FF0000"/>
              </a:solidFill>
            </a:endParaRPr>
          </a:p>
        </p:txBody>
      </p:sp>
      <p:sp>
        <p:nvSpPr>
          <p:cNvPr id="1051" name="Pravá složená závorka 1050"/>
          <p:cNvSpPr/>
          <p:nvPr/>
        </p:nvSpPr>
        <p:spPr>
          <a:xfrm>
            <a:off x="1907704" y="1062689"/>
            <a:ext cx="1008112" cy="5570411"/>
          </a:xfrm>
          <a:prstGeom prst="rightBrac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2" name="Pravá složená závorka 1051"/>
          <p:cNvSpPr/>
          <p:nvPr/>
        </p:nvSpPr>
        <p:spPr>
          <a:xfrm>
            <a:off x="6452984" y="1026941"/>
            <a:ext cx="1226987" cy="5696101"/>
          </a:xfrm>
          <a:prstGeom prst="rightBrace">
            <a:avLst>
              <a:gd name="adj1" fmla="val 8333"/>
              <a:gd name="adj2" fmla="val 49844"/>
            </a:avLst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7563118" y="3091355"/>
            <a:ext cx="158088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FF0000"/>
                </a:solidFill>
              </a:rPr>
              <a:t>MĚ</a:t>
            </a:r>
            <a:endParaRPr lang="cs-CZ" sz="8000" b="1" dirty="0">
              <a:solidFill>
                <a:srgbClr val="FF0000"/>
              </a:solidFill>
            </a:endParaRPr>
          </a:p>
        </p:txBody>
      </p:sp>
      <p:cxnSp>
        <p:nvCxnSpPr>
          <p:cNvPr id="1054" name="Přímá spojnice 1053"/>
          <p:cNvCxnSpPr/>
          <p:nvPr/>
        </p:nvCxnSpPr>
        <p:spPr>
          <a:xfrm>
            <a:off x="4572000" y="0"/>
            <a:ext cx="72008" cy="6858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2390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220655"/>
            <a:ext cx="5368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Vyber pouze slova se slabikou </a:t>
            </a:r>
            <a:r>
              <a:rPr lang="cs-CZ" sz="2800" b="1" u="sng" dirty="0" smtClean="0">
                <a:solidFill>
                  <a:srgbClr val="00B050"/>
                </a:solidFill>
              </a:rPr>
              <a:t>ME. </a:t>
            </a:r>
            <a:r>
              <a:rPr lang="cs-CZ" sz="2000" b="1" dirty="0" smtClean="0">
                <a:solidFill>
                  <a:srgbClr val="00B050"/>
                </a:solidFill>
              </a:rPr>
              <a:t>Klikej na ně.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518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otGrid">
          <a:fgClr>
            <a:srgbClr val="33CC33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843808" y="3896359"/>
            <a:ext cx="18133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meloun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547467"/>
            <a:ext cx="14061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měsíc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17218" y="5808379"/>
            <a:ext cx="14861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metro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82793" y="2033149"/>
            <a:ext cx="2087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meruňka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65974" y="2100481"/>
            <a:ext cx="1239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láme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0376" y="2033149"/>
            <a:ext cx="12857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mete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5221" y="548680"/>
            <a:ext cx="1657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domek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83245" y="548680"/>
            <a:ext cx="15567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zámek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1165" y="5821303"/>
            <a:ext cx="12442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mele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21764" y="5821303"/>
            <a:ext cx="1547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zimě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3896359"/>
            <a:ext cx="1507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město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166164" y="551530"/>
            <a:ext cx="1768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domě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65925" y="3912391"/>
            <a:ext cx="1168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měří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64287" y="5808379"/>
            <a:ext cx="16017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jámě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2907" y="3896359"/>
            <a:ext cx="22149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ve  městě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71278" y="2033149"/>
            <a:ext cx="12618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408083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7713" y="237661"/>
            <a:ext cx="5368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Vyber pouze slova se slabikou </a:t>
            </a:r>
            <a:r>
              <a:rPr lang="cs-CZ" sz="2800" b="1" u="sng" dirty="0" smtClean="0">
                <a:solidFill>
                  <a:srgbClr val="0070C0"/>
                </a:solidFill>
              </a:rPr>
              <a:t>MĚ. </a:t>
            </a:r>
            <a:r>
              <a:rPr lang="cs-CZ" sz="2000" b="1" dirty="0" smtClean="0">
                <a:solidFill>
                  <a:srgbClr val="0070C0"/>
                </a:solidFill>
              </a:rPr>
              <a:t>Klikej na ně.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719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5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19966" y="5661248"/>
            <a:ext cx="18133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meloun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8643" y="548680"/>
            <a:ext cx="14061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měsíc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536096"/>
            <a:ext cx="14861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metro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22046" y="2305681"/>
            <a:ext cx="2087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meruňka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6475" y="2309872"/>
            <a:ext cx="1239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láme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00387" y="548680"/>
            <a:ext cx="12857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mete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07990" y="4076338"/>
            <a:ext cx="1657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domek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03796" y="4005064"/>
            <a:ext cx="15567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zámek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57027" y="2287276"/>
            <a:ext cx="12442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mele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2587" y="5630925"/>
            <a:ext cx="1547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zimě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8239" y="4076338"/>
            <a:ext cx="1507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město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7427" y="582101"/>
            <a:ext cx="1768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domě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17258" y="5661248"/>
            <a:ext cx="1168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měří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78293" y="5661248"/>
            <a:ext cx="16017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jámě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19344" y="2305681"/>
            <a:ext cx="22149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ve  městě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297" y="4076338"/>
            <a:ext cx="12618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mění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50629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-171400"/>
            <a:ext cx="6789440" cy="1143000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Slova rozděl podle skupin </a:t>
            </a:r>
            <a:r>
              <a:rPr lang="cs-CZ" sz="2000" b="1" dirty="0" err="1" smtClean="0">
                <a:solidFill>
                  <a:srgbClr val="0070C0"/>
                </a:solidFill>
              </a:rPr>
              <a:t>me</a:t>
            </a:r>
            <a:r>
              <a:rPr lang="cs-CZ" sz="2000" b="1" dirty="0" smtClean="0">
                <a:solidFill>
                  <a:srgbClr val="0070C0"/>
                </a:solidFill>
              </a:rPr>
              <a:t> – mě. Klikej na ně.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159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8FC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12160" y="4795636"/>
            <a:ext cx="1486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meloun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0074" y="6156196"/>
            <a:ext cx="1160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měsíc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98954" y="6127089"/>
            <a:ext cx="1226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metro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5485160"/>
            <a:ext cx="17041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meruňka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12360" y="4725144"/>
            <a:ext cx="10278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láme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42387" y="5508207"/>
            <a:ext cx="10665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mete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67575" y="6156197"/>
            <a:ext cx="13628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domek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5868" y="6155952"/>
            <a:ext cx="12823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zámek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1" y="4795635"/>
            <a:ext cx="1032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mele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49012" y="4795637"/>
            <a:ext cx="1276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zimě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029854" y="5511350"/>
            <a:ext cx="12436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město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70552" y="4795634"/>
            <a:ext cx="14526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domě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39232" y="4797152"/>
            <a:ext cx="9717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měří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58266" y="6127089"/>
            <a:ext cx="13179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jámě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5868" y="5542314"/>
            <a:ext cx="18111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  městě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590179" y="5511350"/>
            <a:ext cx="10454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mění</a:t>
            </a:r>
            <a:endParaRPr lang="cs-CZ" sz="32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95868" y="106031"/>
            <a:ext cx="3860108" cy="4664207"/>
            <a:chOff x="495868" y="106031"/>
            <a:chExt cx="3860108" cy="4664207"/>
          </a:xfrm>
        </p:grpSpPr>
        <p:sp>
          <p:nvSpPr>
            <p:cNvPr id="2" name="Obdélník 1"/>
            <p:cNvSpPr/>
            <p:nvPr/>
          </p:nvSpPr>
          <p:spPr>
            <a:xfrm>
              <a:off x="495868" y="521766"/>
              <a:ext cx="3860108" cy="424847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137734" y="106031"/>
              <a:ext cx="6735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ME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825258" y="90909"/>
            <a:ext cx="3860108" cy="4634235"/>
            <a:chOff x="4825258" y="90909"/>
            <a:chExt cx="3860108" cy="4634235"/>
          </a:xfrm>
        </p:grpSpPr>
        <p:sp>
          <p:nvSpPr>
            <p:cNvPr id="26" name="Obdélník 25"/>
            <p:cNvSpPr/>
            <p:nvPr/>
          </p:nvSpPr>
          <p:spPr>
            <a:xfrm>
              <a:off x="4825258" y="476672"/>
              <a:ext cx="3860108" cy="424847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217261" y="90909"/>
              <a:ext cx="67358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MĚ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5198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29864E-6 L 0.06163 -0.598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3" y="-299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29864E-6 L -0.53004 -0.504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10" y="-25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86074E-6 L -0.75712 -0.3467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65" y="-173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42887E-7 L -0.02362 -0.3252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-16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45593E-6 L -0.64445 -0.205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22" y="-102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86 0.02174 L 0.27326 -0.6708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-346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33935E-6 L -0.33872 -0.4300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508E-6 L -0.5276 -0.5197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-2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61948E-6 L 0.1842 -0.5986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01" y="-299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1568E-6 L 0.32153 -0.608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76" y="-304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9438E-6 L 0.56737 -0.6442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68" y="-32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00162E-6 L 0.36927 -0.4825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55" y="-241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00162E-6 L 0.05209 -0.4196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4" y="-20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73976E-6 L 0.57309 -0.32455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46" y="-162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48508E-6 L -0.0618 -0.3622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0" y="-18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29864E-6 L 0.42222 -0.4200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11" y="-210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F6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775300" y="98128"/>
            <a:ext cx="4140136" cy="4410990"/>
            <a:chOff x="4807360" y="98128"/>
            <a:chExt cx="4140136" cy="4410990"/>
          </a:xfrm>
        </p:grpSpPr>
        <p:sp>
          <p:nvSpPr>
            <p:cNvPr id="26" name="Obdélník 25"/>
            <p:cNvSpPr/>
            <p:nvPr/>
          </p:nvSpPr>
          <p:spPr>
            <a:xfrm>
              <a:off x="4807360" y="116632"/>
              <a:ext cx="4125854" cy="439248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MĚMĚMĚMMMMM</a:t>
              </a:r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407516" y="98128"/>
              <a:ext cx="95410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MĚ</a:t>
              </a:r>
              <a:endParaRPr lang="cs-CZ" sz="4400" b="1" dirty="0"/>
            </a:p>
          </p:txBody>
        </p:sp>
        <p:cxnSp>
          <p:nvCxnSpPr>
            <p:cNvPr id="32" name="Přímá spojnice 31"/>
            <p:cNvCxnSpPr/>
            <p:nvPr/>
          </p:nvCxnSpPr>
          <p:spPr>
            <a:xfrm>
              <a:off x="4821642" y="705094"/>
              <a:ext cx="41258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256989" y="96392"/>
            <a:ext cx="4125854" cy="4412726"/>
            <a:chOff x="256989" y="96392"/>
            <a:chExt cx="4125854" cy="4412726"/>
          </a:xfrm>
        </p:grpSpPr>
        <p:sp>
          <p:nvSpPr>
            <p:cNvPr id="2" name="Obdélník 1"/>
            <p:cNvSpPr/>
            <p:nvPr/>
          </p:nvSpPr>
          <p:spPr>
            <a:xfrm>
              <a:off x="256989" y="116632"/>
              <a:ext cx="4125854" cy="4392486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ME</a:t>
              </a:r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702859" y="96392"/>
              <a:ext cx="954107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ME</a:t>
              </a:r>
              <a:endParaRPr lang="cs-CZ" sz="4400" b="1" dirty="0"/>
            </a:p>
          </p:txBody>
        </p:sp>
        <p:cxnSp>
          <p:nvCxnSpPr>
            <p:cNvPr id="24" name="Přímá spojnice 23"/>
            <p:cNvCxnSpPr/>
            <p:nvPr/>
          </p:nvCxnSpPr>
          <p:spPr>
            <a:xfrm>
              <a:off x="256989" y="716157"/>
              <a:ext cx="4125854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" name="TextovéPole 3"/>
          <p:cNvSpPr txBox="1"/>
          <p:nvPr/>
        </p:nvSpPr>
        <p:spPr>
          <a:xfrm>
            <a:off x="7361623" y="6155462"/>
            <a:ext cx="15616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loun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4625928"/>
            <a:ext cx="12362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síc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71314" y="4581126"/>
            <a:ext cx="15101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____</a:t>
            </a:r>
            <a:r>
              <a:rPr lang="cs-CZ" sz="3200" b="1" dirty="0" err="1" smtClean="0">
                <a:solidFill>
                  <a:srgbClr val="00B050"/>
                </a:solidFill>
              </a:rPr>
              <a:t>tro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83720" y="4581126"/>
            <a:ext cx="17794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ruňka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7257" y="4625929"/>
            <a:ext cx="11031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lá</a:t>
            </a:r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50120" y="6155465"/>
            <a:ext cx="1144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te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6989" y="5458289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do___k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7257" y="6156197"/>
            <a:ext cx="13576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zá___k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287466" y="5385011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le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68344" y="5425903"/>
            <a:ext cx="13516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 </a:t>
            </a:r>
            <a:r>
              <a:rPr lang="cs-CZ" sz="3200" b="1" dirty="0" err="1" smtClean="0">
                <a:solidFill>
                  <a:srgbClr val="00B050"/>
                </a:solidFill>
              </a:rPr>
              <a:t>zi</a:t>
            </a:r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6156197"/>
            <a:ext cx="1318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___sto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40089" y="5425903"/>
            <a:ext cx="15279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 do___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80539" y="6155463"/>
            <a:ext cx="10470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___ří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954478" y="4625929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 já___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5423762"/>
            <a:ext cx="1886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ve  ___stě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723557" y="6155464"/>
            <a:ext cx="1120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___ní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7467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21906E-6 L 0.01562 -0.503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251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98496E-6 L -0.13889 -0.3888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44" y="-19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55 0.02915 L 0.0625 -0.4011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903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3102E-6 L 0.00816 -0.4848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242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4.73976E-6 L 0.29097 -0.4818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49" y="-241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93939E-6 L -0.1507 -0.3453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35" y="-172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33935E-6 L -0.60643 -0.7763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330" y="-388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98496E-6 L -0.39653 -0.16863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26" y="-84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1.96854E-6 L 0.11736 -0.531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68" y="-26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96854E-6 L -0.05191 -0.5422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4" y="-27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42887E-7 L 0.19687 -0.5771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19223E-7 L 0.07084 -0.4406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42887E-7 L -0.31511 -0.3985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64" y="-199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5.80615E-7 L 0.24306 -0.3567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53" y="-178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33935E-6 L 0.22848 -0.4196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24" y="-20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3.93939E-6 L 0.17934 -0.6706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58" y="-33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404664"/>
            <a:ext cx="766620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Modrou barvou podtrhávej slova se slabikami </a:t>
            </a:r>
            <a:r>
              <a:rPr lang="cs-CZ" sz="3200" b="1" dirty="0" err="1" smtClean="0">
                <a:solidFill>
                  <a:srgbClr val="0070C0"/>
                </a:solidFill>
              </a:rPr>
              <a:t>me</a:t>
            </a:r>
            <a:r>
              <a:rPr lang="cs-CZ" sz="3200" b="1" dirty="0" smtClean="0">
                <a:solidFill>
                  <a:srgbClr val="0070C0"/>
                </a:solidFill>
              </a:rPr>
              <a:t>, </a:t>
            </a:r>
          </a:p>
          <a:p>
            <a:r>
              <a:rPr lang="cs-CZ" sz="2000" b="1" dirty="0" smtClean="0"/>
              <a:t>zelenou barvou slova s slabikami </a:t>
            </a:r>
            <a:r>
              <a:rPr lang="cs-CZ" sz="3200" b="1" dirty="0" smtClean="0">
                <a:solidFill>
                  <a:srgbClr val="33CC33"/>
                </a:solidFill>
              </a:rPr>
              <a:t>mě. </a:t>
            </a:r>
            <a:r>
              <a:rPr lang="cs-CZ" sz="2000" b="1" dirty="0" smtClean="0"/>
              <a:t>Používej rukopisné poznámky.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85407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mGrid">
          <a:fgClr>
            <a:schemeClr val="accent5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22618" y="5969241"/>
            <a:ext cx="18133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meloun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78158" y="2564904"/>
            <a:ext cx="14061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měsíc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5976875"/>
            <a:ext cx="14861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metro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4704" y="548680"/>
            <a:ext cx="2087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meruňka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534753"/>
            <a:ext cx="12394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láme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04613" y="516763"/>
            <a:ext cx="12857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mete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2461628"/>
            <a:ext cx="16578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domek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9427" y="4461991"/>
            <a:ext cx="15567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zámek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493827" y="2461628"/>
            <a:ext cx="124425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mele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15444" y="4411901"/>
            <a:ext cx="15472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 zimě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10257" y="4390452"/>
            <a:ext cx="1507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město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32762" y="2461628"/>
            <a:ext cx="17684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 domě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2727" y="5984868"/>
            <a:ext cx="11689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měří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4461991"/>
            <a:ext cx="16017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 jámě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386376" y="5976875"/>
            <a:ext cx="22149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ve  městě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126469" y="534753"/>
            <a:ext cx="12618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mění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551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435280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a citace: Microsoft - </a:t>
            </a:r>
            <a:r>
              <a:rPr lang="cs-CZ"/>
              <a:t>O</a:t>
            </a:r>
            <a:r>
              <a:rPr lang="cs-CZ" smtClean="0"/>
              <a:t>ffice klipart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33581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512</Words>
  <Application>Microsoft Office PowerPoint</Application>
  <PresentationFormat>Předvádění na obrazovce (4:3)</PresentationFormat>
  <Paragraphs>126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Slabiky me - mě VY_32_INOVACE_2B_01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Slova rozděl podle skupin me – mě. Klikej na ně.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39</cp:revision>
  <dcterms:created xsi:type="dcterms:W3CDTF">2013-12-26T20:16:38Z</dcterms:created>
  <dcterms:modified xsi:type="dcterms:W3CDTF">2014-01-03T20:15:22Z</dcterms:modified>
</cp:coreProperties>
</file>