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6" r:id="rId5"/>
    <p:sldId id="259" r:id="rId6"/>
    <p:sldId id="258" r:id="rId7"/>
    <p:sldId id="261" r:id="rId8"/>
    <p:sldId id="260" r:id="rId9"/>
    <p:sldId id="265" r:id="rId10"/>
    <p:sldId id="262" r:id="rId11"/>
    <p:sldId id="264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4EC"/>
    <a:srgbClr val="F9B1EF"/>
    <a:srgbClr val="0000FF"/>
    <a:srgbClr val="008000"/>
    <a:srgbClr val="9966FF"/>
    <a:srgbClr val="FBF6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5600" autoAdjust="0"/>
  </p:normalViewPr>
  <p:slideViewPr>
    <p:cSldViewPr>
      <p:cViewPr varScale="1">
        <p:scale>
          <a:sx n="113" d="100"/>
          <a:sy n="113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902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114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310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043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214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043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08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256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950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863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025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233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Počítej slabiky - procvičování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VY_32_INOVACE_2B_03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564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upevnění a prohlubování učiva o počtu slabik ve slovech. První čtyři strany jsou interaktivní. Na prvním </a:t>
            </a:r>
            <a:r>
              <a:rPr lang="cs-CZ" dirty="0" err="1" smtClean="0"/>
              <a:t>slidu</a:t>
            </a:r>
            <a:r>
              <a:rPr lang="cs-CZ" dirty="0" smtClean="0"/>
              <a:t> žáci hledají slova, která mají jednu slabiku. Po kliknutí se slovo zabarvuje a zvětšuje, nesprávná slova mizí. Podobný úkol plní i na druhé straně – hledají dvojslabičná slova. Na třetí straně hledají slova, která mají tři a více slabik. Tato slova se po kliknutí podtrhávají, nesprávná slova opět mizí z plochy. Na čtvrté straně rozdělují slova do příslušných obdélníků kliknutím. V pátém </a:t>
            </a:r>
            <a:r>
              <a:rPr lang="cs-CZ" dirty="0" err="1" smtClean="0"/>
              <a:t>slidu</a:t>
            </a:r>
            <a:r>
              <a:rPr lang="cs-CZ" dirty="0" smtClean="0"/>
              <a:t> žáci pracují pomocí rukopisných poznámek. Podle instrukce podtrhávají barevně slova, počítají slabiky.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1964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55668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66FF"/>
                </a:solidFill>
              </a:rPr>
              <a:t>Hledej slova, která mají jednu slabiku. Klikej na ně.</a:t>
            </a:r>
            <a:endParaRPr lang="cs-CZ" sz="2000" b="1" dirty="0">
              <a:solidFill>
                <a:srgbClr val="9966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74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Obdélník 42"/>
          <p:cNvSpPr/>
          <p:nvPr/>
        </p:nvSpPr>
        <p:spPr>
          <a:xfrm>
            <a:off x="0" y="0"/>
            <a:ext cx="1899094" cy="1358961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1</a:t>
            </a:r>
            <a:endParaRPr lang="cs-CZ" sz="9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6503" y="3186554"/>
            <a:ext cx="203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princeznička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72410" y="2937564"/>
            <a:ext cx="1717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chaloupka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766" y="2178783"/>
            <a:ext cx="16866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7030A0"/>
                </a:solidFill>
              </a:rPr>
              <a:t>Budulínek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99094" y="1682725"/>
            <a:ext cx="1573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maminka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766" y="3893595"/>
            <a:ext cx="1332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babička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7415" y="5392380"/>
            <a:ext cx="21688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černokněžník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01718" y="5599318"/>
            <a:ext cx="820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kolo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23890" y="5130770"/>
            <a:ext cx="867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ráno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50924" y="1159505"/>
            <a:ext cx="1853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odpoledne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11759" y="332656"/>
            <a:ext cx="12758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kocour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37971" y="391926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psaníčko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189787" y="4578475"/>
            <a:ext cx="12238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letadlo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798292" y="4416815"/>
            <a:ext cx="1843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devatenáct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255125" y="6240175"/>
            <a:ext cx="1177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zvířata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1794" y="4355650"/>
            <a:ext cx="1236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kytičky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862841" y="3378687"/>
            <a:ext cx="1169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večeře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89996" y="5937086"/>
            <a:ext cx="1363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aktovka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292620" y="1358961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krk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467280" y="2924944"/>
            <a:ext cx="797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sám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249850" y="4155205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dál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512903" y="5978565"/>
            <a:ext cx="760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můj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651682" y="1628220"/>
            <a:ext cx="696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blíž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40215" y="2151440"/>
            <a:ext cx="800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sem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38348" y="5405095"/>
            <a:ext cx="775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tam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156176" y="2197606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dal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275187" y="307247"/>
            <a:ext cx="763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tvůj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39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1" grpId="0"/>
      <p:bldP spid="13" grpId="0"/>
      <p:bldP spid="15" grpId="0"/>
      <p:bldP spid="17" grpId="0"/>
      <p:bldP spid="19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32656"/>
            <a:ext cx="53448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8000"/>
                </a:solidFill>
              </a:rPr>
              <a:t>Hledej slova, která mají dvě slabiky. Klikej na ně.</a:t>
            </a:r>
            <a:endParaRPr lang="cs-CZ" sz="20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42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phere">
          <a:fgClr>
            <a:srgbClr val="FBF6A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2051720" cy="136496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chemeClr val="tx1"/>
                </a:solidFill>
              </a:rPr>
              <a:t>2</a:t>
            </a:r>
            <a:endParaRPr lang="cs-CZ" sz="96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924944"/>
            <a:ext cx="1485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sestřička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22359" y="2685192"/>
            <a:ext cx="1547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domeček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137" y="1364962"/>
            <a:ext cx="14787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pohádka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78259" y="6198696"/>
            <a:ext cx="1144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peřina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6278" y="2237872"/>
            <a:ext cx="1332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babička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40324" y="5207818"/>
            <a:ext cx="715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mlč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44517" y="4881672"/>
            <a:ext cx="1315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kolečko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94301" y="4684598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krk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23879" y="2027168"/>
            <a:ext cx="18536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odpoledne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11759" y="332656"/>
            <a:ext cx="1584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kocouři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36480" y="636285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dopisy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3226623"/>
            <a:ext cx="1492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miminko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4867028"/>
            <a:ext cx="607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piš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59832" y="5937086"/>
            <a:ext cx="1177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zvířata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397368" y="4609584"/>
            <a:ext cx="12363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kytičky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69229" y="3893595"/>
            <a:ext cx="11695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večeře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42154" y="5675476"/>
            <a:ext cx="1363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aktovka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12868" y="1674386"/>
            <a:ext cx="800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nosí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467280" y="2924944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sama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121149" y="4091967"/>
            <a:ext cx="991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tužka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7544" y="6021288"/>
            <a:ext cx="941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moje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029294" y="1753652"/>
            <a:ext cx="8077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dívá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19666" y="2015262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málo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596336" y="5886564"/>
            <a:ext cx="874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pero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618383" y="3429000"/>
            <a:ext cx="8210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dala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998636" y="841742"/>
            <a:ext cx="941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tvoje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323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1" grpId="0"/>
      <p:bldP spid="13" grpId="0"/>
      <p:bldP spid="15" grpId="0"/>
      <p:bldP spid="17" grpId="0"/>
      <p:bldP spid="19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32656"/>
            <a:ext cx="5834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Hledej slova, která mají tři a více slabik. Klikej na ně.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12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rgbClr val="F9B1E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2924944"/>
            <a:ext cx="16690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sestřička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6527" y="2536423"/>
            <a:ext cx="17411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domeček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14738" y="1069224"/>
            <a:ext cx="16608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pohádka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78259" y="6198696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peřina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6278" y="2237872"/>
            <a:ext cx="1017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voda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40324" y="5207818"/>
            <a:ext cx="7906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mlč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82389" y="5090701"/>
            <a:ext cx="14775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kolečko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79715" y="4867028"/>
            <a:ext cx="724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krk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823290" y="1753651"/>
            <a:ext cx="12459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dala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5279" y="343897"/>
            <a:ext cx="1820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nenechá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39715" y="328074"/>
            <a:ext cx="16201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dopisy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3226623"/>
            <a:ext cx="16798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miminko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660232" y="4867028"/>
            <a:ext cx="6687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piš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35240" y="5967863"/>
            <a:ext cx="1315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zvířata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35850" y="4024809"/>
            <a:ext cx="13840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kytičky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069229" y="3893595"/>
            <a:ext cx="1307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večeře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142154" y="5675476"/>
            <a:ext cx="875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nesl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199429" y="1168877"/>
            <a:ext cx="889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nosí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467280" y="2924944"/>
            <a:ext cx="10855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sama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121149" y="4091967"/>
            <a:ext cx="11045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tužka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7544" y="6021288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moje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029294" y="1753652"/>
            <a:ext cx="8951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dívá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19666" y="2015262"/>
            <a:ext cx="1042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málo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596336" y="5886564"/>
            <a:ext cx="973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pero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308995" y="3893595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oběd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998636" y="841742"/>
            <a:ext cx="1049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</a:rPr>
              <a:t>tvoje</a:t>
            </a:r>
            <a:endParaRPr lang="cs-CZ" sz="32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17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1" grpId="0"/>
      <p:bldP spid="13" grpId="0"/>
      <p:bldP spid="15" grpId="0"/>
      <p:bldP spid="17" grpId="0"/>
      <p:bldP spid="19" grpId="0"/>
      <p:bldP spid="23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20688"/>
            <a:ext cx="52566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Kliknutím zařazuj slova do správných obdélníků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62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Dmnd">
          <a:fgClr>
            <a:srgbClr val="00B0F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1444760" y="93327"/>
            <a:ext cx="477562" cy="44528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1420" y="538611"/>
            <a:ext cx="2668451" cy="391384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189787" y="538611"/>
            <a:ext cx="2668451" cy="391384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6202904" y="62048"/>
            <a:ext cx="2668451" cy="4363889"/>
            <a:chOff x="5631223" y="151357"/>
            <a:chExt cx="2668451" cy="4363889"/>
          </a:xfrm>
          <a:solidFill>
            <a:schemeClr val="bg1"/>
          </a:solidFill>
        </p:grpSpPr>
        <p:sp>
          <p:nvSpPr>
            <p:cNvPr id="16" name="Obdélník 15"/>
            <p:cNvSpPr/>
            <p:nvPr/>
          </p:nvSpPr>
          <p:spPr>
            <a:xfrm>
              <a:off x="6870924" y="151357"/>
              <a:ext cx="433085" cy="445283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5631223" y="601405"/>
              <a:ext cx="2668451" cy="3913841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123198" y="5405095"/>
            <a:ext cx="1717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chaloupka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02904" y="4550999"/>
            <a:ext cx="1573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maminka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41089" y="5074219"/>
            <a:ext cx="1332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babička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69081" y="5681152"/>
            <a:ext cx="8204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kolo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937683" y="6181700"/>
            <a:ext cx="867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ráno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38348" y="6269106"/>
            <a:ext cx="12758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kotě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568067" y="6116545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psaníčko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586422" y="4751566"/>
            <a:ext cx="1363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aktovka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201980" y="5337708"/>
            <a:ext cx="659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krk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896070" y="5658480"/>
            <a:ext cx="797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sám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1636" y="6092611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dál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512903" y="5978565"/>
            <a:ext cx="760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můj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193739" y="5410042"/>
            <a:ext cx="696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blíž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80112" y="6092611"/>
            <a:ext cx="800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sem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38348" y="5405095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049958" y="442593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dal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40239" y="4701858"/>
            <a:ext cx="1285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obědvá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436406" y="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949157"/>
            <a:ext cx="5966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les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80112" y="5013176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pes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0728" y="5570363"/>
            <a:ext cx="878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naše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4131" y="5666705"/>
            <a:ext cx="1039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doma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509284" y="5143485"/>
            <a:ext cx="10278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dáme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86422" y="6116545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nese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524012" y="103566"/>
            <a:ext cx="348012" cy="42480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375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226E-7 L -0.29132 -0.660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3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111E-6 L 0.13316 -0.6993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649" y="-3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15128E-7 L -0.16528 -0.566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28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7037E-6 L -0.55556 -0.5104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78" y="-2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6449E-7 L -0.71476 -0.204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747" y="-102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11751E-7 L -0.8191 -0.3252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955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99653E-6 L 0.12482 -0.6162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33" y="-308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85185E-6 L -0.2408 -0.4842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49" y="-2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48148E-6 L -0.41632 -0.1745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16" y="-8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11111E-6 L -0.5276 -0.7979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-3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59259E-6 L 0.48038 -0.6511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3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22222E-6 L 0.19687 -0.6194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3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44444E-6 L -0.03142 -0.50393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25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7.40741E-7 L -0.22847 -0.41991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-209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81481E-6 L -0.38836 -0.3578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427" y="-1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L -0.22049 -0.20995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0.00347 -0.56921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" y="-28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-0.07778 -0.45648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89" y="-22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59259E-6 L 0.3283 -0.5037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06" y="-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48148E-6 L 0.59861 -0.23102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31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0.60625 -0.24213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12" y="-1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11111E-6 L 0.3592 -0.49653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51" y="-24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3" grpId="0"/>
      <p:bldP spid="17" grpId="0"/>
      <p:bldP spid="19" grpId="0"/>
      <p:bldP spid="25" grpId="0"/>
      <p:bldP spid="26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40" grpId="0"/>
      <p:bldP spid="3" grpId="0"/>
      <p:bldP spid="20" grpId="0"/>
      <p:bldP spid="21" grpId="0"/>
      <p:bldP spid="22" grpId="0"/>
      <p:bldP spid="24" grpId="0"/>
      <p:bldP spid="47" grpId="0"/>
      <p:bldP spid="4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052736"/>
            <a:ext cx="4102085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Podtrhávej</a:t>
            </a:r>
            <a:r>
              <a:rPr lang="cs-CZ" sz="2000" b="1" dirty="0" smtClean="0"/>
              <a:t>: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>
                <a:solidFill>
                  <a:srgbClr val="0070C0"/>
                </a:solidFill>
              </a:rPr>
              <a:t>modře slova, která mají 1 slabiku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>
                <a:solidFill>
                  <a:srgbClr val="00B050"/>
                </a:solidFill>
              </a:rPr>
              <a:t>zeleně slova, která mají 2 slabiky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>
                <a:solidFill>
                  <a:srgbClr val="FF0000"/>
                </a:solidFill>
              </a:rPr>
              <a:t>červeně slova, která mají 3 slabiky</a:t>
            </a:r>
          </a:p>
          <a:p>
            <a:pPr marL="285750" indent="-285750">
              <a:buFontTx/>
              <a:buChar char="-"/>
            </a:pPr>
            <a:r>
              <a:rPr lang="cs-CZ" sz="2000" b="1" dirty="0" smtClean="0"/>
              <a:t>černě slova, která mají 4 slabiky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48570"/>
            <a:ext cx="33891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Používej rukopisné poznámky.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80347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4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7462" y="2636912"/>
            <a:ext cx="17102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sestřička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40266" y="2636910"/>
            <a:ext cx="1784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domeček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0740" y="332656"/>
            <a:ext cx="1701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pohádka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48911" y="4997337"/>
            <a:ext cx="1311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peřina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03593" y="1412776"/>
            <a:ext cx="1529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babička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3626" y="5013176"/>
            <a:ext cx="8101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mlč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3344" y="404664"/>
            <a:ext cx="15139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kolečko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3580" y="4997338"/>
            <a:ext cx="7427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krk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41020" y="1412775"/>
            <a:ext cx="21995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odpoledne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37894" y="3861048"/>
            <a:ext cx="1623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kocouři</a:t>
            </a:r>
            <a:endParaRPr lang="cs-CZ" sz="32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780656" y="332655"/>
            <a:ext cx="16601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dopisy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655552" y="2636911"/>
            <a:ext cx="1721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miminko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037125" y="349883"/>
            <a:ext cx="6852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piš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121742" y="4997339"/>
            <a:ext cx="13481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zvířata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5667" y="3798740"/>
            <a:ext cx="14182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kytičky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231252" y="3861048"/>
            <a:ext cx="13402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večeře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890605" y="6033139"/>
            <a:ext cx="15662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aktovka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933900" y="1412776"/>
            <a:ext cx="9119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nosí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39147" y="2639168"/>
            <a:ext cx="11123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sama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510740" y="3798740"/>
            <a:ext cx="11318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tužka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7543" y="6021288"/>
            <a:ext cx="10761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moje</a:t>
            </a:r>
            <a:endParaRPr lang="cs-CZ" sz="3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831543" y="1420417"/>
            <a:ext cx="9172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dívá</a:t>
            </a:r>
            <a:endParaRPr lang="cs-CZ" sz="32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44687" y="1412776"/>
            <a:ext cx="10679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málo</a:t>
            </a:r>
            <a:endParaRPr lang="cs-CZ" sz="32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862341" y="3850363"/>
            <a:ext cx="9971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pero</a:t>
            </a:r>
            <a:endParaRPr lang="cs-CZ" sz="32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039147" y="4997657"/>
            <a:ext cx="9316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dala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559985" y="349884"/>
            <a:ext cx="1075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tvoje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15353" y="6033138"/>
            <a:ext cx="6767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vlk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34235" y="6021288"/>
            <a:ext cx="857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tygr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59985" y="6003763"/>
            <a:ext cx="2450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černokněžník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021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450</Words>
  <Application>Microsoft Office PowerPoint</Application>
  <PresentationFormat>Předvádění na obrazovce (4:3)</PresentationFormat>
  <Paragraphs>159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Počítej slabiky - procvičování VY_32_INOVACE_2B_03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23</cp:revision>
  <dcterms:created xsi:type="dcterms:W3CDTF">2013-12-26T20:16:38Z</dcterms:created>
  <dcterms:modified xsi:type="dcterms:W3CDTF">2014-01-03T20:23:59Z</dcterms:modified>
</cp:coreProperties>
</file>