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9" r:id="rId5"/>
    <p:sldId id="258" r:id="rId6"/>
    <p:sldId id="261" r:id="rId7"/>
    <p:sldId id="260" r:id="rId8"/>
    <p:sldId id="262" r:id="rId9"/>
    <p:sldId id="263" r:id="rId10"/>
    <p:sldId id="267" r:id="rId11"/>
    <p:sldId id="264" r:id="rId12"/>
    <p:sldId id="268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F6FF"/>
    <a:srgbClr val="CC00CC"/>
    <a:srgbClr val="FFFFDD"/>
    <a:srgbClr val="FFFFEF"/>
    <a:srgbClr val="FFFFCC"/>
    <a:srgbClr val="3333CC"/>
    <a:srgbClr val="FCDEFE"/>
    <a:srgbClr val="E616F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686" autoAdjust="0"/>
  </p:normalViewPr>
  <p:slideViewPr>
    <p:cSldViewPr>
      <p:cViewPr varScale="1">
        <p:scale>
          <a:sx n="104" d="100"/>
          <a:sy n="104" d="100"/>
        </p:scale>
        <p:origin x="-17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119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346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728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499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211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134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539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831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25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37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849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C24AC-24EC-4366-9B76-F68BB8C5F8F8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8AC61-442C-4523-9997-39A54305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107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TEN, TA, TO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508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upevnění  učiva o rodu podstatných jmen. Žáci sice nepoužívají mluvnickou kategorii „rod podstatných jmen“, ale učí se ukazovat „ten, ta, to“. První strana je pouze výkladová – žáci si zopakují ukazování ten, ta, to. Druhý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kliknutím vybírají slova, na která ukazujeme „ten“. Tato slova  se po kliknutí zbarvují  a zvětšují, ostatní se překrývají barvou. Podobným způsobem pracují na straně 3 – zde se slova zbarvují modře a ostatní mizí z plochy. Na straně čtyři se správná slova vlní, ostatní po kliknutí mizí. Interaktivní je i pátá strana – žáci zde třídí slova do sloupců kliknutím. Na šestém </a:t>
            </a:r>
            <a:r>
              <a:rPr lang="cs-CZ" dirty="0" err="1" smtClean="0"/>
              <a:t>slidu</a:t>
            </a:r>
            <a:r>
              <a:rPr lang="cs-CZ" dirty="0" smtClean="0"/>
              <a:t> žáci pracují pomocí rukopisných poznámek – škrtají slova, která do řádku nepatří ( jsou jiného rodu). V každém řádku je ke škrtnutí pouze jedno </a:t>
            </a:r>
            <a:r>
              <a:rPr lang="cs-CZ" smtClean="0"/>
              <a:t>slovo.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01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59023"/>
            <a:ext cx="8141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všechna slova si můžeme ukazovat pomocí </a:t>
            </a:r>
            <a:r>
              <a:rPr lang="cs-CZ" sz="3200" b="1" dirty="0" smtClean="0">
                <a:solidFill>
                  <a:srgbClr val="FF0000"/>
                </a:solidFill>
              </a:rPr>
              <a:t>TEN, TA, TO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1035" name="Picture 11" descr="C:\Users\pc\AppData\Local\Microsoft\Windows\Temporary Internet Files\Content.IE5\J12X6UJ6\MP900448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08720"/>
            <a:ext cx="2160240" cy="151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G9HC2RKH\MP900422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932" y="981139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3246" y="2348879"/>
            <a:ext cx="1545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TEN</a:t>
            </a:r>
            <a:r>
              <a:rPr lang="cs-CZ" sz="2400" b="1" dirty="0" smtClean="0"/>
              <a:t> MUŽ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4302" y="2348880"/>
            <a:ext cx="1359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TA</a:t>
            </a:r>
            <a:r>
              <a:rPr lang="cs-CZ" sz="2400" b="1" dirty="0" smtClean="0"/>
              <a:t> ŽENA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78936" y="2359033"/>
            <a:ext cx="1302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r>
              <a:rPr lang="cs-CZ" sz="2400" b="1" dirty="0" smtClean="0"/>
              <a:t> DÍTĚ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56688" y="3610502"/>
            <a:ext cx="716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PES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9316" y="4585733"/>
            <a:ext cx="979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SLON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3172" y="4154722"/>
            <a:ext cx="1547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KOBEREC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3172" y="5170974"/>
            <a:ext cx="1057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PAPÍR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9970" y="5632639"/>
            <a:ext cx="12101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HRNEC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79970" y="6129138"/>
            <a:ext cx="827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NŮŽ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06786" y="3148837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HŘÍBEK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38" name="Picture 14" descr="Mu&amp;zcaron; s mobilním telefone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66" y="59249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887119" y="3049929"/>
            <a:ext cx="1133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DÍVKA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05320" y="4189049"/>
            <a:ext cx="1303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PEŘINA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13825" y="5695378"/>
            <a:ext cx="10871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SKŘÍŇ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84089" y="5228147"/>
            <a:ext cx="1655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PASTELKA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87119" y="6218598"/>
            <a:ext cx="1497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KVĚTINA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94982" y="3592995"/>
            <a:ext cx="1253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LAMPA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13825" y="4707414"/>
            <a:ext cx="107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BŘÍZA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5" name="Levá složená závorka 24"/>
          <p:cNvSpPr/>
          <p:nvPr/>
        </p:nvSpPr>
        <p:spPr>
          <a:xfrm>
            <a:off x="761640" y="3077279"/>
            <a:ext cx="477953" cy="3664539"/>
          </a:xfrm>
          <a:prstGeom prst="lef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4" name="Levá složená závorka 33"/>
          <p:cNvSpPr/>
          <p:nvPr/>
        </p:nvSpPr>
        <p:spPr>
          <a:xfrm>
            <a:off x="6609932" y="3071197"/>
            <a:ext cx="477953" cy="3664539"/>
          </a:xfrm>
          <a:prstGeom prst="lef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5" name="Levá složená závorka 34"/>
          <p:cNvSpPr/>
          <p:nvPr/>
        </p:nvSpPr>
        <p:spPr>
          <a:xfrm>
            <a:off x="3633073" y="3077279"/>
            <a:ext cx="477953" cy="3664539"/>
          </a:xfrm>
          <a:prstGeom prst="lef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647" y="4617160"/>
            <a:ext cx="748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4562349"/>
            <a:ext cx="525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65424" y="4617160"/>
            <a:ext cx="5445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943381" y="3573149"/>
            <a:ext cx="1140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PRASE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940787" y="5698995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TELE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932340" y="5109419"/>
            <a:ext cx="12913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SENO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901752" y="3049929"/>
            <a:ext cx="12913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MLÁDĚ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15580" y="4573870"/>
            <a:ext cx="1249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MLÉKO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01752" y="4112193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OKNO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934402" y="6212516"/>
            <a:ext cx="1115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ŠTĚNĚ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38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5119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Klikej na ta slova, kde si můžeš ukázat </a:t>
            </a:r>
            <a:r>
              <a:rPr lang="cs-CZ" sz="3600" b="1" dirty="0" smtClean="0">
                <a:solidFill>
                  <a:srgbClr val="7030A0"/>
                </a:solidFill>
              </a:rPr>
              <a:t>TEN.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66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1697" y="2564904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MUŽ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3123" y="404664"/>
            <a:ext cx="13292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ŽENA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2929" y="404664"/>
            <a:ext cx="1148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DÍTĚ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2929" y="1432399"/>
            <a:ext cx="9442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PES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97681" y="3634127"/>
            <a:ext cx="1318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SLON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404664"/>
            <a:ext cx="1349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TALÍŘ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2404" y="5885987"/>
            <a:ext cx="1430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PAPÍR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69427" y="2618053"/>
            <a:ext cx="1648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HRNEC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07473" y="5885987"/>
            <a:ext cx="11031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NŮŽ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5351" y="1439181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HŘÍBEK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89465" y="376128"/>
            <a:ext cx="15392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DÍVKA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2618053"/>
            <a:ext cx="1781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PEŘINA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1507" y="4790646"/>
            <a:ext cx="1470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SKŘÍŇ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89465" y="4812998"/>
            <a:ext cx="22816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PASTELKA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42011" y="5896219"/>
            <a:ext cx="20569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KVĚTINA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98984" y="1412776"/>
            <a:ext cx="17095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LAMPA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20506" y="3626568"/>
            <a:ext cx="1449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BŘÍZA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51000" y="3709865"/>
            <a:ext cx="15488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PRASE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516545" y="3645156"/>
            <a:ext cx="1154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TELE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878227" y="1412442"/>
            <a:ext cx="19155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SENO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3123" y="4812998"/>
            <a:ext cx="1871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MLÁDĚ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256197" y="2628658"/>
            <a:ext cx="17041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MLÉKO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31824" y="4843775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OKNO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732240" y="5896219"/>
            <a:ext cx="15133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ŠTĚNĚ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11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32" grpId="0"/>
      <p:bldP spid="33" grpId="0"/>
      <p:bldP spid="36" grpId="0"/>
      <p:bldP spid="37" grpId="0"/>
      <p:bldP spid="38" grpId="0"/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4837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Klikej na ta slova, kde si můžeš ukázat </a:t>
            </a:r>
            <a:r>
              <a:rPr lang="cs-CZ" sz="3600" b="1" dirty="0" smtClean="0">
                <a:solidFill>
                  <a:srgbClr val="00B050"/>
                </a:solidFill>
              </a:rPr>
              <a:t>TA.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02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Grid">
          <a:fgClr>
            <a:schemeClr val="bg1"/>
          </a:fgClr>
          <a:bgClr>
            <a:schemeClr val="accent6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63603" y="4653136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MUŽ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53107" y="4653136"/>
            <a:ext cx="13292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ŽENA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3786" y="3522062"/>
            <a:ext cx="1148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DÍTĚ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26868" y="3522062"/>
            <a:ext cx="9442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PES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8546" y="1340768"/>
            <a:ext cx="1318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SLON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9929" y="5704077"/>
            <a:ext cx="1349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TALÍŘ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38779" y="1432399"/>
            <a:ext cx="1430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PAPÍR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44185" y="312692"/>
            <a:ext cx="1648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HRNEC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85228" y="332656"/>
            <a:ext cx="11031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NŮŽ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3787" y="2453827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HŘÍBEK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4168" y="5733256"/>
            <a:ext cx="15392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DÍVKA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50772" y="332656"/>
            <a:ext cx="1781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PEŘINA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09728" y="2453827"/>
            <a:ext cx="1470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SKŘÍŇ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8856" y="1412776"/>
            <a:ext cx="22816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PASTELKA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59929" y="1412776"/>
            <a:ext cx="20569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KVĚTINA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88528" y="2494273"/>
            <a:ext cx="17095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LAMPA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648835" y="3522062"/>
            <a:ext cx="1449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BŘÍZA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720605" y="4653136"/>
            <a:ext cx="15488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PRASE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809120" y="3531417"/>
            <a:ext cx="1154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TELE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59929" y="2423947"/>
            <a:ext cx="19155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SENO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04248" y="5702067"/>
            <a:ext cx="1871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MLÁDĚ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488170" y="5731796"/>
            <a:ext cx="17041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MLÉKO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17703" y="332656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OKNO</a:t>
            </a:r>
            <a:endParaRPr lang="cs-CZ" sz="4000" b="1" dirty="0">
              <a:solidFill>
                <a:srgbClr val="0066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1930" y="4653136"/>
            <a:ext cx="15133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ŠTĚNĚ</a:t>
            </a:r>
            <a:endParaRPr lang="cs-CZ" sz="4000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86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32" grpId="0"/>
      <p:bldP spid="33" grpId="0"/>
      <p:bldP spid="36" grpId="0"/>
      <p:bldP spid="37" grpId="0"/>
      <p:bldP spid="38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9448" y="188640"/>
            <a:ext cx="4810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Klikej na ta slova, kde si můžeš ukázat </a:t>
            </a:r>
            <a:r>
              <a:rPr lang="cs-CZ" sz="3200" b="1" dirty="0" smtClean="0">
                <a:solidFill>
                  <a:srgbClr val="3333CC"/>
                </a:solidFill>
              </a:rPr>
              <a:t>TO</a:t>
            </a:r>
            <a:r>
              <a:rPr lang="cs-CZ" sz="3200" b="1" dirty="0">
                <a:solidFill>
                  <a:srgbClr val="3333CC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5064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FCDEF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63603" y="4653136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MUŽ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75496" y="5704077"/>
            <a:ext cx="13292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ŽENA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3786" y="3522062"/>
            <a:ext cx="22972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MIMINKO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20466" y="3522062"/>
            <a:ext cx="9442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PES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8546" y="1340768"/>
            <a:ext cx="1148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DÍTĚ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9929" y="5704077"/>
            <a:ext cx="1349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TALÍŘ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25180" y="1356436"/>
            <a:ext cx="1999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POČÍTAČ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93867" y="434495"/>
            <a:ext cx="19019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PLOTNA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08893" y="434495"/>
            <a:ext cx="18229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SEKYRA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47857" y="3522062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HŘÍBEK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5474" y="404664"/>
            <a:ext cx="15392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DÍVKA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9633" y="2496503"/>
            <a:ext cx="1781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PEŘINA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09728" y="2453827"/>
            <a:ext cx="1470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SKŘÍŇ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8856" y="1412776"/>
            <a:ext cx="1609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TUŽKA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64671" y="1340768"/>
            <a:ext cx="1947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JAHODA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4121" y="2494273"/>
            <a:ext cx="17095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LAMPA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88024" y="3522062"/>
            <a:ext cx="1449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BŘÍZA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720605" y="4653136"/>
            <a:ext cx="15488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PRASE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98615" y="404664"/>
            <a:ext cx="1154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TELE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59929" y="2423947"/>
            <a:ext cx="19155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SENO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42021" y="4678323"/>
            <a:ext cx="1871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MLÁDĚ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488170" y="5731796"/>
            <a:ext cx="17041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MLÉKO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0946" y="5738601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OKNO</a:t>
            </a:r>
            <a:endParaRPr lang="cs-CZ" sz="4000" b="1" dirty="0">
              <a:solidFill>
                <a:srgbClr val="3333CC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1930" y="4653136"/>
            <a:ext cx="15133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3333CC"/>
                </a:solidFill>
              </a:rPr>
              <a:t>ŠTĚNĚ</a:t>
            </a:r>
            <a:endParaRPr lang="cs-CZ" sz="4000" b="1" dirty="0">
              <a:solidFill>
                <a:srgbClr val="33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86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32" grpId="0"/>
      <p:bldP spid="36" grpId="0"/>
      <p:bldP spid="37" grpId="0"/>
      <p:bldP spid="38" grpId="0"/>
      <p:bldP spid="39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21823"/>
            <a:ext cx="7837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Roztřiď do sloupců kliknutím. Na slova si ukazuj TEN, TA, TO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342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187914" y="5030810"/>
            <a:ext cx="801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MUŽ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7038" y="5661489"/>
            <a:ext cx="665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8200" y="5013176"/>
            <a:ext cx="1451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MIMINKO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40708" y="5572726"/>
            <a:ext cx="641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PES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62439" y="6234567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DÍTĚ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6826" y="5678430"/>
            <a:ext cx="8834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TALÍŘ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28050" y="6234568"/>
            <a:ext cx="1275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POČÍTAČ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65403" y="5019707"/>
            <a:ext cx="1214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PLOTNA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17182" y="4417448"/>
            <a:ext cx="1168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SEKYRA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39913" y="5030810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HŘÍBEK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90924" y="5019707"/>
            <a:ext cx="997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DÍVKA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2189" y="5030810"/>
            <a:ext cx="114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PEŘINA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33157" y="4441811"/>
            <a:ext cx="981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MRAK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49481" y="6234568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TUŽKA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51611" y="4459566"/>
            <a:ext cx="1241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JAHODA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726" y="4421977"/>
            <a:ext cx="1098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LAMPA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93660" y="5661489"/>
            <a:ext cx="943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BŘÍZA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47581" y="4429723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PRASE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998342" y="6234568"/>
            <a:ext cx="768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TELE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70590" y="5678430"/>
            <a:ext cx="957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SENO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590449" y="4441811"/>
            <a:ext cx="1203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MLÁDĚ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979712" y="6201509"/>
            <a:ext cx="10976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MLÉKO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2527" y="6200266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OKNO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61114" y="5589240"/>
            <a:ext cx="983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ŠTĚNĚ</a:t>
            </a:r>
            <a:endParaRPr lang="cs-CZ" sz="24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1726" y="5969"/>
            <a:ext cx="2825865" cy="4143111"/>
            <a:chOff x="61726" y="5969"/>
            <a:chExt cx="2825865" cy="4143111"/>
          </a:xfrm>
        </p:grpSpPr>
        <p:sp>
          <p:nvSpPr>
            <p:cNvPr id="2" name="Obdélník 1"/>
            <p:cNvSpPr/>
            <p:nvPr/>
          </p:nvSpPr>
          <p:spPr>
            <a:xfrm>
              <a:off x="61726" y="476672"/>
              <a:ext cx="2825865" cy="367240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218092" y="5969"/>
              <a:ext cx="77457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TEN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063051" y="22188"/>
            <a:ext cx="2825865" cy="4112341"/>
            <a:chOff x="3063051" y="22188"/>
            <a:chExt cx="2825865" cy="4112341"/>
          </a:xfrm>
        </p:grpSpPr>
        <p:sp>
          <p:nvSpPr>
            <p:cNvPr id="29" name="Obdélník 28"/>
            <p:cNvSpPr/>
            <p:nvPr/>
          </p:nvSpPr>
          <p:spPr>
            <a:xfrm>
              <a:off x="3063051" y="462121"/>
              <a:ext cx="2825865" cy="367240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872358" y="22188"/>
              <a:ext cx="55239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TA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083768" y="22188"/>
            <a:ext cx="2825865" cy="4126892"/>
            <a:chOff x="6083768" y="22188"/>
            <a:chExt cx="2825865" cy="4126892"/>
          </a:xfrm>
        </p:grpSpPr>
        <p:sp>
          <p:nvSpPr>
            <p:cNvPr id="30" name="Obdélník 29"/>
            <p:cNvSpPr/>
            <p:nvPr/>
          </p:nvSpPr>
          <p:spPr>
            <a:xfrm>
              <a:off x="6083768" y="476672"/>
              <a:ext cx="2825865" cy="367240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TO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768715" y="22188"/>
              <a:ext cx="59503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TO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979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1464E-7 L -0.22847 -0.650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-325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79274E-6 L -0.39375 -0.5644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88" y="-28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68 -0.15152 L -0.46632 -0.5186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42887E-7 L -0.68507 -0.3671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53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77238E-7 L -0.30712 -0.3671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40741E-7 L 0.3151 -0.566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2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0.02135 -0.4673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9" y="-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746E-6 L -0.31372 -0.3664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94" y="-183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0502E-6 L -0.06285 -0.3883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2" y="-19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3333E-6 L -0.2599 -0.2729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3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40741E-7 L -0.50104 -0.2129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52" y="-1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-0.03143 -0.5458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2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2222E-6 L 0.16996 -0.7055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90" y="-3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-0.20226 -0.52662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22" y="-2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022E-16 L -0.3342 -0.56968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19" y="-2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0.48073 -0.55926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28" y="-2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85185E-6 L 0.07517 -0.4944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-2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0.75643 -0.50602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13" y="-2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0.18906 -0.5145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2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L 0.68507 -0.5039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53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8191 -0.33588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955" y="-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11111E-6 L 0.62222 -0.7979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11" y="-3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1111E-6 L 0.11822 -0.64028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3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59259E-6 L -0.204 -0.36898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1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32" grpId="0"/>
      <p:bldP spid="33" grpId="0"/>
      <p:bldP spid="36" grpId="0"/>
      <p:bldP spid="37" grpId="0"/>
      <p:bldP spid="38" grpId="0"/>
      <p:bldP spid="39" grpId="0"/>
      <p:bldP spid="4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04711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Co do řady nepatří? Škrtni!</a:t>
            </a:r>
          </a:p>
          <a:p>
            <a:r>
              <a:rPr lang="cs-CZ" sz="2000" b="1" dirty="0" smtClean="0"/>
              <a:t>V každém řádku škrtáš pouze jedno slovo.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7588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04463" y="1417469"/>
            <a:ext cx="108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MUŽ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6240" y="3789039"/>
            <a:ext cx="1279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ŽENA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7582" y="2502014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DÍTĚ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36463" y="260091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PES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34741" y="1390051"/>
            <a:ext cx="1276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SLON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0881" y="1390053"/>
            <a:ext cx="1356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TALÍŘ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2998" y="4869160"/>
            <a:ext cx="1370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PAPÍR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26625" y="2502014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HRNEC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25601" y="4869160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NŮŽ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5351" y="1439181"/>
            <a:ext cx="1741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HŘÍBEK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13468" y="260646"/>
            <a:ext cx="1460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DÍVKA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27925" y="250390"/>
            <a:ext cx="169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PEŘINA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6240" y="260648"/>
            <a:ext cx="1462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SKŘÍŇ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0574" y="3823288"/>
            <a:ext cx="2289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PASTELKA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1988" y="3783117"/>
            <a:ext cx="1997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KVĚTINA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20660" y="260647"/>
            <a:ext cx="1548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LAMPA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97412" y="5952066"/>
            <a:ext cx="1420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BŘÍZA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639419" y="1404917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PRASE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008595" y="3787242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TELE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41493" y="2618052"/>
            <a:ext cx="1871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MLÁDĚ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99037" y="2630094"/>
            <a:ext cx="1608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MLÉKO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408306" y="2492895"/>
            <a:ext cx="1383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OKNO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477" y="5925133"/>
            <a:ext cx="152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ŠTĚNĚ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0837" y="4847758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LEV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33582" y="4870819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SEŠIT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8210" y="4847757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PRST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58046" y="5952067"/>
            <a:ext cx="1282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KOTĚ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85324" y="5952067"/>
            <a:ext cx="2188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PRKÝNKO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45260" y="5925132"/>
            <a:ext cx="1374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JÍDLO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80933" y="4869159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  <a:latin typeface="Arial Black" panose="020B0A04020102020204" pitchFamily="34" charset="0"/>
              </a:rPr>
              <a:t>JEHNĚ</a:t>
            </a:r>
            <a:endParaRPr lang="cs-CZ" sz="2800" b="1" dirty="0">
              <a:solidFill>
                <a:srgbClr val="CC00CC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16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</a:t>
            </a:r>
            <a:r>
              <a:rPr lang="cs-CZ" sz="2400" dirty="0" smtClean="0"/>
              <a:t> Microsoft - </a:t>
            </a:r>
            <a:r>
              <a:rPr lang="cs-CZ" sz="2400" dirty="0"/>
              <a:t>O</a:t>
            </a:r>
            <a:r>
              <a:rPr lang="cs-CZ" sz="2400" dirty="0" smtClean="0"/>
              <a:t>ffice klipart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1074239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http://officeimg.vo.msecnd.net/en-us/images/MB900448364.jpg</a:t>
            </a:r>
          </a:p>
        </p:txBody>
      </p:sp>
    </p:spTree>
    <p:extLst>
      <p:ext uri="{BB962C8B-B14F-4D97-AF65-F5344CB8AC3E}">
        <p14:creationId xmlns:p14="http://schemas.microsoft.com/office/powerpoint/2010/main" val="146973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529</Words>
  <Application>Microsoft Office PowerPoint</Application>
  <PresentationFormat>Předvádění na obrazovce (4:3)</PresentationFormat>
  <Paragraphs>181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TEN, TA, TO VY_32_INOVACE_2B_04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29</cp:revision>
  <dcterms:created xsi:type="dcterms:W3CDTF">2013-12-27T23:01:42Z</dcterms:created>
  <dcterms:modified xsi:type="dcterms:W3CDTF">2014-01-03T20:59:52Z</dcterms:modified>
</cp:coreProperties>
</file>