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0" r:id="rId5"/>
    <p:sldId id="257" r:id="rId6"/>
    <p:sldId id="261" r:id="rId7"/>
    <p:sldId id="258" r:id="rId8"/>
    <p:sldId id="259" r:id="rId9"/>
    <p:sldId id="263" r:id="rId10"/>
    <p:sldId id="262" r:id="rId11"/>
    <p:sldId id="267" r:id="rId12"/>
    <p:sldId id="264" r:id="rId13"/>
    <p:sldId id="268" r:id="rId14"/>
    <p:sldId id="266" r:id="rId15"/>
    <p:sldId id="269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BFF"/>
    <a:srgbClr val="E7F6FF"/>
    <a:srgbClr val="FFFFB3"/>
    <a:srgbClr val="FFFFD1"/>
    <a:srgbClr val="FFFF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958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71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3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5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14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285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796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209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715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695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355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EBB6A-C69E-45D0-8C77-B75A7ED2BB9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E259C-A546-44C1-B072-8F85034FC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567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Práce s textem - </a:t>
            </a:r>
            <a:r>
              <a:rPr lang="cs-CZ" dirty="0" smtClean="0"/>
              <a:t>Dášeňka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VY_32_INOVACE_2B_06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dirty="0" smtClean="0"/>
              <a:t>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52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Tato prezentace je určena k procvičování práce s textem, porozumění textu a orientaci v něm. Na první straně si žáci přečtou úryvek textu. Druhý </a:t>
            </a:r>
            <a:r>
              <a:rPr lang="cs-CZ" dirty="0" err="1" smtClean="0"/>
              <a:t>slide</a:t>
            </a:r>
            <a:r>
              <a:rPr lang="cs-CZ" dirty="0" smtClean="0"/>
              <a:t> je interaktivní, žáci doplňují kliknutím správná slova do vět. Pokud potřebují, mohou se znovu vrátit k textu. Na třetí straně pracují pomocí rukopisných poznámek. Škrtají slova, která do textu nepatří. Řešení (pouze pro kontrolu) se nachází na další straně. Čtvrtá strana je opět interaktivní – žáci čtou věty a rozhodují, zda o jejich obsahu četli v textu. Správné věty zůstávají na ploše a </a:t>
            </a:r>
            <a:r>
              <a:rPr lang="cs-CZ" smtClean="0"/>
              <a:t>mění barvu, </a:t>
            </a:r>
            <a:r>
              <a:rPr lang="cs-CZ" dirty="0" smtClean="0"/>
              <a:t>nesprávné mizí z plochy. Interaktivní je i pátá strana – žáci umisťují do obdélníků slova podle instrukce (zda jsou obsaženy v textu či nikoliv). Na šesté straně vyluští pomocí rukopisných poznámek křížovku – pojmenují správně obrázky. Řešením je jméno autora knihy (Karel Čapek). Pokud budou potřebovat pomoci, výsledek se nachází na další straně.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40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69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DSC073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45816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491360"/>
            <a:ext cx="45234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Dášeňka</a:t>
            </a:r>
            <a:endParaRPr lang="cs-CZ" sz="9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564904"/>
            <a:ext cx="871296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Narodilo se štěně</a:t>
            </a:r>
          </a:p>
          <a:p>
            <a:endParaRPr lang="cs-CZ" sz="2400" b="1" dirty="0" smtClean="0"/>
          </a:p>
          <a:p>
            <a:r>
              <a:rPr lang="cs-CZ" b="1" dirty="0" smtClean="0"/>
              <a:t>Když se to narodilo, bylo to jenom takové bílé nic. Do hrsti se to vešlo. Protože to však mělo pár černých ušisek a vzadu ocásek, uznali jsme, že je to psisko, a dali jsme tomu jméno Dášeňka.</a:t>
            </a:r>
          </a:p>
          <a:p>
            <a:r>
              <a:rPr lang="cs-CZ" b="1" dirty="0" smtClean="0"/>
              <a:t>Dokud to bylo bílé nic, bylo to slepé, bez očí a mělo to dva páry čehosi, čemu se mohlo říkat nožičky. Ještě za mnoho nestály, takové byly slaboučké. S chůzí to bylo ještě horší. Zkrátka, když se Dášeňka do toho pořádně dala, dokutálela se za půl dne od máminy zadní nohy k noze přední.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076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38627"/>
            <a:ext cx="52725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Kliknutím doplň do textu slova, která tam chybí.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570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kHorz">
          <a:fgClr>
            <a:schemeClr val="accent5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8"/>
            <a:ext cx="849694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Když se to narodilo, bylo to jenom takové </a:t>
            </a:r>
            <a:r>
              <a:rPr lang="cs-CZ" sz="2800" b="1" dirty="0" smtClean="0"/>
              <a:t>bílé………. </a:t>
            </a:r>
            <a:r>
              <a:rPr lang="cs-CZ" sz="2800" b="1" dirty="0"/>
              <a:t>Do hrsti se </a:t>
            </a:r>
            <a:r>
              <a:rPr lang="cs-CZ" sz="2800" b="1" dirty="0" smtClean="0"/>
              <a:t>to……... </a:t>
            </a:r>
            <a:r>
              <a:rPr lang="cs-CZ" sz="2800" b="1" dirty="0"/>
              <a:t>Protože to však mělo pár černých ušisek a </a:t>
            </a:r>
            <a:r>
              <a:rPr lang="cs-CZ" sz="2800" b="1" dirty="0" smtClean="0"/>
              <a:t>vzadu……………., </a:t>
            </a:r>
            <a:r>
              <a:rPr lang="cs-CZ" sz="2800" b="1" dirty="0"/>
              <a:t>uznali jsme, že je to psisko, a dali jsme tomu </a:t>
            </a:r>
            <a:r>
              <a:rPr lang="cs-CZ" sz="2800" b="1" dirty="0" smtClean="0"/>
              <a:t>jméno………………...</a:t>
            </a:r>
            <a:endParaRPr lang="cs-CZ" sz="2800" b="1" dirty="0"/>
          </a:p>
          <a:p>
            <a:r>
              <a:rPr lang="cs-CZ" sz="2800" b="1" dirty="0"/>
              <a:t>Dokud to bylo bílé nic, bylo to slepé, bez očí a mělo to dva páry čehosi, čemu se mohlo </a:t>
            </a:r>
            <a:r>
              <a:rPr lang="cs-CZ" sz="2800" b="1" dirty="0" smtClean="0"/>
              <a:t>říkat…………….. </a:t>
            </a:r>
            <a:r>
              <a:rPr lang="cs-CZ" sz="2800" b="1" dirty="0"/>
              <a:t>Ještě za mnoho nestály, takové byly slaboučké. S chůzí to bylo ještě horší. Zkrátka, když se Dášeňka do toho pořádně dala, dokutálela se za půl </a:t>
            </a:r>
            <a:r>
              <a:rPr lang="cs-CZ" sz="2800" b="1" dirty="0" smtClean="0"/>
              <a:t>…………od máminy </a:t>
            </a:r>
            <a:r>
              <a:rPr lang="cs-CZ" sz="2800" b="1" dirty="0"/>
              <a:t>zadní nohy k </a:t>
            </a:r>
            <a:r>
              <a:rPr lang="cs-CZ" sz="2800" b="1" dirty="0" smtClean="0"/>
              <a:t>………………přední</a:t>
            </a:r>
            <a:r>
              <a:rPr lang="cs-CZ" sz="2800" b="1" dirty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996186" y="6154826"/>
            <a:ext cx="615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nic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2317" y="6165304"/>
            <a:ext cx="955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vešlo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88478" y="6165304"/>
            <a:ext cx="1200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ocásek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08245" y="6151252"/>
            <a:ext cx="1451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Dášeňka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6163960"/>
            <a:ext cx="1290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nožičky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6140709"/>
            <a:ext cx="882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noze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6165304"/>
            <a:ext cx="750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06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77238E-7 L -0.07864 -0.870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435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33935E-6 L 0.17326 -0.818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40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77238E-7 L 0.02378 -0.744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1" y="-372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8087E-6 L -0.36597 -0.686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99" y="-343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55239E-6 L 0.32327 -0.5623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63" y="-281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23155E-6 L -0.29306 -0.3738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53" y="-186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04418E-6 L -0.39479 -0.3074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40" y="-15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65026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vět se zatoulala slova, která tam nepatří. Škrtni je čarou.</a:t>
            </a:r>
          </a:p>
          <a:p>
            <a:r>
              <a:rPr lang="cs-CZ" sz="2000" b="1" dirty="0" smtClean="0"/>
              <a:t>Pokud budeš potřebovat, řešení najdeš na další straně.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8803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1087"/>
            <a:ext cx="8712968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/>
          </a:p>
          <a:p>
            <a:r>
              <a:rPr lang="cs-CZ" sz="3200" b="1" dirty="0"/>
              <a:t>Když se </a:t>
            </a:r>
            <a:r>
              <a:rPr lang="cs-CZ" sz="3200" b="1" dirty="0" smtClean="0"/>
              <a:t>to včera </a:t>
            </a:r>
            <a:r>
              <a:rPr lang="cs-CZ" sz="3200" b="1" dirty="0"/>
              <a:t>narodilo, bylo to jenom takové bílé nic. Do hrsti </a:t>
            </a:r>
            <a:r>
              <a:rPr lang="cs-CZ" sz="3200" b="1" dirty="0" smtClean="0"/>
              <a:t>se hned </a:t>
            </a:r>
            <a:r>
              <a:rPr lang="cs-CZ" sz="3200" b="1" dirty="0"/>
              <a:t>to vešlo. Protože to však mělo </a:t>
            </a:r>
            <a:r>
              <a:rPr lang="cs-CZ" sz="3200" b="1" dirty="0" smtClean="0"/>
              <a:t>pár doma </a:t>
            </a:r>
            <a:r>
              <a:rPr lang="cs-CZ" sz="3200" b="1" dirty="0"/>
              <a:t>černých ušisek a vzadu ocásek, uznali jsme, že je </a:t>
            </a:r>
            <a:r>
              <a:rPr lang="cs-CZ" sz="3200" b="1" dirty="0" smtClean="0"/>
              <a:t>to nahoře </a:t>
            </a:r>
            <a:r>
              <a:rPr lang="cs-CZ" sz="3200" b="1" dirty="0"/>
              <a:t>psisko, a dali jsme tomu jméno </a:t>
            </a:r>
            <a:r>
              <a:rPr lang="cs-CZ" sz="3200" b="1" dirty="0" smtClean="0"/>
              <a:t>Dášeňka</a:t>
            </a:r>
            <a:r>
              <a:rPr lang="cs-CZ" sz="3200" b="1" dirty="0"/>
              <a:t>.</a:t>
            </a:r>
          </a:p>
          <a:p>
            <a:r>
              <a:rPr lang="cs-CZ" sz="3200" b="1" dirty="0"/>
              <a:t>Dokud to bylo bílé nic, bylo to </a:t>
            </a:r>
            <a:r>
              <a:rPr lang="cs-CZ" sz="3200" b="1" dirty="0" smtClean="0"/>
              <a:t>navždy slepé</a:t>
            </a:r>
            <a:r>
              <a:rPr lang="cs-CZ" sz="3200" b="1" dirty="0"/>
              <a:t>, bez očí a mělo to dva </a:t>
            </a:r>
            <a:r>
              <a:rPr lang="cs-CZ" sz="3200" b="1" dirty="0" smtClean="0"/>
              <a:t>venku páry </a:t>
            </a:r>
            <a:r>
              <a:rPr lang="cs-CZ" sz="3200" b="1" dirty="0"/>
              <a:t>čehosi, čemu se mohlo říkat </a:t>
            </a:r>
            <a:r>
              <a:rPr lang="cs-CZ" sz="3200" b="1" dirty="0" smtClean="0"/>
              <a:t>doma nožičky</a:t>
            </a:r>
            <a:r>
              <a:rPr lang="cs-CZ" sz="3200" b="1" dirty="0"/>
              <a:t>. Ještě za mnoho nestály, takové </a:t>
            </a:r>
            <a:r>
              <a:rPr lang="cs-CZ" sz="3200" b="1" dirty="0" smtClean="0"/>
              <a:t>byly protože </a:t>
            </a:r>
            <a:r>
              <a:rPr lang="cs-CZ" sz="3200" b="1" dirty="0"/>
              <a:t>slaboučké. S chůzí </a:t>
            </a:r>
            <a:r>
              <a:rPr lang="cs-CZ" sz="3200" b="1" dirty="0" smtClean="0"/>
              <a:t>to odpoledne </a:t>
            </a:r>
            <a:r>
              <a:rPr lang="cs-CZ" sz="3200" b="1" dirty="0"/>
              <a:t>bylo ještě horší. Zkrátka, když se Dášeňka do toho </a:t>
            </a:r>
            <a:r>
              <a:rPr lang="cs-CZ" sz="3200" b="1" dirty="0" smtClean="0"/>
              <a:t>pořádně oblékla dala</a:t>
            </a:r>
            <a:r>
              <a:rPr lang="cs-CZ" sz="3200" b="1" dirty="0"/>
              <a:t>, dokutálela se za půl dne od máminy zadní </a:t>
            </a:r>
            <a:r>
              <a:rPr lang="cs-CZ" sz="3200" b="1" dirty="0" smtClean="0"/>
              <a:t>nohy tlapka </a:t>
            </a:r>
            <a:r>
              <a:rPr lang="cs-CZ" sz="3200" b="1" dirty="0"/>
              <a:t>k noze přední.</a:t>
            </a:r>
          </a:p>
        </p:txBody>
      </p:sp>
    </p:spTree>
    <p:extLst>
      <p:ext uri="{BB962C8B-B14F-4D97-AF65-F5344CB8AC3E}">
        <p14:creationId xmlns:p14="http://schemas.microsoft.com/office/powerpoint/2010/main" val="86772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1334020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Řešení:</a:t>
            </a:r>
          </a:p>
          <a:p>
            <a:endParaRPr lang="cs-CZ" sz="2800" b="1" dirty="0" smtClean="0"/>
          </a:p>
          <a:p>
            <a:r>
              <a:rPr lang="cs-CZ" sz="2000" b="1" dirty="0" smtClean="0"/>
              <a:t>včera</a:t>
            </a:r>
          </a:p>
          <a:p>
            <a:r>
              <a:rPr lang="cs-CZ" sz="2000" b="1" dirty="0" smtClean="0"/>
              <a:t>hned</a:t>
            </a:r>
          </a:p>
          <a:p>
            <a:r>
              <a:rPr lang="cs-CZ" sz="2000" b="1" dirty="0" smtClean="0"/>
              <a:t>doma</a:t>
            </a:r>
          </a:p>
          <a:p>
            <a:r>
              <a:rPr lang="cs-CZ" sz="2000" b="1" dirty="0" smtClean="0"/>
              <a:t>nahoře</a:t>
            </a:r>
          </a:p>
          <a:p>
            <a:r>
              <a:rPr lang="cs-CZ" sz="2000" b="1" dirty="0" smtClean="0"/>
              <a:t>navždy</a:t>
            </a:r>
          </a:p>
          <a:p>
            <a:r>
              <a:rPr lang="cs-CZ" sz="2000" b="1" dirty="0" smtClean="0"/>
              <a:t>venku</a:t>
            </a:r>
          </a:p>
          <a:p>
            <a:r>
              <a:rPr lang="cs-CZ" sz="2000" b="1" dirty="0" smtClean="0"/>
              <a:t>doma</a:t>
            </a:r>
          </a:p>
          <a:p>
            <a:r>
              <a:rPr lang="cs-CZ" sz="2000" b="1" dirty="0" smtClean="0"/>
              <a:t>protože</a:t>
            </a:r>
          </a:p>
          <a:p>
            <a:r>
              <a:rPr lang="cs-CZ" sz="2000" b="1" dirty="0" smtClean="0"/>
              <a:t>odpoledne</a:t>
            </a:r>
          </a:p>
          <a:p>
            <a:r>
              <a:rPr lang="cs-CZ" sz="2000" b="1" dirty="0" smtClean="0"/>
              <a:t>oblékla</a:t>
            </a:r>
          </a:p>
          <a:p>
            <a:r>
              <a:rPr lang="cs-CZ" sz="2000" b="1" dirty="0" smtClean="0"/>
              <a:t>tlapka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4188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558" y="332656"/>
            <a:ext cx="42546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Vyber, o čem jsme četli. Na věty klikej.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20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1521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Četli jsme: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5352" y="1318365"/>
            <a:ext cx="32262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Dášeňka byla malé štěňátko.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303" y="1916832"/>
            <a:ext cx="2732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Bydlela v krabici od bot.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303" y="2521345"/>
            <a:ext cx="50713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Kamarádila s kočkou, která bydlela u sousedů.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5352" y="3140968"/>
            <a:ext cx="52336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Když se Dášeňka narodila, ještě vůbec neviděla.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5352" y="3765201"/>
            <a:ext cx="5460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Dášeňka měla hned od narození velké, silné nohy.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90" y="6320811"/>
            <a:ext cx="6776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Když </a:t>
            </a:r>
            <a:r>
              <a:rPr lang="cs-CZ" sz="2000" b="1" smtClean="0"/>
              <a:t>se Dášeňka </a:t>
            </a:r>
            <a:r>
              <a:rPr lang="cs-CZ" sz="2000" b="1" dirty="0" smtClean="0"/>
              <a:t>narodila, bydlela se svou mámou v paneláku.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7910" y="5010255"/>
            <a:ext cx="5450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Když Dášeňka vyrostla, odstěhovala se na dvorek.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583" y="5661248"/>
            <a:ext cx="4926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Když se Dášeňka narodila, měla černá ouška.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3843" y="4380765"/>
            <a:ext cx="51156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Dášeňka měla hned od narození vzadu ocásek.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849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60648"/>
            <a:ext cx="86144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Vybírej slova, která patří do textu. Kliknutím rozhodneš, zda tam patří či nikoliv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70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FFB3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740352" y="4652350"/>
            <a:ext cx="9428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bílé nic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36628" y="4652737"/>
            <a:ext cx="994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 hrsti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7829" y="5429255"/>
            <a:ext cx="2140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pár černých ušisek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78136" y="6237312"/>
            <a:ext cx="1589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vzadu ocásek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1931" y="5403489"/>
            <a:ext cx="1839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dva páry čehosi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496" y="6237312"/>
            <a:ext cx="9755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nožičky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496" y="4653136"/>
            <a:ext cx="16024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dokutálela se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01910" y="4675303"/>
            <a:ext cx="23206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plné nacpané bříško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7829" y="4674916"/>
            <a:ext cx="14218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rychlé nohy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09419" y="5391736"/>
            <a:ext cx="1213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bystré oči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87188" y="5441738"/>
            <a:ext cx="1843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elegantní chůze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6237312"/>
            <a:ext cx="1218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hnědé uši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36628" y="6224358"/>
            <a:ext cx="1893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růžový čumáček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54056" y="6237312"/>
            <a:ext cx="12684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silné nohy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107504" y="342828"/>
            <a:ext cx="3650414" cy="41764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412999" y="-46548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49228" y="351950"/>
            <a:ext cx="3650414" cy="41764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924226" y="-46548"/>
            <a:ext cx="596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7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18598E-6 L 0.01476 -0.606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" y="-30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69419E-6 L 0.26076 -0.609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38" y="-30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69419E-6 L 0.096 -0.5463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92" y="-27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18598E-6 L -0.61267 -0.532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42" y="-26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18598E-6 L -0.81545 -0.417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81" y="-208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226E-7 L 0.06302 -0.440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226E-7 L -0.13386 -0.3462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7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2725E-6 L 0.11024 -0.5008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25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6.8471E-7 L -0.18108 -0.398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-19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98566E-6 L 0.00191 -0.3543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-17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33935E-6 L 0.02361 -0.7973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1" y="-39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15128E-7 L 0.18906 -0.356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98566E-6 L 0.18021 -0.6902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10" y="-34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55239E-6 L -0.07917 -0.4365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8" y="-218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6201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Vylušti křížovku – správně pojmenuj a piš názvy obrázků</a:t>
            </a:r>
            <a:r>
              <a:rPr lang="cs-CZ" b="1" dirty="0" smtClean="0"/>
              <a:t>.</a:t>
            </a:r>
          </a:p>
          <a:p>
            <a:r>
              <a:rPr lang="cs-CZ" sz="2000" b="1" dirty="0" smtClean="0"/>
              <a:t>Používej rukopisné poznámky.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058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AppData\Local\Microsoft\Windows\Temporary Internet Files\Content.IE5\BWREW4RW\MC900411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436201"/>
            <a:ext cx="854504" cy="106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Eskimo on a white background, vector illustr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968992"/>
            <a:ext cx="1085850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0" name="Skupina 1029"/>
          <p:cNvGrpSpPr/>
          <p:nvPr/>
        </p:nvGrpSpPr>
        <p:grpSpPr>
          <a:xfrm>
            <a:off x="406312" y="1052736"/>
            <a:ext cx="6835714" cy="3965075"/>
            <a:chOff x="406312" y="1052736"/>
            <a:chExt cx="6835714" cy="3965075"/>
          </a:xfrm>
        </p:grpSpPr>
        <p:sp>
          <p:nvSpPr>
            <p:cNvPr id="6" name="Obdélník 5"/>
            <p:cNvSpPr/>
            <p:nvPr/>
          </p:nvSpPr>
          <p:spPr>
            <a:xfrm>
              <a:off x="5134120" y="3218553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767757" y="1774517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407303" y="1052736"/>
              <a:ext cx="792088" cy="720080"/>
            </a:xfrm>
            <a:prstGeom prst="rect">
              <a:avLst/>
            </a:prstGeom>
            <a:solidFill>
              <a:srgbClr val="FFEB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199391" y="1054437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975669" y="1054437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3549944" y="321637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4342032" y="3218553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07303" y="1772816"/>
              <a:ext cx="792088" cy="720080"/>
            </a:xfrm>
            <a:prstGeom prst="rect">
              <a:avLst/>
            </a:prstGeom>
            <a:solidFill>
              <a:srgbClr val="FFEB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199391" y="1774517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975669" y="1774517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757856" y="321637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06312" y="2494597"/>
              <a:ext cx="792088" cy="720080"/>
            </a:xfrm>
            <a:prstGeom prst="rect">
              <a:avLst/>
            </a:prstGeom>
            <a:solidFill>
              <a:srgbClr val="FFEB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1198400" y="249629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1974678" y="249629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06312" y="3214677"/>
              <a:ext cx="792088" cy="720080"/>
            </a:xfrm>
            <a:prstGeom prst="rect">
              <a:avLst/>
            </a:prstGeom>
            <a:solidFill>
              <a:srgbClr val="FFEB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198400" y="321637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974678" y="321637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767757" y="3934757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17088" y="3934757"/>
              <a:ext cx="792088" cy="720080"/>
            </a:xfrm>
            <a:prstGeom prst="rect">
              <a:avLst/>
            </a:prstGeom>
            <a:solidFill>
              <a:srgbClr val="FFEB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1209176" y="393645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1985454" y="3936458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Users\pc\AppData\Local\Microsoft\Windows\Temporary Internet Files\Content.IE5\MFSGWU2F\MP90040502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8489" y="2398089"/>
              <a:ext cx="719893" cy="7435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pc\AppData\Local\Microsoft\Windows\Temporary Internet Files\Content.IE5\0MO71SHS\MC900437099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7420" y="1636447"/>
              <a:ext cx="1133400" cy="1133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pc\AppData\Local\Microsoft\Windows\Temporary Internet Files\Content.IE5\0MO71SHS\dglxasset[1].gif"/>
            <p:cNvPicPr>
              <a:picLocks noChangeAspect="1" noChangeArrowheads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02347" y="4208186"/>
              <a:ext cx="952500" cy="809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1" name="Přímá spojnice se šipkou 50"/>
            <p:cNvCxnSpPr/>
            <p:nvPr/>
          </p:nvCxnSpPr>
          <p:spPr>
            <a:xfrm flipH="1">
              <a:off x="3068657" y="1412776"/>
              <a:ext cx="1130943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3" name="Přímá spojnice se šipkou 52"/>
            <p:cNvCxnSpPr/>
            <p:nvPr/>
          </p:nvCxnSpPr>
          <p:spPr>
            <a:xfrm flipH="1">
              <a:off x="3785389" y="2276872"/>
              <a:ext cx="55134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5" name="Přímá spojnice se šipkou 54"/>
            <p:cNvCxnSpPr/>
            <p:nvPr/>
          </p:nvCxnSpPr>
          <p:spPr>
            <a:xfrm flipH="1">
              <a:off x="2927157" y="2883957"/>
              <a:ext cx="332769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0" name="Přímá spojnice se šipkou 59"/>
            <p:cNvCxnSpPr/>
            <p:nvPr/>
          </p:nvCxnSpPr>
          <p:spPr>
            <a:xfrm flipH="1">
              <a:off x="6254847" y="3578592"/>
              <a:ext cx="987179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2" name="Přímá spojnice se šipkou 61"/>
            <p:cNvCxnSpPr/>
            <p:nvPr/>
          </p:nvCxnSpPr>
          <p:spPr>
            <a:xfrm flipH="1">
              <a:off x="3785389" y="4437112"/>
              <a:ext cx="1271237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1024" name="TextovéPole 1023"/>
          <p:cNvSpPr txBox="1"/>
          <p:nvPr/>
        </p:nvSpPr>
        <p:spPr>
          <a:xfrm>
            <a:off x="148008" y="173831"/>
            <a:ext cx="3789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Tuto knihu napsal spisovatel</a:t>
            </a:r>
            <a:endParaRPr lang="cs-CZ" sz="24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132658" y="5720688"/>
            <a:ext cx="4360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KAREL........................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6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17554" y="1032543"/>
            <a:ext cx="5519896" cy="3603802"/>
            <a:chOff x="539552" y="1886230"/>
            <a:chExt cx="5519896" cy="3603802"/>
          </a:xfrm>
        </p:grpSpPr>
        <p:grpSp>
          <p:nvGrpSpPr>
            <p:cNvPr id="5" name="Skupina 4"/>
            <p:cNvGrpSpPr/>
            <p:nvPr/>
          </p:nvGrpSpPr>
          <p:grpSpPr>
            <a:xfrm>
              <a:off x="539552" y="1886230"/>
              <a:ext cx="5519896" cy="2885897"/>
              <a:chOff x="754585" y="476672"/>
              <a:chExt cx="5519896" cy="2885897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3116030" y="1198453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OOOOOOOO</a:t>
                </a:r>
                <a:endParaRPr lang="cs-CZ" dirty="0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5482393" y="2642489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" name="Skupina 12"/>
              <p:cNvGrpSpPr/>
              <p:nvPr/>
            </p:nvGrpSpPr>
            <p:grpSpPr>
              <a:xfrm>
                <a:off x="755576" y="476672"/>
                <a:ext cx="2350553" cy="721781"/>
                <a:chOff x="755576" y="476672"/>
                <a:chExt cx="2350553" cy="721781"/>
              </a:xfrm>
            </p:grpSpPr>
            <p:sp>
              <p:nvSpPr>
                <p:cNvPr id="31" name="Obdélník 30"/>
                <p:cNvSpPr/>
                <p:nvPr/>
              </p:nvSpPr>
              <p:spPr>
                <a:xfrm>
                  <a:off x="2314041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SSSS</a:t>
                  </a:r>
                  <a:endParaRPr lang="cs-CZ" dirty="0"/>
                </a:p>
              </p:txBody>
            </p:sp>
            <p:sp>
              <p:nvSpPr>
                <p:cNvPr id="30" name="Obdélník 29"/>
                <p:cNvSpPr/>
                <p:nvPr/>
              </p:nvSpPr>
              <p:spPr>
                <a:xfrm>
                  <a:off x="1547664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EE</a:t>
                  </a:r>
                  <a:endParaRPr lang="cs-CZ" dirty="0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755576" y="476672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p</a:t>
                  </a:r>
                  <a:endParaRPr lang="cs-CZ" dirty="0"/>
                </a:p>
              </p:txBody>
            </p:sp>
          </p:grpSp>
          <p:sp>
            <p:nvSpPr>
              <p:cNvPr id="14" name="Obdélník 13"/>
              <p:cNvSpPr/>
              <p:nvPr/>
            </p:nvSpPr>
            <p:spPr>
              <a:xfrm>
                <a:off x="3898217" y="2640314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4690305" y="2642489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6" name="Skupina 15"/>
              <p:cNvGrpSpPr/>
              <p:nvPr/>
            </p:nvGrpSpPr>
            <p:grpSpPr>
              <a:xfrm>
                <a:off x="755576" y="1196752"/>
                <a:ext cx="2360454" cy="721781"/>
                <a:chOff x="755576" y="476672"/>
                <a:chExt cx="2360454" cy="721781"/>
              </a:xfrm>
            </p:grpSpPr>
            <p:sp>
              <p:nvSpPr>
                <p:cNvPr id="28" name="Obdélník 27"/>
                <p:cNvSpPr/>
                <p:nvPr/>
              </p:nvSpPr>
              <p:spPr>
                <a:xfrm>
                  <a:off x="2323942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TTT</a:t>
                  </a:r>
                  <a:endParaRPr lang="cs-CZ" dirty="0"/>
                </a:p>
              </p:txBody>
            </p:sp>
            <p:sp>
              <p:nvSpPr>
                <p:cNvPr id="27" name="Obdélník 26"/>
                <p:cNvSpPr/>
                <p:nvPr/>
              </p:nvSpPr>
              <p:spPr>
                <a:xfrm>
                  <a:off x="1547664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U</a:t>
                  </a:r>
                  <a:endParaRPr lang="cs-CZ" dirty="0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>
                  <a:off x="755576" y="476672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</p:grpSp>
          <p:sp>
            <p:nvSpPr>
              <p:cNvPr id="17" name="Obdélník 16"/>
              <p:cNvSpPr/>
              <p:nvPr/>
            </p:nvSpPr>
            <p:spPr>
              <a:xfrm>
                <a:off x="3106129" y="2640314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8" name="Skupina 17"/>
              <p:cNvGrpSpPr/>
              <p:nvPr/>
            </p:nvGrpSpPr>
            <p:grpSpPr>
              <a:xfrm>
                <a:off x="754585" y="1918533"/>
                <a:ext cx="2360454" cy="721781"/>
                <a:chOff x="755576" y="476672"/>
                <a:chExt cx="2360454" cy="721781"/>
              </a:xfrm>
            </p:grpSpPr>
            <p:sp>
              <p:nvSpPr>
                <p:cNvPr id="23" name="Obdélník 22"/>
                <p:cNvSpPr/>
                <p:nvPr/>
              </p:nvSpPr>
              <p:spPr>
                <a:xfrm>
                  <a:off x="755576" y="476672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Č</a:t>
                  </a:r>
                  <a:endParaRPr lang="cs-CZ" dirty="0"/>
                </a:p>
              </p:txBody>
            </p:sp>
            <p:sp>
              <p:nvSpPr>
                <p:cNvPr id="24" name="Obdélník 23"/>
                <p:cNvSpPr/>
                <p:nvPr/>
              </p:nvSpPr>
              <p:spPr>
                <a:xfrm>
                  <a:off x="1547664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2323942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9" name="Skupina 18"/>
              <p:cNvGrpSpPr/>
              <p:nvPr/>
            </p:nvGrpSpPr>
            <p:grpSpPr>
              <a:xfrm>
                <a:off x="754585" y="2638613"/>
                <a:ext cx="2360454" cy="721781"/>
                <a:chOff x="755576" y="476672"/>
                <a:chExt cx="2360454" cy="721781"/>
              </a:xfrm>
            </p:grpSpPr>
            <p:sp>
              <p:nvSpPr>
                <p:cNvPr id="20" name="Obdélník 19"/>
                <p:cNvSpPr/>
                <p:nvPr/>
              </p:nvSpPr>
              <p:spPr>
                <a:xfrm>
                  <a:off x="755576" y="476672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Obdélník 20"/>
                <p:cNvSpPr/>
                <p:nvPr/>
              </p:nvSpPr>
              <p:spPr>
                <a:xfrm>
                  <a:off x="1547664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bdélník 21"/>
                <p:cNvSpPr/>
                <p:nvPr/>
              </p:nvSpPr>
              <p:spPr>
                <a:xfrm>
                  <a:off x="2323942" y="478373"/>
                  <a:ext cx="792088" cy="72008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6" name="Obdélník 5"/>
            <p:cNvSpPr/>
            <p:nvPr/>
          </p:nvSpPr>
          <p:spPr>
            <a:xfrm>
              <a:off x="2900997" y="4768251"/>
              <a:ext cx="792088" cy="72008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550328" y="4768251"/>
              <a:ext cx="2360454" cy="721781"/>
              <a:chOff x="755576" y="476672"/>
              <a:chExt cx="2360454" cy="721781"/>
            </a:xfrm>
          </p:grpSpPr>
          <p:sp>
            <p:nvSpPr>
              <p:cNvPr id="8" name="Obdélník 7"/>
              <p:cNvSpPr/>
              <p:nvPr/>
            </p:nvSpPr>
            <p:spPr>
              <a:xfrm>
                <a:off x="755576" y="476672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1547664" y="478373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O</a:t>
                </a:r>
                <a:endParaRPr lang="cs-CZ" dirty="0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2323942" y="478373"/>
                <a:ext cx="792088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3" name="TextovéPole 32"/>
          <p:cNvSpPr txBox="1"/>
          <p:nvPr/>
        </p:nvSpPr>
        <p:spPr>
          <a:xfrm>
            <a:off x="2195736" y="322823"/>
            <a:ext cx="958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Řešení: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82706" y="259472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344851" y="2614369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86020" y="2618141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1596" y="187124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398386" y="1874178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187720" y="1874178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64142" y="1874178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05377" y="1130908"/>
            <a:ext cx="389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318642" y="1130908"/>
            <a:ext cx="498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Á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123728" y="1113153"/>
            <a:ext cx="4791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51596" y="3352056"/>
            <a:ext cx="461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384426" y="3352056"/>
            <a:ext cx="422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129470" y="335699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927360" y="3357662"/>
            <a:ext cx="552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Y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707904" y="335699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499992" y="335699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Á</a:t>
            </a:r>
            <a:endParaRPr lang="cs-CZ" sz="28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220072" y="3316983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82706" y="4051187"/>
            <a:ext cx="689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365380" y="4054395"/>
            <a:ext cx="6471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195736" y="4014695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915816" y="407707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135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039" y="188640"/>
            <a:ext cx="8653761" cy="6669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Zdroje a citace: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ČAPEK</a:t>
            </a:r>
            <a:r>
              <a:rPr lang="cs-CZ" sz="2400" dirty="0"/>
              <a:t>, Karel. </a:t>
            </a:r>
            <a:r>
              <a:rPr lang="cs-CZ" sz="2400" i="1" dirty="0"/>
              <a:t>Dášeňka, čili, Život štěněte: čili život štěněte</a:t>
            </a:r>
            <a:r>
              <a:rPr lang="cs-CZ" sz="2400" dirty="0"/>
              <a:t>. Vyd. 24., (V Knižním klubu 1.). V Praze: Knižní klub, 2004, 78 s. ISBN 80-242-1181-5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Vlastní fotografie autorky</a:t>
            </a:r>
          </a:p>
          <a:p>
            <a:pPr marL="0" indent="0">
              <a:buNone/>
            </a:pPr>
            <a:r>
              <a:rPr lang="cs-CZ" sz="2400" dirty="0"/>
              <a:t>Microsoft - Office klipart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Úplné </a:t>
            </a:r>
            <a:r>
              <a:rPr lang="cs-CZ" sz="2400" dirty="0"/>
              <a:t>znění zákona č. 121/2000 Sb., o právu autorském, o právech </a:t>
            </a:r>
            <a:r>
              <a:rPr lang="cs-CZ" sz="2400" dirty="0" smtClean="0"/>
              <a:t>souvisejících s právem </a:t>
            </a:r>
            <a:r>
              <a:rPr lang="cs-CZ" sz="2400" dirty="0"/>
              <a:t>autorským a o změně některých zákonů (autorský zákon), jak vyplývá ze </a:t>
            </a:r>
            <a:r>
              <a:rPr lang="cs-CZ" sz="2400" dirty="0" smtClean="0"/>
              <a:t>změn provedených </a:t>
            </a:r>
            <a:r>
              <a:rPr lang="cs-CZ" sz="2400" dirty="0"/>
              <a:t>zákony č. 81/2005 Sb., č. 61/2006 Sb., č. 216/2006 Sb., č. 186/2006 Sb., </a:t>
            </a:r>
            <a:r>
              <a:rPr lang="cs-CZ" sz="2400" dirty="0" smtClean="0"/>
              <a:t>č. 168/2008 </a:t>
            </a:r>
            <a:r>
              <a:rPr lang="cs-CZ" sz="2400" dirty="0"/>
              <a:t>Sb., č. 41/2009 Sb., č. 227/2009 Sb., č. 153/2010 Sb., č. 424/2010 Sb., č. </a:t>
            </a:r>
            <a:r>
              <a:rPr lang="cs-CZ" sz="2400" dirty="0" smtClean="0"/>
              <a:t>420/2011 Sb</a:t>
            </a:r>
            <a:r>
              <a:rPr lang="cs-CZ" sz="2400" dirty="0"/>
              <a:t>., č. 375/2011 Sb., č. 18/2012 Sb. , a č. 496/2012 Sb. 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2" name="Obdélník 1"/>
          <p:cNvSpPr/>
          <p:nvPr/>
        </p:nvSpPr>
        <p:spPr>
          <a:xfrm>
            <a:off x="7384" y="2276872"/>
            <a:ext cx="91395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http://static.iclipart.com/thumbs/260/batch_01/eskimo_tns.png</a:t>
            </a:r>
          </a:p>
        </p:txBody>
      </p:sp>
    </p:spTree>
    <p:extLst>
      <p:ext uri="{BB962C8B-B14F-4D97-AF65-F5344CB8AC3E}">
        <p14:creationId xmlns:p14="http://schemas.microsoft.com/office/powerpoint/2010/main" val="189064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885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Práce s textem - Dášeňka VY_32_INOVACE_2B_06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50</cp:revision>
  <dcterms:created xsi:type="dcterms:W3CDTF">2013-12-28T22:38:26Z</dcterms:created>
  <dcterms:modified xsi:type="dcterms:W3CDTF">2014-03-23T17:55:10Z</dcterms:modified>
</cp:coreProperties>
</file>