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56" r:id="rId4"/>
    <p:sldId id="263" r:id="rId5"/>
    <p:sldId id="257" r:id="rId6"/>
    <p:sldId id="261" r:id="rId7"/>
    <p:sldId id="258" r:id="rId8"/>
    <p:sldId id="264" r:id="rId9"/>
    <p:sldId id="259" r:id="rId10"/>
    <p:sldId id="265" r:id="rId11"/>
    <p:sldId id="262" r:id="rId12"/>
    <p:sldId id="266" r:id="rId13"/>
    <p:sldId id="26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F4FF"/>
    <a:srgbClr val="008000"/>
    <a:srgbClr val="006600"/>
    <a:srgbClr val="FFFF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66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7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421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40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354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066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09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026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41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093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159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11FCE-325A-4B54-95EC-6774748F254C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8E942-37D3-4EF5-90B4-7D7EEB3ACE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26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Čtení s porozuměním </a:t>
            </a:r>
            <a:r>
              <a:rPr lang="cs-CZ" smtClean="0"/>
              <a:t>- výlet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403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Tato prezentace je určena k procvičování čtení s porozuměním, chápání jednoduchého textu a orientaci v něm. Na první straně si žáci přečtou článek.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interaktivní, žáci doplňují kliknutím správná slova do vět. Pokud potřebují, mohou se znovu vrátit k textu. Třetí </a:t>
            </a:r>
            <a:r>
              <a:rPr lang="cs-CZ" dirty="0" smtClean="0"/>
              <a:t>strana je </a:t>
            </a:r>
            <a:r>
              <a:rPr lang="cs-CZ" dirty="0" smtClean="0"/>
              <a:t>také interaktivní – žáci rozhodují, zda je uvedené slovo v textu či nikoliv. Do obdélníků (ano, ne) tato slova umisťují kliknutím. Čtvrtá strana je opět interaktivní – žáci čtou věty a rozhodují, zda o jejich obsahu četli v textu. Správné věty zůstávají na ploše, zbarvují se a zvětšují, nesprávné mizí z plochy. Na páté straně žáci pracují pomocí rukopisných poznámek – čarou spojují dvojice slov tak, jak o nich v článku četli. Pomocí rukopisných poznámek pracují i na šesté straně – kroužkují správné odpovědi 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40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11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92696"/>
            <a:ext cx="867411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neděli po obědě se naše rodina vydala na výlet. Naše rodina –to znamená já Petr,</a:t>
            </a:r>
          </a:p>
          <a:p>
            <a:r>
              <a:rPr lang="cs-CZ" b="1" dirty="0" smtClean="0"/>
              <a:t>maminka, tatínek a moje mladší sestra Adéla. Cílem výletu byla nedaleká </a:t>
            </a:r>
          </a:p>
          <a:p>
            <a:r>
              <a:rPr lang="cs-CZ" b="1" dirty="0" smtClean="0"/>
              <a:t>zřícenina hradu Landštejn. Počasí se vydařilo, celý den krásně svítilo sluníčko </a:t>
            </a:r>
          </a:p>
          <a:p>
            <a:r>
              <a:rPr lang="cs-CZ" b="1" dirty="0" smtClean="0"/>
              <a:t>a my se již moc těšili.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Cesta rychle ubíhala a za chvíli jsme již mohli obdivovat silné kamenné zdi zříceniny.</a:t>
            </a:r>
          </a:p>
          <a:p>
            <a:r>
              <a:rPr lang="cs-CZ" b="1" dirty="0" smtClean="0"/>
              <a:t>Pozorně jsme poslouchali paní průvodkyni, chvílemi se i trochu báli při jejím vyprávění</a:t>
            </a:r>
          </a:p>
          <a:p>
            <a:r>
              <a:rPr lang="cs-CZ" b="1" dirty="0" smtClean="0"/>
              <a:t>o strašidelných příhodách na tomto hradu.</a:t>
            </a:r>
          </a:p>
          <a:p>
            <a:r>
              <a:rPr lang="cs-CZ" b="1" dirty="0" smtClean="0"/>
              <a:t>Také jsme už byli trochu unavení, proto jsme se vypravili k nedaleké restauraci na něco dobrého. Maminka si objednala zeleninový salát, tatínek kávu a zákusek a my s Adélou zmrzlinu. Mám nejraději čokoládovou, ale tu neměli, tak jsem se spokojil s vanilkovou.</a:t>
            </a:r>
          </a:p>
          <a:p>
            <a:r>
              <a:rPr lang="cs-CZ" b="1" dirty="0" smtClean="0"/>
              <a:t>Zaplatili jsme a spokojeně se vydali k autu. Na parkovišti nás ale čekal šok – naše auto nikde! Dokonce i tatínek vypadal vyděšeně. Marně jsme přemýšleli, co budeme dělat.</a:t>
            </a:r>
          </a:p>
          <a:p>
            <a:r>
              <a:rPr lang="cs-CZ" b="1" dirty="0" smtClean="0"/>
              <a:t>Vrátit se do restaurace? Zavolat policii? Maminka začala popotahovat a Adéla už brečela úplně nahlas. A v ten okamžik si někdo z nás všiml, že tyhle květiny přece na našem parkovišti nebyly! Když nám vše došlo, smáli jsme se úplně všichni. Samozřejmě nám auto nikdo neukradl, jen jsme byli na jiném parkovišti!</a:t>
            </a:r>
          </a:p>
          <a:p>
            <a:r>
              <a:rPr lang="cs-CZ" b="1" dirty="0" smtClean="0"/>
              <a:t>Po chvíli jsme naše auto našli, stálo spokojně zaparkované tam, kde jsme ho nechali.</a:t>
            </a:r>
          </a:p>
          <a:p>
            <a:r>
              <a:rPr lang="cs-CZ" b="1" dirty="0" smtClean="0"/>
              <a:t>Domů jsme se sice vrátili skoro až večer, ale na naši příhodu o „ztraceném“ autě dlouho nezapomeneme.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332656"/>
            <a:ext cx="733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Výlet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05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34537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Doplň správná slova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3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1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92696"/>
            <a:ext cx="86741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 neděli po obědě se naše rodina vydala na…………. Naše rodina –to znamená já Petr,</a:t>
            </a:r>
          </a:p>
          <a:p>
            <a:r>
              <a:rPr lang="cs-CZ" sz="1600" b="1" dirty="0" smtClean="0"/>
              <a:t>maminka, tatínek a moje mladší sestra Adéla. Cílem výletu byla nedaleká </a:t>
            </a:r>
          </a:p>
          <a:p>
            <a:r>
              <a:rPr lang="cs-CZ" sz="1600" b="1" dirty="0" smtClean="0"/>
              <a:t>zřícenina hradu Landštejn. Počasí se vydařilo, celý den krásně svítilo ……………..a my se již moc těšili.</a:t>
            </a:r>
          </a:p>
          <a:p>
            <a:r>
              <a:rPr lang="cs-CZ" sz="1600" b="1" dirty="0"/>
              <a:t> </a:t>
            </a:r>
            <a:r>
              <a:rPr lang="cs-CZ" sz="1600" b="1" dirty="0" smtClean="0"/>
              <a:t>    Cesta rychle ubíhala a za chvíli jsme již mohli obdivovat silné kamenné zdi zříceniny.</a:t>
            </a:r>
          </a:p>
          <a:p>
            <a:r>
              <a:rPr lang="cs-CZ" sz="1600" b="1" dirty="0" smtClean="0"/>
              <a:t>Pozorně jsme poslouchali paní průvodkyni, chvílemi se i trochu báli při jejím vyprávění</a:t>
            </a:r>
          </a:p>
          <a:p>
            <a:r>
              <a:rPr lang="cs-CZ" sz="1600" b="1" dirty="0" smtClean="0"/>
              <a:t>o strašidelných ……………….na tomto hradu.</a:t>
            </a:r>
          </a:p>
          <a:p>
            <a:r>
              <a:rPr lang="cs-CZ" sz="1600" b="1" dirty="0" smtClean="0"/>
              <a:t>Také jsme už byli trochu unavení, proto jsme se vypravili k nedaleké ………………na něco dobrého. Maminka si objednala zeleninový salát, tatínek kávu a zákusek a my s Adélou zmrzlinu. Mám nejraději čokoládovou, ale tu neměli, tak jsem se spokojil s vanilkovou.</a:t>
            </a:r>
          </a:p>
          <a:p>
            <a:r>
              <a:rPr lang="cs-CZ" sz="1600" b="1" dirty="0" smtClean="0"/>
              <a:t>Zaplatili jsme a spokojeně se vydali k autu. Na parkovišti nás ale čekal šok – naše auto nikde! Dokonce i tatínek vypadal vyděšeně. Marně jsme přemýšleli, co budeme dělat.</a:t>
            </a:r>
          </a:p>
          <a:p>
            <a:r>
              <a:rPr lang="cs-CZ" sz="1600" b="1" dirty="0" smtClean="0"/>
              <a:t>Vrátit se do restaurace? Zavolat policii? Maminka začala popotahovat a Adéla už brečela úplně nahlas. A v ten okamžik si někdo z nás všiml, že tyhle květiny přece na našem parkovišti nebyly! Když nám vše došlo, smáli jsme se úplně všichni. Samozřejmě nám auto nikdo neukradl, jen jsme byli na jiném……………….!</a:t>
            </a:r>
          </a:p>
          <a:p>
            <a:r>
              <a:rPr lang="cs-CZ" sz="1600" b="1" dirty="0" smtClean="0"/>
              <a:t>Po chvíli jsme naše auto našli, stálo spokojně zaparkované tam, kde jsme ho nechali.</a:t>
            </a:r>
          </a:p>
          <a:p>
            <a:r>
              <a:rPr lang="cs-CZ" sz="1600" b="1" dirty="0" smtClean="0"/>
              <a:t>Domů jsme se sice vrátili skoro až………..., ale na naši příhodu o „ztraceném“ autě dlouho nezapomeneme.</a:t>
            </a:r>
            <a:endParaRPr lang="cs-CZ" sz="1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332656"/>
            <a:ext cx="733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Výlet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300192" y="5941324"/>
            <a:ext cx="6031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výlet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8304" y="5940065"/>
            <a:ext cx="876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sluníčko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5971886"/>
            <a:ext cx="10486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příhodách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5994829"/>
            <a:ext cx="10247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restauraci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941324"/>
            <a:ext cx="10191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parkovišti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971886"/>
            <a:ext cx="7185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večer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37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08374E-7 L -0.2441 -0.776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-38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60005E-6 L -0.13455 -0.705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-352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50359E-7 L -0.07865 -0.59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299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50359E-7 L 0.55122 -0.56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52" y="-28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92089E-6 L -0.43368 -0.2752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84" y="-13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9.83114E-7 L -0.06284 -0.2063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2" y="-103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92696"/>
            <a:ext cx="8457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Rozhodni, zda daná slova patří do textu. Vybírej kliknutím obdélníky ano – ne.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07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48207" y="6291326"/>
            <a:ext cx="6726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auto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0729" y="6290336"/>
            <a:ext cx="875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rodina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1110" y="6309320"/>
            <a:ext cx="6727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hrad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5789" y="5793553"/>
            <a:ext cx="936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tatínek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45849" y="5805264"/>
            <a:ext cx="9222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traktor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805264"/>
            <a:ext cx="1079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zmrzlina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26843" y="5812297"/>
            <a:ext cx="1292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parkoviště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793553"/>
            <a:ext cx="1049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sluníčko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847" y="6309320"/>
            <a:ext cx="13024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restaurace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6502" y="6292185"/>
            <a:ext cx="9242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stromy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84322" y="5806123"/>
            <a:ext cx="850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mraky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6283930"/>
            <a:ext cx="10509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autobus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94762" y="5793553"/>
            <a:ext cx="1023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zábradlí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16353" y="6293414"/>
            <a:ext cx="849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silnice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42446" y="5805264"/>
            <a:ext cx="8163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ovoce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72280" y="6292185"/>
            <a:ext cx="1184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limonáda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7544" y="404664"/>
            <a:ext cx="3672408" cy="50405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932040" y="397017"/>
            <a:ext cx="3672408" cy="50405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218457" y="28944"/>
            <a:ext cx="19094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atin typeface="Bradley Hand ITC" panose="03070402050302030203" pitchFamily="66" charset="0"/>
              </a:rPr>
              <a:t>ano</a:t>
            </a:r>
            <a:endParaRPr lang="cs-CZ" sz="8800" b="1" dirty="0">
              <a:latin typeface="Bradley Hand ITC" panose="03070402050302030203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2028" y="133632"/>
            <a:ext cx="10919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atin typeface="Bradley Hand ITC" panose="03070402050302030203" pitchFamily="66" charset="0"/>
              </a:rPr>
              <a:t>ne</a:t>
            </a:r>
            <a:endParaRPr lang="cs-CZ" sz="72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99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25468E-6 L 0.0434 -0.658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" y="-3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62642E-8 L 0.10243 -0.640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-320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62642E-8 L -0.51962 -0.55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27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62642E-8 L -0.70868 -0.4302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3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5.80615E-7 L 0.21267 -0.451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-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5.80615E-7 L -0.07084 -0.3777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-18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33935E-6 L -0.13385 -0.2831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4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33935E-6 L -0.65364 -0.1887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91" y="-9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62642E-8 L 0.25191 -0.6819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87" y="-3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62642E-8 L 0.22049 -0.5771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62642E-8 L 0.25209 -0.5350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-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62642E-8 L -0.22048 -0.4302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77238E-7 L 0.47986 -0.3782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93" y="-189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33935E-6 L 0.05521 -0.2098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-105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33935E-6 L 0.18889 -0.2623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13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80615E-7 L -0.10243 -0.7240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-36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32279"/>
            <a:ext cx="3545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Jsou věty správně? Klikej na ně!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78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9679" y="163207"/>
            <a:ext cx="3502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výlet jeli v neděli ráno.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418" y="908720"/>
            <a:ext cx="250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Bylo hezké počasí.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3434" y="1772816"/>
            <a:ext cx="2372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Šli do restaurace.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340" y="2564904"/>
            <a:ext cx="4000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restauraci měli všichni řízky.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7242" y="3429000"/>
            <a:ext cx="3099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Někdo jim ukradl auto.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6392" y="4869160"/>
            <a:ext cx="2075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Zavolali policii.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0340" y="5587120"/>
            <a:ext cx="4621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Tatínek si objednal kávu a zákusek.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3434" y="6237311"/>
            <a:ext cx="2855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Adéla měla zmrzlinu.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6790" y="4149080"/>
            <a:ext cx="447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Petrova sestra se jmenuje Blanka.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76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92586"/>
            <a:ext cx="61187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Spojuj čarou dvojice slov. Používej rukopisné poznámky.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11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1930" y="3573016"/>
            <a:ext cx="130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mladší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79422" y="1124744"/>
            <a:ext cx="11953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sestra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2781" y="2645623"/>
            <a:ext cx="1734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nedaleká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05290" y="3428998"/>
            <a:ext cx="1715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zřícenina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51931" y="4350476"/>
            <a:ext cx="176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kamenné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40993" y="5110512"/>
            <a:ext cx="661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zdi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4221" y="5229200"/>
            <a:ext cx="2043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strašidelné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98519" y="6003703"/>
            <a:ext cx="1505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příhody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1319" y="985083"/>
            <a:ext cx="20062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zeleninový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97155" y="381639"/>
            <a:ext cx="992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salát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51931" y="6093296"/>
            <a:ext cx="1791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vanilková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05290" y="4337667"/>
            <a:ext cx="1614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zmrzlina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59829" y="1786943"/>
            <a:ext cx="2334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zaparkované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88516" y="2563009"/>
            <a:ext cx="966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auto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59829" y="260647"/>
            <a:ext cx="926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paní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50984" y="1795731"/>
            <a:ext cx="2218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průvodkyně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83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53012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Jak to bylo? </a:t>
            </a:r>
            <a:r>
              <a:rPr lang="cs-CZ" sz="2000" b="1" dirty="0" smtClean="0"/>
              <a:t>Správnou odpověď zakroužkuj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Pracuj pomocí </a:t>
            </a:r>
            <a:r>
              <a:rPr lang="cs-CZ" sz="2000" b="1" smtClean="0"/>
              <a:t>rukopisných poznámek.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3182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/>
          <p:nvPr/>
        </p:nvCxnSpPr>
        <p:spPr>
          <a:xfrm>
            <a:off x="21744" y="116632"/>
            <a:ext cx="9144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379" y="2204864"/>
            <a:ext cx="9144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-72008" y="371236"/>
            <a:ext cx="9151091" cy="5925310"/>
            <a:chOff x="-72008" y="371236"/>
            <a:chExt cx="9151091" cy="5925310"/>
          </a:xfrm>
        </p:grpSpPr>
        <p:sp>
          <p:nvSpPr>
            <p:cNvPr id="4" name="TextovéPole 3"/>
            <p:cNvSpPr txBox="1"/>
            <p:nvPr/>
          </p:nvSpPr>
          <p:spPr>
            <a:xfrm>
              <a:off x="191382" y="371237"/>
              <a:ext cx="40391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Vypravěč příběhu  se jmenuje:</a:t>
              </a:r>
              <a:endParaRPr lang="cs-CZ" sz="24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09040" y="1424744"/>
              <a:ext cx="17765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Na výlet jeli:</a:t>
              </a:r>
              <a:endParaRPr lang="cs-CZ" sz="2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761452" y="371236"/>
              <a:ext cx="7168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PETR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69698" y="389231"/>
              <a:ext cx="105657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TATÍNEK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704151" y="371238"/>
              <a:ext cx="89159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ADÉLA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055675" y="1455521"/>
              <a:ext cx="244887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V SOBOTU PO OBĚDĚ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216282" y="1455521"/>
              <a:ext cx="18517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V NEDĚLI RÁNO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684522" y="1455521"/>
              <a:ext cx="230704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V NEDĚLI PO OBĚDĚ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09040" y="2420888"/>
              <a:ext cx="265758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Tatínek si objednal:</a:t>
              </a:r>
              <a:endParaRPr lang="cs-CZ" sz="24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61501" y="2490565"/>
              <a:ext cx="166590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PIVO A PÁREK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749279" y="2482443"/>
              <a:ext cx="78579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ŘÍZEK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087610" y="2453683"/>
              <a:ext cx="20260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KÁVU A ZÁKUSEK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91382" y="3530624"/>
              <a:ext cx="30887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Maminka si objednala:</a:t>
              </a:r>
              <a:endParaRPr lang="cs-CZ" sz="24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907964" y="3561401"/>
              <a:ext cx="222817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ZELENINOVÝ SALÁT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535583" y="3561401"/>
              <a:ext cx="78707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KÁVU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580719" y="3525272"/>
              <a:ext cx="130997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ZMRZLINU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91382" y="4638664"/>
              <a:ext cx="35469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Petrova sestra se jmenuje:</a:t>
              </a:r>
              <a:endParaRPr lang="cs-CZ" sz="24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100612" y="4700219"/>
              <a:ext cx="89159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ADÉLA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52114" y="4660966"/>
              <a:ext cx="10583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BLANKA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7848128" y="4638664"/>
              <a:ext cx="8723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PETRA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09040" y="5834881"/>
              <a:ext cx="282750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Děti si daly zmrzlinu:</a:t>
              </a:r>
              <a:endParaRPr lang="cs-CZ" sz="24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317256" y="5803571"/>
              <a:ext cx="156671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MALINOVOU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478315" y="5803571"/>
              <a:ext cx="161069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VANILKOVOU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506793" y="5803571"/>
              <a:ext cx="157229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70C0"/>
                  </a:solidFill>
                </a:rPr>
                <a:t>JAHODOVOU</a:t>
              </a:r>
              <a:endParaRPr lang="cs-CZ" sz="2000" b="1" dirty="0">
                <a:solidFill>
                  <a:srgbClr val="0070C0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-72008" y="1193912"/>
              <a:ext cx="9144000" cy="0"/>
            </a:xfrm>
            <a:prstGeom prst="line">
              <a:avLst/>
            </a:prstGeom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-72008" y="4379912"/>
              <a:ext cx="9144000" cy="0"/>
            </a:xfrm>
            <a:prstGeom prst="line">
              <a:avLst/>
            </a:prstGeom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cxnSp>
        <p:nvCxnSpPr>
          <p:cNvPr id="34" name="Přímá spojnice 33"/>
          <p:cNvCxnSpPr/>
          <p:nvPr/>
        </p:nvCxnSpPr>
        <p:spPr>
          <a:xfrm>
            <a:off x="0" y="5454516"/>
            <a:ext cx="9144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379" y="6453336"/>
            <a:ext cx="9144000" cy="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40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Vlastní text autorky</a:t>
            </a:r>
          </a:p>
        </p:txBody>
      </p:sp>
    </p:spTree>
    <p:extLst>
      <p:ext uri="{BB962C8B-B14F-4D97-AF65-F5344CB8AC3E}">
        <p14:creationId xmlns:p14="http://schemas.microsoft.com/office/powerpoint/2010/main" val="128647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1020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Čtení s porozuměním - výlet VY_32_INOVACE_2B_07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29</cp:revision>
  <dcterms:created xsi:type="dcterms:W3CDTF">2013-12-29T10:38:31Z</dcterms:created>
  <dcterms:modified xsi:type="dcterms:W3CDTF">2014-01-03T20:48:33Z</dcterms:modified>
</cp:coreProperties>
</file>