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70" r:id="rId3"/>
    <p:sldId id="256" r:id="rId4"/>
    <p:sldId id="260" r:id="rId5"/>
    <p:sldId id="257" r:id="rId6"/>
    <p:sldId id="261" r:id="rId7"/>
    <p:sldId id="259" r:id="rId8"/>
    <p:sldId id="263" r:id="rId9"/>
    <p:sldId id="262" r:id="rId10"/>
    <p:sldId id="265" r:id="rId11"/>
    <p:sldId id="264" r:id="rId12"/>
    <p:sldId id="272" r:id="rId13"/>
    <p:sldId id="268" r:id="rId14"/>
    <p:sldId id="267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E1"/>
    <a:srgbClr val="0033CC"/>
    <a:srgbClr val="FF6600"/>
    <a:srgbClr val="FDFB9B"/>
    <a:srgbClr val="008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65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91D24-1AEC-4484-A56D-5B500526F481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92F75D-9F51-4CE6-94FE-147D4F1CC0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56167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91D24-1AEC-4484-A56D-5B500526F481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92F75D-9F51-4CE6-94FE-147D4F1CC0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14091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91D24-1AEC-4484-A56D-5B500526F481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92F75D-9F51-4CE6-94FE-147D4F1CC0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78711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91D24-1AEC-4484-A56D-5B500526F481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92F75D-9F51-4CE6-94FE-147D4F1CC0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24180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91D24-1AEC-4484-A56D-5B500526F481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92F75D-9F51-4CE6-94FE-147D4F1CC0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2224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91D24-1AEC-4484-A56D-5B500526F481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92F75D-9F51-4CE6-94FE-147D4F1CC0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41462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91D24-1AEC-4484-A56D-5B500526F481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92F75D-9F51-4CE6-94FE-147D4F1CC0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24243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91D24-1AEC-4484-A56D-5B500526F481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92F75D-9F51-4CE6-94FE-147D4F1CC0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09171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91D24-1AEC-4484-A56D-5B500526F481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92F75D-9F51-4CE6-94FE-147D4F1CC0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17389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91D24-1AEC-4484-A56D-5B500526F481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92F75D-9F51-4CE6-94FE-147D4F1CC0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98266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91D24-1AEC-4484-A56D-5B500526F481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92F75D-9F51-4CE6-94FE-147D4F1CC0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65036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691D24-1AEC-4484-A56D-5B500526F481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92F75D-9F51-4CE6-94FE-147D4F1CC0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71294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Čtení s porozuměním –Naše Vánoce</a:t>
            </a:r>
            <a:r>
              <a:rPr lang="cs-CZ"/>
              <a:t/>
            </a:r>
            <a:br>
              <a:rPr lang="cs-CZ"/>
            </a:br>
            <a:r>
              <a:rPr lang="cs-CZ" smtClean="0"/>
              <a:t>VY_32_INOVACE_2B_08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3100" dirty="0"/>
              <a:t>Číslo projektu: CZ.1.07/1.5.00/34.1056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/>
              <a:t>Sada </a:t>
            </a:r>
            <a:r>
              <a:rPr lang="cs-CZ" smtClean="0"/>
              <a:t>2</a:t>
            </a:r>
          </a:p>
          <a:p>
            <a:r>
              <a:rPr lang="cs-CZ" smtClean="0"/>
              <a:t>Jazyková </a:t>
            </a:r>
            <a:r>
              <a:rPr lang="cs-CZ" dirty="0" smtClean="0"/>
              <a:t>komunikace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984641" cy="152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26138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Anotace: </a:t>
            </a:r>
            <a:r>
              <a:rPr lang="cs-CZ" dirty="0" smtClean="0"/>
              <a:t>Tato prezentace je určena k procvičování čtení s porozuměním, chápání jednoduchého textu a orientaci v něm. Na první straně si žáci přečtou článek. Druhý </a:t>
            </a:r>
            <a:r>
              <a:rPr lang="cs-CZ" dirty="0" err="1" smtClean="0"/>
              <a:t>slide</a:t>
            </a:r>
            <a:r>
              <a:rPr lang="cs-CZ" dirty="0" smtClean="0"/>
              <a:t> je interaktivní, žáci doplňují kliknutím správná slova do vět. Pokud potřebují, mohou se znovu vrátit k textu. Třetí </a:t>
            </a:r>
            <a:r>
              <a:rPr lang="cs-CZ" dirty="0" err="1" smtClean="0"/>
              <a:t>slide</a:t>
            </a:r>
            <a:r>
              <a:rPr lang="cs-CZ" dirty="0" smtClean="0"/>
              <a:t> je také interaktivní – žáci rozhodují, zda je uvedené slovo v textu či nikoliv. Do obdélníků (ano, ne) tato slova umisťují kliknutím. Čtvrtá strana je opět interaktivní – žáci čtou věty a rozhodují, zda o jejich obsahu četli v textu. Správné věty zůstávají na ploše, zbarvují se a zvětšují, nesprávné mizí z plochy. Na páté straně žáci pracují pomocí rukopisných poznámek – hledají slova, která do textu nepatří a škrtají je. Pro jednodušší orientaci pracují pouze s částí textu. </a:t>
            </a:r>
            <a:r>
              <a:rPr lang="cs-CZ" dirty="0" smtClean="0"/>
              <a:t>Řešení se nachází na další </a:t>
            </a:r>
            <a:r>
              <a:rPr lang="cs-CZ" smtClean="0"/>
              <a:t>straně. Pomocí </a:t>
            </a:r>
            <a:r>
              <a:rPr lang="cs-CZ" dirty="0" smtClean="0"/>
              <a:t>rukopisných poznámek pracují i na šesté straně – škrtají nesprávné odpovědi .</a:t>
            </a:r>
          </a:p>
          <a:p>
            <a:pPr marL="0" indent="0">
              <a:buNone/>
            </a:pPr>
            <a:r>
              <a:rPr lang="cs-CZ" b="1" dirty="0" smtClean="0"/>
              <a:t>Délka trvání práce s tímto materiálem: </a:t>
            </a:r>
            <a:r>
              <a:rPr lang="cs-CZ" dirty="0" smtClean="0"/>
              <a:t>Zhruba 40 minut</a:t>
            </a:r>
          </a:p>
          <a:p>
            <a:pPr marL="0" indent="0">
              <a:buNone/>
            </a:pPr>
            <a:r>
              <a:rPr lang="cs-CZ" b="1" dirty="0" smtClean="0"/>
              <a:t>Autor</a:t>
            </a:r>
            <a:r>
              <a:rPr lang="cs-CZ" b="1" dirty="0"/>
              <a:t>:</a:t>
            </a:r>
            <a:r>
              <a:rPr lang="cs-CZ" dirty="0"/>
              <a:t> Daniela </a:t>
            </a:r>
            <a:r>
              <a:rPr lang="cs-CZ" dirty="0" err="1"/>
              <a:t>Tájková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Datum </a:t>
            </a:r>
            <a:r>
              <a:rPr lang="cs-CZ" b="1" dirty="0" smtClean="0"/>
              <a:t>vytvoření: </a:t>
            </a:r>
            <a:r>
              <a:rPr lang="cs-CZ" dirty="0" smtClean="0"/>
              <a:t>Zima</a:t>
            </a:r>
            <a:r>
              <a:rPr lang="cs-CZ" b="1" dirty="0" smtClean="0"/>
              <a:t> </a:t>
            </a:r>
            <a:r>
              <a:rPr lang="cs-CZ" dirty="0" smtClean="0"/>
              <a:t>2013</a:t>
            </a:r>
          </a:p>
          <a:p>
            <a:pPr marL="0" indent="0">
              <a:buNone/>
            </a:pPr>
            <a:r>
              <a:rPr lang="cs-CZ" b="1" dirty="0"/>
              <a:t>Speciální vzdělávací potřeby: </a:t>
            </a:r>
            <a:r>
              <a:rPr lang="cs-CZ" dirty="0"/>
              <a:t>PAS, MP, kombinované postižení (MP v kombinaci se zdravotním znevýhodněním, MP v kombinaci s PAS), vícečetné postižení</a:t>
            </a:r>
          </a:p>
          <a:p>
            <a:pPr marL="0" indent="0">
              <a:buNone/>
            </a:pPr>
            <a:r>
              <a:rPr lang="cs-CZ" b="1" dirty="0" smtClean="0"/>
              <a:t>Vzdělávací </a:t>
            </a:r>
            <a:r>
              <a:rPr lang="cs-CZ" b="1" dirty="0"/>
              <a:t>obor: </a:t>
            </a:r>
            <a:r>
              <a:rPr lang="cs-CZ" dirty="0" smtClean="0"/>
              <a:t>Jazyková komunikace</a:t>
            </a:r>
          </a:p>
          <a:p>
            <a:pPr marL="0" lvl="0" indent="0">
              <a:buNone/>
            </a:pPr>
            <a:r>
              <a:rPr lang="cs-CZ" b="1" dirty="0"/>
              <a:t>Vyučovací předmět: </a:t>
            </a:r>
            <a:r>
              <a:rPr lang="cs-CZ" dirty="0"/>
              <a:t>Český jazyk a </a:t>
            </a:r>
            <a:r>
              <a:rPr lang="cs-CZ" dirty="0" smtClean="0"/>
              <a:t>literatura</a:t>
            </a:r>
          </a:p>
          <a:p>
            <a:pPr marL="0" indent="0">
              <a:buNone/>
            </a:pPr>
            <a:r>
              <a:rPr lang="cs-CZ" b="1" dirty="0" smtClean="0"/>
              <a:t>Druh </a:t>
            </a:r>
            <a:r>
              <a:rPr lang="cs-CZ" b="1" dirty="0"/>
              <a:t>učebního materiálu: </a:t>
            </a:r>
            <a:r>
              <a:rPr lang="cs-CZ" dirty="0"/>
              <a:t>Interaktivní DUM</a:t>
            </a:r>
          </a:p>
          <a:p>
            <a:pPr marL="0" indent="0">
              <a:buNone/>
            </a:pPr>
            <a:r>
              <a:rPr lang="cs-CZ" b="1" dirty="0" smtClean="0"/>
              <a:t>Inovace:</a:t>
            </a:r>
            <a:r>
              <a:rPr lang="cs-CZ" dirty="0" smtClean="0"/>
              <a:t> Rukopisné poznámky v rámci nového softwaru Microsoft 2010</a:t>
            </a:r>
          </a:p>
          <a:p>
            <a:pPr marL="0" indent="0">
              <a:buNone/>
            </a:pPr>
            <a:r>
              <a:rPr lang="cs-CZ" b="1" dirty="0" smtClean="0"/>
              <a:t>Cílová </a:t>
            </a:r>
            <a:r>
              <a:rPr lang="cs-CZ" b="1" dirty="0"/>
              <a:t>skupina: </a:t>
            </a:r>
            <a:r>
              <a:rPr lang="cs-CZ" dirty="0" smtClean="0"/>
              <a:t>Žák (PAS</a:t>
            </a:r>
            <a:r>
              <a:rPr lang="cs-CZ" dirty="0"/>
              <a:t>, MP, kombinované </a:t>
            </a:r>
            <a:r>
              <a:rPr lang="cs-CZ" dirty="0" smtClean="0"/>
              <a:t>postižení -  MP </a:t>
            </a:r>
            <a:r>
              <a:rPr lang="cs-CZ" dirty="0"/>
              <a:t>v kombinaci se zdravotním znevýhodněním, MP v kombinaci s </a:t>
            </a:r>
            <a:r>
              <a:rPr lang="cs-CZ" dirty="0" smtClean="0"/>
              <a:t>PAS, </a:t>
            </a:r>
            <a:r>
              <a:rPr lang="cs-CZ" dirty="0"/>
              <a:t>vícečetné </a:t>
            </a:r>
            <a:r>
              <a:rPr lang="cs-CZ" dirty="0" smtClean="0"/>
              <a:t>postižení)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Stupeň </a:t>
            </a:r>
            <a:r>
              <a:rPr lang="cs-CZ" b="1" dirty="0"/>
              <a:t>a typ vzdělávání: </a:t>
            </a:r>
            <a:r>
              <a:rPr lang="cs-CZ" dirty="0" smtClean="0"/>
              <a:t>Praktická škola jednoletá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9168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699792" y="179348"/>
            <a:ext cx="14062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Naše Vánoce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692696"/>
            <a:ext cx="9187002" cy="59093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Jako snad úplně každý, i já se velice těšil na Vánoce. Všichni jsme se pečlivě připravovali.</a:t>
            </a:r>
          </a:p>
          <a:p>
            <a:r>
              <a:rPr lang="cs-CZ" b="1" dirty="0" smtClean="0"/>
              <a:t>Maminka uklidila celý byt, já se sestrou vyčistili koberec v pokojíku, tatínek</a:t>
            </a:r>
          </a:p>
          <a:p>
            <a:r>
              <a:rPr lang="cs-CZ" b="1" dirty="0" smtClean="0"/>
              <a:t>sehnal kapra.</a:t>
            </a:r>
          </a:p>
          <a:p>
            <a:r>
              <a:rPr lang="cs-CZ" b="1" dirty="0" smtClean="0"/>
              <a:t>Konečně nastal vytoužený Štědrý večer. Ke slavnostní večeři jsme se všichni</a:t>
            </a:r>
          </a:p>
          <a:p>
            <a:r>
              <a:rPr lang="cs-CZ" b="1" dirty="0" smtClean="0"/>
              <a:t>převlékli. Maminka se ustrojila do hezkých šatů, tatínek si vzal košili, sestra bílou halenku</a:t>
            </a:r>
          </a:p>
          <a:p>
            <a:r>
              <a:rPr lang="cs-CZ" b="1" dirty="0" smtClean="0"/>
              <a:t>a já si oblékl skoro nové kalhoty. Stůl byl krásně nazdobený. Ubrousky, květiny, </a:t>
            </a:r>
          </a:p>
          <a:p>
            <a:r>
              <a:rPr lang="cs-CZ" b="1" dirty="0" smtClean="0"/>
              <a:t>skleničky, talíře. A ta vůně smažených řízků! Já ale spíš pokukoval pod stromeček.</a:t>
            </a:r>
          </a:p>
          <a:p>
            <a:r>
              <a:rPr lang="cs-CZ" b="1" dirty="0" smtClean="0"/>
              <a:t>Byl jsem zvědavý, co pod ním bude. Samozřejmě už na Ježíška nevěřím, pro maminku</a:t>
            </a:r>
          </a:p>
          <a:p>
            <a:r>
              <a:rPr lang="cs-CZ" b="1" dirty="0" smtClean="0"/>
              <a:t>jsem vyrobil v dílně keramickou vázu, pro tatínka jsem sehnal knihu a pro sestru</a:t>
            </a:r>
          </a:p>
          <a:p>
            <a:r>
              <a:rPr lang="cs-CZ" b="1" dirty="0" smtClean="0"/>
              <a:t>sponky do vlasů. Já jsem si moc přál autodráhu, ale ta stojí moc peněz.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Po večeři jsme museli chvilku počkat v ložnici. Adéla je ještě malá a na Ježíška věří,</a:t>
            </a:r>
          </a:p>
          <a:p>
            <a:r>
              <a:rPr lang="cs-CZ" b="1" dirty="0" smtClean="0"/>
              <a:t>ale i já jsem netrpělivě čekal na zazvonění. Konečně! Nedočkavě jsme se vrhli ke stromečku.</a:t>
            </a:r>
          </a:p>
          <a:p>
            <a:r>
              <a:rPr lang="cs-CZ" b="1" dirty="0" smtClean="0"/>
              <a:t>Dárky rozdávala Adéla, já jsem jí pomáhal číst jmenovky. Maminka se radovala z mojí vázy</a:t>
            </a:r>
          </a:p>
          <a:p>
            <a:r>
              <a:rPr lang="cs-CZ" b="1" dirty="0" smtClean="0"/>
              <a:t>a šperku od tatínka, sestra jásala nad panenkou. Nedočkavě jsem rozbalil první </a:t>
            </a:r>
          </a:p>
          <a:p>
            <a:r>
              <a:rPr lang="cs-CZ" b="1" dirty="0" smtClean="0"/>
              <a:t>dárek. Vodovky do školy. Druhý dárek jsem nějak nechápal. Nejprve jsem myslel,</a:t>
            </a:r>
          </a:p>
          <a:p>
            <a:r>
              <a:rPr lang="cs-CZ" b="1" dirty="0" smtClean="0"/>
              <a:t>že je to kniha, ala jmenovala se „Návod k používání autodráhy“. Vždyť já přece žádnou</a:t>
            </a:r>
          </a:p>
          <a:p>
            <a:r>
              <a:rPr lang="cs-CZ" b="1" dirty="0" smtClean="0"/>
              <a:t>autodráhu nemám! Ze všech sil jsem se snažil nedávat najevo zklamání.</a:t>
            </a:r>
          </a:p>
          <a:p>
            <a:r>
              <a:rPr lang="cs-CZ" b="1" dirty="0" smtClean="0"/>
              <a:t>Pomohli </a:t>
            </a:r>
            <a:r>
              <a:rPr lang="cs-CZ" b="1" dirty="0" smtClean="0"/>
              <a:t>jsme </a:t>
            </a:r>
            <a:r>
              <a:rPr lang="cs-CZ" b="1" dirty="0" smtClean="0"/>
              <a:t>mamince uklidit ze stolu a já si šel uklidit do tašky nové vodovky.</a:t>
            </a:r>
          </a:p>
          <a:p>
            <a:r>
              <a:rPr lang="cs-CZ" b="1" dirty="0" smtClean="0"/>
              <a:t>Otevřel jsem dveře od pokojíku – a skoro se mi údivem zastavil dech. Po celé podlaze místnosti</a:t>
            </a:r>
          </a:p>
          <a:p>
            <a:r>
              <a:rPr lang="cs-CZ" b="1" dirty="0" smtClean="0"/>
              <a:t>byla rozestavěná moje vysněná autodráha! Kde se tam  v tak krátké době vzala?</a:t>
            </a:r>
          </a:p>
          <a:p>
            <a:r>
              <a:rPr lang="cs-CZ" b="1" dirty="0" smtClean="0"/>
              <a:t>Asi nakonec přece jen budu věřit na Ježíška!</a:t>
            </a:r>
          </a:p>
        </p:txBody>
      </p:sp>
    </p:spTree>
    <p:extLst>
      <p:ext uri="{BB962C8B-B14F-4D97-AF65-F5344CB8AC3E}">
        <p14:creationId xmlns:p14="http://schemas.microsoft.com/office/powerpoint/2010/main" val="1635203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332656"/>
            <a:ext cx="41051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Doplň správná slova kliknutím.</a:t>
            </a:r>
            <a:endParaRPr lang="cs-CZ" sz="2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9498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699792" y="179348"/>
            <a:ext cx="14062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Naše Vánoce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538561"/>
            <a:ext cx="968456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Jako snad úplně každý, i já se velice těšil na…………….. Všichni jsme se pečlivě připravovali.</a:t>
            </a:r>
          </a:p>
          <a:p>
            <a:r>
              <a:rPr lang="cs-CZ" sz="1600" b="1" dirty="0" smtClean="0"/>
              <a:t>Maminka uklidila celý byt, já se sestrou vyčistili koberec v pokojíku, tatínek</a:t>
            </a:r>
          </a:p>
          <a:p>
            <a:r>
              <a:rPr lang="cs-CZ" sz="1600" b="1" dirty="0" smtClean="0"/>
              <a:t>sehnal……………...</a:t>
            </a:r>
          </a:p>
          <a:p>
            <a:r>
              <a:rPr lang="cs-CZ" sz="1600" b="1" dirty="0" smtClean="0"/>
              <a:t>Konečně nastal vytoužený Štědrý večer. Ke slavnostní večeři jsme se všichni</a:t>
            </a:r>
          </a:p>
          <a:p>
            <a:r>
              <a:rPr lang="cs-CZ" sz="1600" b="1" dirty="0" smtClean="0"/>
              <a:t> převlékli. Maminka se ustrojila do hezkých šatů, tatínek si vzal košili, sestra bílou halenku</a:t>
            </a:r>
          </a:p>
          <a:p>
            <a:r>
              <a:rPr lang="cs-CZ" sz="1600" b="1" dirty="0" smtClean="0"/>
              <a:t>a já si oblékl skoro nové……………… Stůl byl krásně nazdobený. Ubrousky, květiny, </a:t>
            </a:r>
          </a:p>
          <a:p>
            <a:r>
              <a:rPr lang="cs-CZ" sz="1600" b="1" dirty="0" smtClean="0"/>
              <a:t>skleničky, talíře. A ta vůně smažených…………….! Já ale spíš pokukoval pod stromeček.</a:t>
            </a:r>
          </a:p>
          <a:p>
            <a:r>
              <a:rPr lang="cs-CZ" sz="1600" b="1" dirty="0" smtClean="0"/>
              <a:t>Byl jsem zvědavý, co pod ním bude. Samozřejmě už na Ježíška nevěřím, pro maminku</a:t>
            </a:r>
          </a:p>
          <a:p>
            <a:r>
              <a:rPr lang="cs-CZ" sz="1600" b="1" dirty="0" smtClean="0"/>
              <a:t> jsem vyrobil v dílně keramickou vázu, pro tatínka jsem sehnal knihu a pro sestru</a:t>
            </a:r>
          </a:p>
          <a:p>
            <a:r>
              <a:rPr lang="cs-CZ" sz="1600" b="1" dirty="0" smtClean="0"/>
              <a:t> sponky do………….. Já jsem si moc přál autodráhu, ale ta stojí moc peněz.</a:t>
            </a:r>
          </a:p>
          <a:p>
            <a:r>
              <a:rPr lang="cs-CZ" sz="1600" b="1" dirty="0"/>
              <a:t> </a:t>
            </a:r>
            <a:r>
              <a:rPr lang="cs-CZ" sz="1600" b="1" dirty="0" smtClean="0"/>
              <a:t>     Po večeři jsme museli chvilku počkat v ložnici. Adéla je ještě malá a na Ježíška věří,</a:t>
            </a:r>
          </a:p>
          <a:p>
            <a:r>
              <a:rPr lang="cs-CZ" sz="1600" b="1" dirty="0" smtClean="0"/>
              <a:t> ale i já jsem netrpělivě čekal na zazvonění. Konečně! Nedočkavě jsme se vrhli ke…………………….</a:t>
            </a:r>
          </a:p>
          <a:p>
            <a:r>
              <a:rPr lang="cs-CZ" sz="1600" b="1" dirty="0" smtClean="0"/>
              <a:t>Dárky rozdávala Adéla, já jsem jí pomáhal číst jmenovky. Maminka se radovala z mojí vázy</a:t>
            </a:r>
          </a:p>
          <a:p>
            <a:r>
              <a:rPr lang="cs-CZ" sz="1600" b="1" dirty="0" smtClean="0"/>
              <a:t>a šperku od tatínka, sestra jásala nad panenkou. Nedočkavě jsem rozbalil první </a:t>
            </a:r>
          </a:p>
          <a:p>
            <a:r>
              <a:rPr lang="cs-CZ" sz="1600" b="1" dirty="0" smtClean="0"/>
              <a:t>dárek. Vodovky do školy. Druhý dárek jsem nějak nechápal. Nejprve jsem myslel,</a:t>
            </a:r>
          </a:p>
          <a:p>
            <a:r>
              <a:rPr lang="cs-CZ" sz="1600" b="1" dirty="0" smtClean="0"/>
              <a:t> že je to kniha, ala jmenovala se „Návod k používání autodráhy“. Vždyť já přece žádnou…………………….</a:t>
            </a:r>
          </a:p>
          <a:p>
            <a:r>
              <a:rPr lang="cs-CZ" sz="1600" b="1" dirty="0" smtClean="0"/>
              <a:t>nemám! Ze všech sil jsem se snažil nedávat najevo zklamání.</a:t>
            </a:r>
          </a:p>
          <a:p>
            <a:r>
              <a:rPr lang="cs-CZ" sz="1600" b="1" dirty="0" smtClean="0"/>
              <a:t>Pomohli </a:t>
            </a:r>
            <a:r>
              <a:rPr lang="cs-CZ" sz="1600" b="1" dirty="0" smtClean="0"/>
              <a:t>jsme </a:t>
            </a:r>
            <a:r>
              <a:rPr lang="cs-CZ" sz="1600" b="1" dirty="0" smtClean="0"/>
              <a:t>mamince uklidit ze stolu a já si šel uklidit do tašky nové………………….</a:t>
            </a:r>
          </a:p>
          <a:p>
            <a:r>
              <a:rPr lang="cs-CZ" sz="1600" b="1" dirty="0" smtClean="0"/>
              <a:t>Otevřel jsem dveře od pokojíku – a skoro se mi údivem zastavil dech. Po celé podlaze místnosti</a:t>
            </a:r>
          </a:p>
          <a:p>
            <a:r>
              <a:rPr lang="cs-CZ" sz="1600" b="1" dirty="0" smtClean="0"/>
              <a:t>byla rozestavěná moje vysněná autodráha! Kde se tam  v tak krátké době vzala?</a:t>
            </a:r>
          </a:p>
          <a:p>
            <a:r>
              <a:rPr lang="cs-CZ" sz="1600" b="1" dirty="0" smtClean="0"/>
              <a:t>Asi nakonec přece jen budu věřit na……………………….!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740351" y="6414909"/>
            <a:ext cx="80650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Vánoce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03648" y="6411403"/>
            <a:ext cx="66178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kapra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90631" y="6406697"/>
            <a:ext cx="82016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kalhoty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397966" y="6400896"/>
            <a:ext cx="59824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řízků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121335" y="6401711"/>
            <a:ext cx="62549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vlasů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60670" y="6401711"/>
            <a:ext cx="107824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stromečku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07504" y="6411403"/>
            <a:ext cx="1170449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b="1" dirty="0">
                <a:solidFill>
                  <a:srgbClr val="FF0000"/>
                </a:solidFill>
              </a:rPr>
              <a:t> autodráhu 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4812817" y="6411403"/>
            <a:ext cx="905120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b="1" dirty="0">
                <a:solidFill>
                  <a:srgbClr val="FF0000"/>
                </a:solidFill>
              </a:rPr>
              <a:t>vodovky</a:t>
            </a:r>
            <a:endParaRPr lang="cs-CZ" sz="1600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732239" y="6416208"/>
            <a:ext cx="808555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b="1" dirty="0">
                <a:solidFill>
                  <a:srgbClr val="FF0000"/>
                </a:solidFill>
              </a:rPr>
              <a:t> Ježíška</a:t>
            </a:r>
            <a:endParaRPr lang="cs-CZ" sz="1600" dirty="0">
              <a:solidFill>
                <a:srgbClr val="FF0000"/>
              </a:solidFill>
            </a:endParaRPr>
          </a:p>
        </p:txBody>
      </p:sp>
      <p:cxnSp>
        <p:nvCxnSpPr>
          <p:cNvPr id="15" name="Přímá spojnice 14"/>
          <p:cNvCxnSpPr/>
          <p:nvPr/>
        </p:nvCxnSpPr>
        <p:spPr>
          <a:xfrm>
            <a:off x="0" y="6249760"/>
            <a:ext cx="9144000" cy="0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72260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2.46819E-6 L -0.44584 -0.8688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292" y="-434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5.80615E-7 L -0.07083 -0.7973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42" y="-398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5.80615E-7 L -0.40157 -0.6821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087" y="-341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5.80615E-7 L -0.00799 -0.65047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9" y="-325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5.80615E-7 L -0.34653 -0.54569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326" y="-272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3.03493E-6 L 0.51979 -0.47884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990" y="-239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5.80615E-7 L 0.80312 -0.33588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0156" y="-167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5.80615E-7 L 0.12605 -0.26232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302" y="-131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5.80615E-7 L -0.36233 -0.15753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125" y="-78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277197"/>
            <a:ext cx="527676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Rozhodni, zda daná slova patří do textu.</a:t>
            </a:r>
          </a:p>
          <a:p>
            <a:r>
              <a:rPr lang="cs-CZ" sz="2400" b="1" dirty="0" smtClean="0">
                <a:solidFill>
                  <a:srgbClr val="7030A0"/>
                </a:solidFill>
              </a:rPr>
              <a:t> Vybírej kliknutím obdélníky ano – ne.</a:t>
            </a:r>
            <a:endParaRPr lang="cs-CZ" sz="2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3781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4932040" y="397017"/>
            <a:ext cx="3672408" cy="5040560"/>
          </a:xfrm>
          <a:prstGeom prst="rect">
            <a:avLst/>
          </a:prstGeom>
          <a:solidFill>
            <a:srgbClr val="FFFFE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67544" y="404664"/>
            <a:ext cx="3672408" cy="5040560"/>
          </a:xfrm>
          <a:prstGeom prst="rect">
            <a:avLst/>
          </a:prstGeom>
          <a:solidFill>
            <a:srgbClr val="FFFFE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748207" y="6291326"/>
            <a:ext cx="92801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hvězda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761108" y="6290336"/>
            <a:ext cx="77296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kniha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721110" y="6309320"/>
            <a:ext cx="62151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šaty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925789" y="5793553"/>
            <a:ext cx="9364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tatínek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929644" y="5805264"/>
            <a:ext cx="64472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víno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79512" y="5805264"/>
            <a:ext cx="129753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stromeček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692015" y="5812297"/>
            <a:ext cx="96237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Vánoce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868144" y="5793553"/>
            <a:ext cx="104227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hrneček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90847" y="6309320"/>
            <a:ext cx="97982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kalhoty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839914" y="6293414"/>
            <a:ext cx="78816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tričko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984322" y="5806123"/>
            <a:ext cx="95808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krabice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411760" y="6309320"/>
            <a:ext cx="12362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medvídek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894762" y="5793553"/>
            <a:ext cx="61337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talíř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658222" y="6293414"/>
            <a:ext cx="8130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jehličí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955931" y="5812297"/>
            <a:ext cx="96302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cukroví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788024" y="6293414"/>
            <a:ext cx="6888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salát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218457" y="28944"/>
            <a:ext cx="1909497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F0000"/>
                </a:solidFill>
                <a:latin typeface="Bradley Hand ITC" panose="03070402050302030203" pitchFamily="66" charset="0"/>
              </a:rPr>
              <a:t>ano</a:t>
            </a:r>
            <a:endParaRPr lang="cs-CZ" sz="8800" b="1" dirty="0">
              <a:solidFill>
                <a:srgbClr val="FF0000"/>
              </a:solidFill>
              <a:latin typeface="Bradley Hand ITC" panose="03070402050302030203" pitchFamily="66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302028" y="133632"/>
            <a:ext cx="109196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  <a:latin typeface="Bradley Hand ITC" panose="03070402050302030203" pitchFamily="66" charset="0"/>
              </a:rPr>
              <a:t>ne</a:t>
            </a:r>
            <a:endParaRPr lang="cs-CZ" sz="7200" b="1" dirty="0">
              <a:solidFill>
                <a:srgbClr val="FF0000"/>
              </a:solidFill>
              <a:latin typeface="Bradley Hand ITC" panose="03070402050302030203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728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3.25468E-6 L 0.0434 -0.6588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70" y="-329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4.62642E-8 L 0.10243 -0.6400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122" y="-320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4.62642E-8 L -0.51962 -0.5561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990" y="-278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4.62642E-8 L -0.70868 -0.43026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434" y="-215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778E-17 5.80615E-7 L 0.21267 -0.45131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625" y="-225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5.80615E-7 L -0.07084 -0.37775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42" y="-188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1.33935E-6 L -0.13385 -0.28314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01" y="-141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1.33935E-6 L -0.65364 -0.18876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691" y="-94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4.62642E-8 L 0.25191 -0.68193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87" y="-340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4.62642E-8 L 0.22049 -0.57715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024" y="-288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4.62642E-8 L 0.25209 -0.53505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604" y="-267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4.62642E-8 L -0.22048 -0.43026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024" y="-215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7.77238E-7 L 0.47986 -0.37821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993" y="-189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1.33935E-6 L 0.05521 -0.20981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60" y="-105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1.33935E-6 L 0.18889 -0.26232 " pathEditMode="relative" rAng="0" ptsTypes="AA">
                                      <p:cBhvr>
                                        <p:cTn id="7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444" y="-131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5.80615E-7 L -0.10243 -0.72403 " pathEditMode="relative" rAng="0" ptsTypes="AA">
                                      <p:cBhvr>
                                        <p:cTn id="8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122" y="-362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232279"/>
            <a:ext cx="42141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Jsou věty správně? Klikej na ně!</a:t>
            </a:r>
            <a:endParaRPr lang="cs-CZ" sz="2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4241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solidDmnd">
          <a:fgClr>
            <a:srgbClr val="FDFB9B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39679" y="163207"/>
            <a:ext cx="50551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</a:rPr>
              <a:t>Rodina se rozhodla oslavit Velikonoce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5418" y="908720"/>
            <a:ext cx="25296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</a:rPr>
              <a:t>Všichni s převlékli.</a:t>
            </a:r>
            <a:endParaRPr lang="cs-CZ" sz="2400" b="1" dirty="0">
              <a:solidFill>
                <a:srgbClr val="008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3434" y="1772816"/>
            <a:ext cx="38313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</a:rPr>
              <a:t>Maminka si vzala hezké šaty.</a:t>
            </a:r>
            <a:endParaRPr lang="cs-CZ" sz="2400" b="1" dirty="0">
              <a:solidFill>
                <a:srgbClr val="008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50340" y="2564904"/>
            <a:ext cx="47353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</a:rPr>
              <a:t>Na stromeček všichni věšeli ozdoby.</a:t>
            </a:r>
            <a:endParaRPr lang="cs-CZ" sz="2400" b="1" dirty="0">
              <a:solidFill>
                <a:srgbClr val="008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17242" y="3429000"/>
            <a:ext cx="45105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</a:rPr>
              <a:t>Sestra si oblékla růžovou halenku.</a:t>
            </a:r>
            <a:endParaRPr lang="cs-CZ" sz="2400" b="1" dirty="0">
              <a:solidFill>
                <a:srgbClr val="008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66392" y="4869160"/>
            <a:ext cx="32876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</a:rPr>
              <a:t>Nikdo nevěřil na Ježíška.</a:t>
            </a:r>
            <a:endParaRPr lang="cs-CZ" sz="2400" b="1" dirty="0">
              <a:solidFill>
                <a:srgbClr val="008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50340" y="5587120"/>
            <a:ext cx="51574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</a:rPr>
              <a:t>Chlapec měl pod stromečkem vodovky.</a:t>
            </a:r>
            <a:endParaRPr lang="cs-CZ" sz="2400" b="1" dirty="0">
              <a:solidFill>
                <a:srgbClr val="008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63434" y="6237311"/>
            <a:ext cx="36104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</a:rPr>
              <a:t>Autodráha byla v pokojíku.</a:t>
            </a:r>
            <a:endParaRPr lang="cs-CZ" sz="2400" b="1" dirty="0">
              <a:solidFill>
                <a:srgbClr val="008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16790" y="4149080"/>
            <a:ext cx="37459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</a:rPr>
              <a:t>Po večeři si tatínek dal pivo.</a:t>
            </a:r>
            <a:endParaRPr lang="cs-CZ" sz="2400" b="1" dirty="0">
              <a:solidFill>
                <a:srgbClr val="008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219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231031"/>
            <a:ext cx="77550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Do textu s vloudila slova, která tam nepatří. Škrtni je čarou!</a:t>
            </a:r>
            <a:endParaRPr lang="cs-CZ" sz="2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5558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smCheck">
          <a:fgClr>
            <a:schemeClr val="accent6">
              <a:lumMod val="40000"/>
              <a:lumOff val="6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56077" y="908720"/>
            <a:ext cx="8820472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33CC"/>
                </a:solidFill>
              </a:rPr>
              <a:t>Jako snad úplně rok každý,</a:t>
            </a:r>
            <a:r>
              <a:rPr lang="cs-CZ" sz="4000" b="1" dirty="0">
                <a:solidFill>
                  <a:srgbClr val="0033CC"/>
                </a:solidFill>
              </a:rPr>
              <a:t> </a:t>
            </a:r>
            <a:r>
              <a:rPr lang="cs-CZ" sz="4000" b="1" dirty="0" smtClean="0">
                <a:solidFill>
                  <a:srgbClr val="0033CC"/>
                </a:solidFill>
              </a:rPr>
              <a:t>i </a:t>
            </a:r>
            <a:r>
              <a:rPr lang="cs-CZ" sz="4000" b="1" dirty="0">
                <a:solidFill>
                  <a:srgbClr val="0033CC"/>
                </a:solidFill>
              </a:rPr>
              <a:t>já </a:t>
            </a:r>
            <a:r>
              <a:rPr lang="cs-CZ" sz="4000" b="1" dirty="0" smtClean="0">
                <a:solidFill>
                  <a:srgbClr val="0033CC"/>
                </a:solidFill>
              </a:rPr>
              <a:t>se</a:t>
            </a:r>
            <a:r>
              <a:rPr lang="cs-CZ" sz="4000" b="1" dirty="0">
                <a:solidFill>
                  <a:srgbClr val="0033CC"/>
                </a:solidFill>
              </a:rPr>
              <a:t> </a:t>
            </a:r>
            <a:r>
              <a:rPr lang="cs-CZ" sz="4000" b="1" dirty="0" smtClean="0">
                <a:solidFill>
                  <a:srgbClr val="0033CC"/>
                </a:solidFill>
              </a:rPr>
              <a:t>velice ráno těšil </a:t>
            </a:r>
            <a:r>
              <a:rPr lang="cs-CZ" sz="4000" b="1" dirty="0">
                <a:solidFill>
                  <a:srgbClr val="0033CC"/>
                </a:solidFill>
              </a:rPr>
              <a:t>na Vánoce. Všichni jsme se </a:t>
            </a:r>
            <a:r>
              <a:rPr lang="cs-CZ" sz="4000" b="1" dirty="0" smtClean="0">
                <a:solidFill>
                  <a:srgbClr val="0033CC"/>
                </a:solidFill>
              </a:rPr>
              <a:t>každý den pečlivě </a:t>
            </a:r>
            <a:r>
              <a:rPr lang="cs-CZ" sz="4000" b="1" dirty="0">
                <a:solidFill>
                  <a:srgbClr val="0033CC"/>
                </a:solidFill>
              </a:rPr>
              <a:t>připravovali.</a:t>
            </a:r>
          </a:p>
          <a:p>
            <a:r>
              <a:rPr lang="cs-CZ" sz="4000" b="1" dirty="0" smtClean="0">
                <a:solidFill>
                  <a:srgbClr val="0033CC"/>
                </a:solidFill>
              </a:rPr>
              <a:t>Maminka nerada </a:t>
            </a:r>
            <a:r>
              <a:rPr lang="cs-CZ" sz="4000" b="1" dirty="0">
                <a:solidFill>
                  <a:srgbClr val="0033CC"/>
                </a:solidFill>
              </a:rPr>
              <a:t>uklidila celý </a:t>
            </a:r>
            <a:r>
              <a:rPr lang="cs-CZ" sz="4000" b="1" dirty="0" smtClean="0">
                <a:solidFill>
                  <a:srgbClr val="0033CC"/>
                </a:solidFill>
              </a:rPr>
              <a:t>doma byt</a:t>
            </a:r>
            <a:r>
              <a:rPr lang="cs-CZ" sz="4000" b="1" dirty="0">
                <a:solidFill>
                  <a:srgbClr val="0033CC"/>
                </a:solidFill>
              </a:rPr>
              <a:t>, já se </a:t>
            </a:r>
            <a:r>
              <a:rPr lang="cs-CZ" sz="4000" b="1" dirty="0" smtClean="0">
                <a:solidFill>
                  <a:srgbClr val="0033CC"/>
                </a:solidFill>
              </a:rPr>
              <a:t>sestrou večer </a:t>
            </a:r>
            <a:r>
              <a:rPr lang="cs-CZ" sz="4000" b="1" dirty="0">
                <a:solidFill>
                  <a:srgbClr val="0033CC"/>
                </a:solidFill>
              </a:rPr>
              <a:t>vyčistili </a:t>
            </a:r>
            <a:r>
              <a:rPr lang="cs-CZ" sz="4000" b="1" dirty="0" smtClean="0">
                <a:solidFill>
                  <a:srgbClr val="0033CC"/>
                </a:solidFill>
              </a:rPr>
              <a:t>modrý koberec </a:t>
            </a:r>
            <a:r>
              <a:rPr lang="cs-CZ" sz="4000" b="1" dirty="0">
                <a:solidFill>
                  <a:srgbClr val="0033CC"/>
                </a:solidFill>
              </a:rPr>
              <a:t>v pokojíku, </a:t>
            </a:r>
            <a:r>
              <a:rPr lang="cs-CZ" sz="4000" b="1" dirty="0" smtClean="0">
                <a:solidFill>
                  <a:srgbClr val="0033CC"/>
                </a:solidFill>
              </a:rPr>
              <a:t>tatínek v noci sehnal </a:t>
            </a:r>
            <a:r>
              <a:rPr lang="cs-CZ" sz="4000" b="1" dirty="0">
                <a:solidFill>
                  <a:srgbClr val="0033CC"/>
                </a:solidFill>
              </a:rPr>
              <a:t>kapra.</a:t>
            </a:r>
          </a:p>
          <a:p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3729183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764704"/>
            <a:ext cx="11131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Řešení: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1988840"/>
            <a:ext cx="1252394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rok</a:t>
            </a:r>
          </a:p>
          <a:p>
            <a:r>
              <a:rPr lang="cs-CZ" sz="2000" b="1" dirty="0" smtClean="0"/>
              <a:t>ráno</a:t>
            </a:r>
          </a:p>
          <a:p>
            <a:r>
              <a:rPr lang="cs-CZ" sz="2000" b="1" dirty="0" smtClean="0"/>
              <a:t>každý den</a:t>
            </a:r>
          </a:p>
          <a:p>
            <a:r>
              <a:rPr lang="cs-CZ" sz="2000" b="1" dirty="0" smtClean="0"/>
              <a:t>nerada</a:t>
            </a:r>
          </a:p>
          <a:p>
            <a:r>
              <a:rPr lang="cs-CZ" sz="2000" b="1" dirty="0" smtClean="0"/>
              <a:t>doma</a:t>
            </a:r>
          </a:p>
          <a:p>
            <a:r>
              <a:rPr lang="cs-CZ" sz="2000" b="1" dirty="0" smtClean="0"/>
              <a:t>večer</a:t>
            </a:r>
          </a:p>
          <a:p>
            <a:r>
              <a:rPr lang="cs-CZ" sz="2000" b="1" dirty="0" smtClean="0"/>
              <a:t>modrý</a:t>
            </a:r>
          </a:p>
          <a:p>
            <a:r>
              <a:rPr lang="cs-CZ" sz="2000" b="1" dirty="0" smtClean="0"/>
              <a:t>v noci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601544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260648"/>
            <a:ext cx="66257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Jak to bylo? </a:t>
            </a:r>
            <a:r>
              <a:rPr lang="cs-CZ" sz="2800" b="1" dirty="0" smtClean="0"/>
              <a:t>Nesprávné odpovědi škrtej.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120880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9" name="Přímá spojnice 28"/>
          <p:cNvCxnSpPr/>
          <p:nvPr/>
        </p:nvCxnSpPr>
        <p:spPr>
          <a:xfrm>
            <a:off x="21744" y="116632"/>
            <a:ext cx="914400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1379" y="2204864"/>
            <a:ext cx="914400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0" y="3284984"/>
            <a:ext cx="914400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pSp>
        <p:nvGrpSpPr>
          <p:cNvPr id="36" name="Skupina 35"/>
          <p:cNvGrpSpPr/>
          <p:nvPr/>
        </p:nvGrpSpPr>
        <p:grpSpPr>
          <a:xfrm>
            <a:off x="-54640" y="414601"/>
            <a:ext cx="9144000" cy="5780434"/>
            <a:chOff x="-72008" y="446916"/>
            <a:chExt cx="9144000" cy="5780434"/>
          </a:xfrm>
        </p:grpSpPr>
        <p:sp>
          <p:nvSpPr>
            <p:cNvPr id="4" name="TextovéPole 3"/>
            <p:cNvSpPr txBox="1"/>
            <p:nvPr/>
          </p:nvSpPr>
          <p:spPr>
            <a:xfrm>
              <a:off x="191382" y="446916"/>
              <a:ext cx="202478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00B050"/>
                  </a:solidFill>
                </a:rPr>
                <a:t>Rodina slavila:</a:t>
              </a:r>
              <a:endParaRPr lang="cs-CZ" sz="2400" b="1" dirty="0">
                <a:solidFill>
                  <a:srgbClr val="00B050"/>
                </a:solidFill>
              </a:endParaRPr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209040" y="1424744"/>
              <a:ext cx="210455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00B050"/>
                  </a:solidFill>
                </a:rPr>
                <a:t>Tatínek sehnal:</a:t>
              </a:r>
              <a:endParaRPr lang="cs-CZ" sz="2400" b="1" dirty="0">
                <a:solidFill>
                  <a:srgbClr val="00B050"/>
                </a:solidFill>
              </a:endParaRPr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3126261" y="528334"/>
              <a:ext cx="1545551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rgbClr val="7030A0"/>
                  </a:solidFill>
                </a:rPr>
                <a:t>VELIKONOCE</a:t>
              </a:r>
              <a:endParaRPr lang="cs-CZ" sz="2000" b="1" dirty="0">
                <a:solidFill>
                  <a:srgbClr val="7030A0"/>
                </a:solidFill>
              </a:endParaRPr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5356710" y="504324"/>
              <a:ext cx="1081515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rgbClr val="7030A0"/>
                  </a:solidFill>
                </a:rPr>
                <a:t>VÁNOCE</a:t>
              </a:r>
              <a:endParaRPr lang="cs-CZ" sz="2000" b="1" dirty="0">
                <a:solidFill>
                  <a:srgbClr val="7030A0"/>
                </a:solidFill>
              </a:endParaRPr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7238237" y="508471"/>
              <a:ext cx="1443024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rgbClr val="7030A0"/>
                  </a:solidFill>
                </a:rPr>
                <a:t>PRÁZDNINY</a:t>
              </a:r>
              <a:endParaRPr lang="cs-CZ" sz="2000" b="1" dirty="0">
                <a:solidFill>
                  <a:srgbClr val="7030A0"/>
                </a:solidFill>
              </a:endParaRPr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3178262" y="1441749"/>
              <a:ext cx="1493550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rgbClr val="7030A0"/>
                  </a:solidFill>
                </a:rPr>
                <a:t>STROMEČEK</a:t>
              </a:r>
              <a:endParaRPr lang="cs-CZ" sz="2000" b="1" dirty="0">
                <a:solidFill>
                  <a:srgbClr val="7030A0"/>
                </a:solidFill>
              </a:endParaRPr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7216282" y="1455521"/>
              <a:ext cx="917239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rgbClr val="7030A0"/>
                  </a:solidFill>
                </a:rPr>
                <a:t>KAPRA</a:t>
              </a:r>
              <a:endParaRPr lang="cs-CZ" sz="2000" b="1" dirty="0">
                <a:solidFill>
                  <a:srgbClr val="7030A0"/>
                </a:solidFill>
              </a:endParaRPr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5316019" y="1455521"/>
              <a:ext cx="1367592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rgbClr val="7030A0"/>
                  </a:solidFill>
                </a:rPr>
                <a:t>OZDOBY</a:t>
              </a:r>
              <a:endParaRPr lang="cs-CZ" sz="2000" b="1" dirty="0">
                <a:solidFill>
                  <a:srgbClr val="7030A0"/>
                </a:solidFill>
              </a:endParaRPr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191382" y="2482949"/>
              <a:ext cx="275049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00B050"/>
                  </a:solidFill>
                </a:rPr>
                <a:t>Maminka si oblékla:</a:t>
              </a:r>
              <a:endParaRPr lang="cs-CZ" sz="2400" b="1" dirty="0">
                <a:solidFill>
                  <a:srgbClr val="00B050"/>
                </a:solidFill>
              </a:endParaRP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4821975" y="2538936"/>
              <a:ext cx="2104102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rgbClr val="7030A0"/>
                  </a:solidFill>
                </a:rPr>
                <a:t>KOŽENOU BUNDU</a:t>
              </a:r>
              <a:endParaRPr lang="cs-CZ" sz="2000" b="1" dirty="0">
                <a:solidFill>
                  <a:srgbClr val="7030A0"/>
                </a:solidFill>
              </a:endParaRPr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7087835" y="2516119"/>
              <a:ext cx="1851404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rgbClr val="7030A0"/>
                  </a:solidFill>
                </a:rPr>
                <a:t>NOVÉ KALHOTY</a:t>
              </a:r>
              <a:endParaRPr lang="cs-CZ" sz="2000" b="1" dirty="0">
                <a:solidFill>
                  <a:srgbClr val="7030A0"/>
                </a:solidFill>
              </a:endParaRPr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3126261" y="2548320"/>
              <a:ext cx="1429750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rgbClr val="7030A0"/>
                  </a:solidFill>
                </a:rPr>
                <a:t>HEZKÉ ŠATY</a:t>
              </a:r>
              <a:endParaRPr lang="cs-CZ" sz="2000" b="1" dirty="0">
                <a:solidFill>
                  <a:srgbClr val="7030A0"/>
                </a:solidFill>
              </a:endParaRP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233149" y="3575545"/>
              <a:ext cx="205633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00B050"/>
                  </a:solidFill>
                </a:rPr>
                <a:t>Sestra dostala:</a:t>
              </a:r>
              <a:endParaRPr lang="cs-CZ" sz="2400" b="1" dirty="0">
                <a:solidFill>
                  <a:srgbClr val="00B050"/>
                </a:solidFill>
              </a:endParaRPr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5278251" y="3652365"/>
              <a:ext cx="1137234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rgbClr val="7030A0"/>
                  </a:solidFill>
                </a:rPr>
                <a:t>AUTÍČKO</a:t>
              </a:r>
              <a:endParaRPr lang="cs-CZ" sz="2000" b="1" dirty="0">
                <a:solidFill>
                  <a:srgbClr val="7030A0"/>
                </a:solidFill>
              </a:endParaRPr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3196936" y="3629288"/>
              <a:ext cx="1371914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rgbClr val="7030A0"/>
                  </a:solidFill>
                </a:rPr>
                <a:t>MEDVÍDKA</a:t>
              </a:r>
              <a:endParaRPr lang="cs-CZ" sz="2000" b="1" dirty="0">
                <a:solidFill>
                  <a:srgbClr val="7030A0"/>
                </a:solidFill>
              </a:endParaRP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7062297" y="3575545"/>
              <a:ext cx="1225207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rgbClr val="7030A0"/>
                  </a:solidFill>
                </a:rPr>
                <a:t>PANENKU</a:t>
              </a:r>
              <a:endParaRPr lang="cs-CZ" sz="2000" b="1" dirty="0">
                <a:solidFill>
                  <a:srgbClr val="7030A0"/>
                </a:solidFill>
              </a:endParaRPr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191382" y="4638664"/>
              <a:ext cx="210634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00B050"/>
                  </a:solidFill>
                </a:rPr>
                <a:t>Chlapec si přál:</a:t>
              </a:r>
              <a:endParaRPr lang="cs-CZ" sz="2400" b="1" dirty="0">
                <a:solidFill>
                  <a:srgbClr val="00B050"/>
                </a:solidFill>
              </a:endParaRP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3236285" y="4724170"/>
              <a:ext cx="1585690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rgbClr val="7030A0"/>
                  </a:solidFill>
                </a:rPr>
                <a:t>AUTODRÁHU</a:t>
              </a:r>
              <a:endParaRPr lang="cs-CZ" sz="2000" b="1" dirty="0">
                <a:solidFill>
                  <a:srgbClr val="7030A0"/>
                </a:solidFill>
              </a:endParaRP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5107919" y="4749231"/>
              <a:ext cx="1532214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rgbClr val="7030A0"/>
                  </a:solidFill>
                </a:rPr>
                <a:t>NOVÝ SVETR</a:t>
              </a:r>
              <a:endParaRPr lang="cs-CZ" sz="2000" b="1" dirty="0">
                <a:solidFill>
                  <a:srgbClr val="7030A0"/>
                </a:solidFill>
              </a:endParaRPr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6698842" y="4723913"/>
              <a:ext cx="2236190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rgbClr val="7030A0"/>
                  </a:solidFill>
                </a:rPr>
                <a:t>ZAJÍMAVOU KNIHU</a:t>
              </a:r>
              <a:endParaRPr lang="cs-CZ" sz="2000" b="1" dirty="0">
                <a:solidFill>
                  <a:srgbClr val="7030A0"/>
                </a:solidFill>
              </a:endParaRPr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209445" y="5765685"/>
              <a:ext cx="223311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00B050"/>
                  </a:solidFill>
                </a:rPr>
                <a:t>Autodráha byla:</a:t>
              </a:r>
              <a:endParaRPr lang="cs-CZ" sz="2400" b="1" dirty="0">
                <a:solidFill>
                  <a:srgbClr val="00B050"/>
                </a:solidFill>
              </a:endParaRPr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3268513" y="5755817"/>
              <a:ext cx="2246962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rgbClr val="7030A0"/>
                  </a:solidFill>
                </a:rPr>
                <a:t>POD STROMEČKEM</a:t>
              </a:r>
              <a:endParaRPr lang="cs-CZ" sz="2000" b="1" dirty="0">
                <a:solidFill>
                  <a:srgbClr val="7030A0"/>
                </a:solidFill>
              </a:endParaRPr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5897467" y="5803571"/>
              <a:ext cx="1253869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rgbClr val="7030A0"/>
                  </a:solidFill>
                </a:rPr>
                <a:t>V KRABICI</a:t>
              </a:r>
              <a:endParaRPr lang="cs-CZ" sz="2000" b="1" dirty="0">
                <a:solidFill>
                  <a:srgbClr val="7030A0"/>
                </a:solidFill>
              </a:endParaRPr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7402103" y="5803571"/>
              <a:ext cx="1462836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rgbClr val="7030A0"/>
                  </a:solidFill>
                </a:rPr>
                <a:t>V POKOJÍKU</a:t>
              </a:r>
              <a:endParaRPr lang="cs-CZ" sz="2000" b="1" dirty="0">
                <a:solidFill>
                  <a:srgbClr val="7030A0"/>
                </a:solidFill>
              </a:endParaRPr>
            </a:p>
          </p:txBody>
        </p:sp>
        <p:cxnSp>
          <p:nvCxnSpPr>
            <p:cNvPr id="30" name="Přímá spojnice 29"/>
            <p:cNvCxnSpPr/>
            <p:nvPr/>
          </p:nvCxnSpPr>
          <p:spPr>
            <a:xfrm>
              <a:off x="-72008" y="1193912"/>
              <a:ext cx="9144000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33" name="Přímá spojnice 32"/>
            <p:cNvCxnSpPr/>
            <p:nvPr/>
          </p:nvCxnSpPr>
          <p:spPr>
            <a:xfrm>
              <a:off x="-72008" y="4379912"/>
              <a:ext cx="9144000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cxnSp>
        <p:nvCxnSpPr>
          <p:cNvPr id="34" name="Přímá spojnice 33"/>
          <p:cNvCxnSpPr/>
          <p:nvPr/>
        </p:nvCxnSpPr>
        <p:spPr>
          <a:xfrm>
            <a:off x="0" y="5454516"/>
            <a:ext cx="914400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1379" y="6453336"/>
            <a:ext cx="914400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54036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6632"/>
            <a:ext cx="8435280" cy="600953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Zdroje a citace: Vlastní text autorky</a:t>
            </a:r>
          </a:p>
        </p:txBody>
      </p:sp>
    </p:spTree>
    <p:extLst>
      <p:ext uri="{BB962C8B-B14F-4D97-AF65-F5344CB8AC3E}">
        <p14:creationId xmlns:p14="http://schemas.microsoft.com/office/powerpoint/2010/main" val="3778381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142</TotalTime>
  <Words>1178</Words>
  <Application>Microsoft Office PowerPoint</Application>
  <PresentationFormat>Předvádění na obrazovce (4:3)</PresentationFormat>
  <Paragraphs>137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Čtení s porozuměním –Naše Vánoce VY_32_INOVACE_2B_08 Číslo projektu: CZ.1.07/1.5.00/34.1056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bbbbb</dc:title>
  <dc:creator>pc</dc:creator>
  <cp:lastModifiedBy>pc</cp:lastModifiedBy>
  <cp:revision>33</cp:revision>
  <dcterms:created xsi:type="dcterms:W3CDTF">2013-12-30T14:38:22Z</dcterms:created>
  <dcterms:modified xsi:type="dcterms:W3CDTF">2014-01-03T20:58:10Z</dcterms:modified>
</cp:coreProperties>
</file>