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BA3"/>
    <a:srgbClr val="008000"/>
    <a:srgbClr val="663300"/>
    <a:srgbClr val="99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D1851E-7ADD-446F-9C58-4CD392F18C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1D1E0-DB75-4D33-AC78-2B2765832F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86A457-A964-47AB-8128-7D90D422F5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1EF9FC-D17F-435C-BECC-0E5D5CA6C6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6B4AA0-0B3F-408D-9E5B-0232F1742A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65BA4B-0F93-4B43-9B36-D656DA791C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40992C-ECA2-49C8-BD18-93FDCB7D4E9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DB779D-E2AA-45A2-BD94-2DC3AEBF6EC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F839E9-B5C3-4E18-BEDD-5728017C9D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BFD5A-74F7-409E-97E8-DF4D991E77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8C332C-40D9-4BB9-ACA0-0DF17756A1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B736B78-77FF-4C52-9023-F4EC184226A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5" name="Nadpis 1"/>
          <p:cNvSpPr>
            <a:spLocks noGrp="1"/>
          </p:cNvSpPr>
          <p:nvPr>
            <p:ph type="ctrTitle" idx="4294967295"/>
          </p:nvPr>
        </p:nvSpPr>
        <p:spPr>
          <a:xfrm>
            <a:off x="755649" y="1916113"/>
            <a:ext cx="7704139" cy="1657350"/>
          </a:xfrm>
          <a:solidFill>
            <a:schemeClr val="accent2"/>
          </a:solidFill>
        </p:spPr>
        <p:txBody>
          <a:bodyPr/>
          <a:lstStyle/>
          <a:p>
            <a:r>
              <a:rPr lang="cs-CZ" sz="28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>
              <a:solidFill>
                <a:schemeClr val="bg1"/>
              </a:solidFill>
            </a:endParaRPr>
          </a:p>
        </p:txBody>
      </p:sp>
      <p:sp>
        <p:nvSpPr>
          <p:cNvPr id="3076" name="Podnadpis 2"/>
          <p:cNvSpPr>
            <a:spLocks noGrp="1"/>
          </p:cNvSpPr>
          <p:nvPr>
            <p:ph type="subTitle" idx="4294967295"/>
          </p:nvPr>
        </p:nvSpPr>
        <p:spPr>
          <a:xfrm>
            <a:off x="971550" y="3860800"/>
            <a:ext cx="7488238" cy="1778000"/>
          </a:xfrm>
          <a:solidFill>
            <a:srgbClr val="FFFF66"/>
          </a:solidFill>
        </p:spPr>
        <p:txBody>
          <a:bodyPr/>
          <a:lstStyle/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marL="0" indent="0">
              <a:buFontTx/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VY_32_INOVACE_M_51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Tx/>
              <a:buNone/>
            </a:pPr>
            <a:endParaRPr lang="cs-CZ" sz="3600" dirty="0"/>
          </a:p>
        </p:txBody>
      </p:sp>
      <p:pic>
        <p:nvPicPr>
          <p:cNvPr id="3077" name="Obrázek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4" y="663911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3"/>
          <p:cNvSpPr>
            <a:spLocks noChangeArrowheads="1"/>
          </p:cNvSpPr>
          <p:nvPr/>
        </p:nvSpPr>
        <p:spPr bwMode="auto">
          <a:xfrm>
            <a:off x="900113" y="2133599"/>
            <a:ext cx="7416800" cy="4247317"/>
          </a:xfrm>
          <a:prstGeom prst="rect">
            <a:avLst/>
          </a:prstGeom>
          <a:solidFill>
            <a:srgbClr val="FF9900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099" name="Obdélník 1"/>
          <p:cNvSpPr>
            <a:spLocks noChangeArrowheads="1"/>
          </p:cNvSpPr>
          <p:nvPr/>
        </p:nvSpPr>
        <p:spPr bwMode="auto">
          <a:xfrm>
            <a:off x="1042988" y="2133600"/>
            <a:ext cx="7489825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Matematika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16. 3.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upevňování matematických představ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1400" b="1" dirty="0"/>
              <a:t>převody jednotek hmotnosti, rozvoj logického uvažování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jednotky hmotnosti, pracovní listy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410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76238" y="352425"/>
            <a:ext cx="86550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/>
              <a:t>Tygr váží o 4650 gramů </a:t>
            </a:r>
            <a:r>
              <a:rPr lang="cs-CZ" dirty="0" smtClean="0"/>
              <a:t>více </a:t>
            </a:r>
            <a:r>
              <a:rPr lang="cs-CZ" dirty="0"/>
              <a:t>než tygřice, jejíž hmotnost se rovná trojnásobku</a:t>
            </a:r>
          </a:p>
          <a:p>
            <a:pPr marL="342900" indent="-342900"/>
            <a:r>
              <a:rPr lang="cs-CZ" dirty="0"/>
              <a:t>váhy lenochoda tříprstého. Lenochod tříprstý váží o tři kg </a:t>
            </a:r>
            <a:r>
              <a:rPr lang="cs-CZ" dirty="0" smtClean="0"/>
              <a:t>méně </a:t>
            </a:r>
            <a:r>
              <a:rPr lang="cs-CZ" dirty="0"/>
              <a:t>než </a:t>
            </a:r>
            <a:r>
              <a:rPr lang="cs-CZ" dirty="0" err="1" smtClean="0"/>
              <a:t>patnáctikilo</a:t>
            </a:r>
            <a:r>
              <a:rPr lang="cs-CZ" dirty="0" smtClean="0"/>
              <a:t>-</a:t>
            </a:r>
            <a:endParaRPr lang="cs-CZ" dirty="0"/>
          </a:p>
          <a:p>
            <a:pPr marL="342900" indent="-342900"/>
            <a:r>
              <a:rPr lang="cs-CZ" dirty="0"/>
              <a:t>gramový lemur. Kolik váží jednotlivá zvířata? Z jednotlivých písmen budeš nakonec 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519113" y="1360488"/>
            <a:ext cx="285115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Výpočty:______________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  <a:p>
            <a:r>
              <a:rPr lang="cs-CZ"/>
              <a:t>_____________________</a:t>
            </a: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3419475" y="1196975"/>
            <a:ext cx="3529013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/>
              <a:t>skládat tajenku. Počítej pozorně.</a:t>
            </a:r>
          </a:p>
          <a:p>
            <a:endParaRPr lang="cs-CZ" dirty="0"/>
          </a:p>
          <a:p>
            <a:r>
              <a:rPr lang="cs-CZ" dirty="0"/>
              <a:t>Přiřaď výsledky:</a:t>
            </a:r>
          </a:p>
        </p:txBody>
      </p:sp>
      <p:pic>
        <p:nvPicPr>
          <p:cNvPr id="5128" name="Picture 8" descr="4353190cf9_81470065_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4508500"/>
            <a:ext cx="1208088" cy="1549400"/>
          </a:xfrm>
          <a:prstGeom prst="rect">
            <a:avLst/>
          </a:prstGeom>
          <a:noFill/>
        </p:spPr>
      </p:pic>
      <p:pic>
        <p:nvPicPr>
          <p:cNvPr id="5132" name="Picture 12" descr="Tiger_by_Clarris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276475"/>
            <a:ext cx="1273175" cy="1265238"/>
          </a:xfrm>
          <a:prstGeom prst="rect">
            <a:avLst/>
          </a:prstGeom>
          <a:noFill/>
        </p:spPr>
      </p:pic>
      <p:pic>
        <p:nvPicPr>
          <p:cNvPr id="5143" name="Picture 23" descr="MC90033795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9188" y="2597150"/>
            <a:ext cx="1825625" cy="1663700"/>
          </a:xfrm>
          <a:prstGeom prst="rect">
            <a:avLst/>
          </a:prstGeom>
          <a:noFill/>
        </p:spPr>
      </p:pic>
      <p:pic>
        <p:nvPicPr>
          <p:cNvPr id="5144" name="Picture 24" descr="MC90034700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4005263"/>
            <a:ext cx="1763712" cy="1830387"/>
          </a:xfrm>
          <a:prstGeom prst="rect">
            <a:avLst/>
          </a:prstGeom>
          <a:noFill/>
        </p:spPr>
      </p:pic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7648575" y="3665538"/>
            <a:ext cx="323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T</a:t>
            </a:r>
          </a:p>
        </p:txBody>
      </p:sp>
      <p:sp>
        <p:nvSpPr>
          <p:cNvPr id="5146" name="Text Box 26"/>
          <p:cNvSpPr txBox="1">
            <a:spLocks noChangeArrowheads="1"/>
          </p:cNvSpPr>
          <p:nvPr/>
        </p:nvSpPr>
        <p:spPr bwMode="auto">
          <a:xfrm>
            <a:off x="4119563" y="2297113"/>
            <a:ext cx="247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I</a:t>
            </a:r>
          </a:p>
        </p:txBody>
      </p:sp>
      <p:sp>
        <p:nvSpPr>
          <p:cNvPr id="5147" name="Text Box 27"/>
          <p:cNvSpPr txBox="1">
            <a:spLocks noChangeArrowheads="1"/>
          </p:cNvSpPr>
          <p:nvPr/>
        </p:nvSpPr>
        <p:spPr bwMode="auto">
          <a:xfrm>
            <a:off x="7288213" y="193675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K</a:t>
            </a:r>
          </a:p>
        </p:txBody>
      </p:sp>
      <p:sp>
        <p:nvSpPr>
          <p:cNvPr id="5148" name="Text Box 28"/>
          <p:cNvSpPr txBox="1">
            <a:spLocks noChangeArrowheads="1"/>
          </p:cNvSpPr>
          <p:nvPr/>
        </p:nvSpPr>
        <p:spPr bwMode="auto">
          <a:xfrm>
            <a:off x="4264025" y="55372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303213" y="280988"/>
            <a:ext cx="876935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2. Veverka je jen o 200 gramů </a:t>
            </a:r>
            <a:r>
              <a:rPr lang="cs-CZ" dirty="0" smtClean="0"/>
              <a:t>lehčí </a:t>
            </a:r>
            <a:r>
              <a:rPr lang="cs-CZ" dirty="0"/>
              <a:t>než </a:t>
            </a:r>
            <a:r>
              <a:rPr lang="cs-CZ" dirty="0" smtClean="0"/>
              <a:t>straka. </a:t>
            </a:r>
            <a:endParaRPr lang="cs-CZ" dirty="0"/>
          </a:p>
          <a:p>
            <a:r>
              <a:rPr lang="cs-CZ" dirty="0"/>
              <a:t>Obě dohromady mají polovinu váhy lišky. Zajíc váží 4200 gramů, to je o 1800 gramů </a:t>
            </a:r>
          </a:p>
          <a:p>
            <a:r>
              <a:rPr lang="cs-CZ" dirty="0"/>
              <a:t>méně nežli liška. Nejlehčí jsou datel, který váží jednu šestinu rozdílu mezi zajícem</a:t>
            </a:r>
          </a:p>
          <a:p>
            <a:r>
              <a:rPr lang="cs-CZ" dirty="0" smtClean="0"/>
              <a:t>a </a:t>
            </a:r>
            <a:r>
              <a:rPr lang="cs-CZ" dirty="0"/>
              <a:t>liškou a sojka, která váží jednu šestinu váhy zajíce. </a:t>
            </a:r>
          </a:p>
          <a:p>
            <a:endParaRPr lang="cs-CZ" dirty="0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468313" y="1628775"/>
            <a:ext cx="4319587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Výpočty: 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  <a:p>
            <a:r>
              <a:rPr lang="cs-CZ"/>
              <a:t>__________________________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4192588" y="1792288"/>
            <a:ext cx="1811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Přiřaď výsledky:</a:t>
            </a:r>
          </a:p>
        </p:txBody>
      </p:sp>
      <p:pic>
        <p:nvPicPr>
          <p:cNvPr id="6151" name="Picture 7" descr="MC90032647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1844675"/>
            <a:ext cx="1289050" cy="1052513"/>
          </a:xfrm>
          <a:prstGeom prst="rect">
            <a:avLst/>
          </a:prstGeom>
          <a:noFill/>
        </p:spPr>
      </p:pic>
      <p:pic>
        <p:nvPicPr>
          <p:cNvPr id="6152" name="Picture 8" descr="MC90044141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205038"/>
            <a:ext cx="1311275" cy="979487"/>
          </a:xfrm>
          <a:prstGeom prst="rect">
            <a:avLst/>
          </a:prstGeom>
          <a:noFill/>
        </p:spPr>
      </p:pic>
      <p:pic>
        <p:nvPicPr>
          <p:cNvPr id="6156" name="Picture 12" descr="MC90033239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37100" y="5084763"/>
            <a:ext cx="960438" cy="1181100"/>
          </a:xfrm>
          <a:prstGeom prst="rect">
            <a:avLst/>
          </a:prstGeom>
          <a:noFill/>
        </p:spPr>
      </p:pic>
      <p:pic>
        <p:nvPicPr>
          <p:cNvPr id="6158" name="Picture 14" descr="MC900441392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3357563"/>
            <a:ext cx="1263650" cy="1241425"/>
          </a:xfrm>
          <a:prstGeom prst="rect">
            <a:avLst/>
          </a:prstGeom>
          <a:noFill/>
        </p:spPr>
      </p:pic>
      <p:pic>
        <p:nvPicPr>
          <p:cNvPr id="6159" name="Picture 15" descr="MC90003048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950" y="3068638"/>
            <a:ext cx="923925" cy="1584325"/>
          </a:xfrm>
          <a:prstGeom prst="rect">
            <a:avLst/>
          </a:prstGeom>
          <a:noFill/>
        </p:spPr>
      </p:pic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7216775" y="5583238"/>
            <a:ext cx="7334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990000"/>
                </a:solidFill>
              </a:rPr>
              <a:t>zajíc</a:t>
            </a:r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7935913" y="1647825"/>
            <a:ext cx="323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T</a:t>
            </a:r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5343525" y="208121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E</a:t>
            </a: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5056188" y="4745038"/>
            <a:ext cx="374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M</a:t>
            </a:r>
          </a:p>
        </p:txBody>
      </p:sp>
      <p:sp>
        <p:nvSpPr>
          <p:cNvPr id="6164" name="Text Box 20"/>
          <p:cNvSpPr txBox="1">
            <a:spLocks noChangeArrowheads="1"/>
          </p:cNvSpPr>
          <p:nvPr/>
        </p:nvSpPr>
        <p:spPr bwMode="auto">
          <a:xfrm>
            <a:off x="7720013" y="33051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A</a:t>
            </a:r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7596188" y="5373688"/>
            <a:ext cx="374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M</a:t>
            </a:r>
          </a:p>
        </p:txBody>
      </p:sp>
      <p:sp>
        <p:nvSpPr>
          <p:cNvPr id="6166" name="Text Box 22"/>
          <p:cNvSpPr txBox="1">
            <a:spLocks noChangeArrowheads="1"/>
          </p:cNvSpPr>
          <p:nvPr/>
        </p:nvSpPr>
        <p:spPr bwMode="auto">
          <a:xfrm>
            <a:off x="4911725" y="359251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376238" y="423863"/>
            <a:ext cx="8054975" cy="3671887"/>
          </a:xfrm>
          <a:prstGeom prst="rect">
            <a:avLst/>
          </a:prstGeom>
          <a:solidFill>
            <a:srgbClr val="F9FBA3"/>
          </a:solidFill>
          <a:ln w="9525">
            <a:solidFill>
              <a:srgbClr val="99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3. </a:t>
            </a:r>
            <a:r>
              <a:rPr lang="cs-CZ">
                <a:solidFill>
                  <a:srgbClr val="008000"/>
                </a:solidFill>
              </a:rPr>
              <a:t>Všechny výsledné hodnoty vyjádři v gramech a kilogramech. Můžeš použít </a:t>
            </a:r>
          </a:p>
          <a:p>
            <a:r>
              <a:rPr lang="cs-CZ">
                <a:solidFill>
                  <a:srgbClr val="008000"/>
                </a:solidFill>
              </a:rPr>
              <a:t>desetinná čísla. Výsledky seřaď vzestupně. Vzniklou tajenku přepiš na řádek.</a:t>
            </a:r>
          </a:p>
          <a:p>
            <a:r>
              <a:rPr lang="cs-CZ"/>
              <a:t>Tygr</a:t>
            </a:r>
            <a:r>
              <a:rPr lang="cs-CZ">
                <a:solidFill>
                  <a:srgbClr val="663300"/>
                </a:solidFill>
              </a:rPr>
              <a:t> </a:t>
            </a:r>
            <a:r>
              <a:rPr lang="cs-CZ"/>
              <a:t>= …………………………………………………………………………….</a:t>
            </a:r>
          </a:p>
          <a:p>
            <a:r>
              <a:rPr lang="cs-CZ"/>
              <a:t>Tygřice =………………………………………………………………………….</a:t>
            </a:r>
          </a:p>
          <a:p>
            <a:r>
              <a:rPr lang="cs-CZ"/>
              <a:t>Lemur = …………………………………………………………………………..</a:t>
            </a:r>
          </a:p>
          <a:p>
            <a:r>
              <a:rPr lang="cs-CZ"/>
              <a:t>Lenochod = ………………………………………………………………………</a:t>
            </a:r>
          </a:p>
          <a:p>
            <a:r>
              <a:rPr lang="cs-CZ"/>
              <a:t>Zajíc = ……………………………………………………………………………</a:t>
            </a:r>
          </a:p>
          <a:p>
            <a:r>
              <a:rPr lang="cs-CZ"/>
              <a:t>Straka =…………………………………………………………………………..</a:t>
            </a:r>
          </a:p>
          <a:p>
            <a:r>
              <a:rPr lang="cs-CZ"/>
              <a:t>Liška = …………………………………………………………………………..</a:t>
            </a:r>
          </a:p>
          <a:p>
            <a:r>
              <a:rPr lang="cs-CZ"/>
              <a:t>Sojka =……………………………………………………………………………</a:t>
            </a:r>
          </a:p>
          <a:p>
            <a:r>
              <a:rPr lang="cs-CZ"/>
              <a:t>Veverka = ……………………………………………………………………….</a:t>
            </a:r>
          </a:p>
          <a:p>
            <a:endParaRPr lang="cs-CZ"/>
          </a:p>
          <a:p>
            <a:r>
              <a:rPr lang="cs-CZ">
                <a:solidFill>
                  <a:schemeClr val="folHlink"/>
                </a:solidFill>
              </a:rPr>
              <a:t>Tajenka:____________________________________________________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879475" y="928688"/>
            <a:ext cx="568617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Byly použity aplikace </a:t>
            </a:r>
            <a:r>
              <a:rPr lang="cs-CZ" dirty="0" smtClean="0"/>
              <a:t>programu Microsoft </a:t>
            </a:r>
            <a:r>
              <a:rPr lang="cs-CZ" dirty="0" smtClean="0"/>
              <a:t>PowerPoint: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284</Words>
  <Application>Microsoft Office PowerPoint</Application>
  <PresentationFormat>Předvádění na obrazovce (4:3)</PresentationFormat>
  <Paragraphs>86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Výukový materiál  zpracovaný v rámci projektu "EU peníze školám"</vt:lpstr>
      <vt:lpstr>Snímek 2</vt:lpstr>
      <vt:lpstr>Snímek 3</vt:lpstr>
      <vt:lpstr>Snímek 4</vt:lpstr>
      <vt:lpstr>Snímek 5</vt:lpstr>
      <vt:lpstr>Snímek 6</vt:lpstr>
    </vt:vector>
  </TitlesOfParts>
  <Company>ZŠ Pastelka, o.p.s.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ZŠ Pastelka, o.p.s.</dc:creator>
  <cp:lastModifiedBy>Dum</cp:lastModifiedBy>
  <cp:revision>12</cp:revision>
  <cp:lastPrinted>2013-09-18T19:54:16Z</cp:lastPrinted>
  <dcterms:created xsi:type="dcterms:W3CDTF">2013-05-10T16:52:24Z</dcterms:created>
  <dcterms:modified xsi:type="dcterms:W3CDTF">2014-04-22T12:07:23Z</dcterms:modified>
</cp:coreProperties>
</file>