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00"/>
    <a:srgbClr val="F7A7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74AD2D-D112-4161-9234-12476721B4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4589CC-EB6E-48F6-9510-1F8906355B2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584CB4-35FE-48E2-8626-A836F6E6A8F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29A053-5C32-464E-9E5C-CACBBD7EA3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4E8730-5978-4ABD-8FE2-A005BD5B86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0CCC10-BAC6-483E-9A82-862251D840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7744B2-D395-435B-A020-1939A6E2AD8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30C691-FD2D-4E83-8361-BEF9661EB1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4DDAA-BFD7-4DD2-A612-9C4F6939BF5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64CC75-6F1D-4072-B2BA-8EBDD94C73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06068C-3007-4B7E-9800-854D6A402C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2FB6361-0CD4-43EF-AFCD-D528C4BD8BC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Microsoft_PowerPoint_97-2003_Presentation1.ppt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6989334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Prezentace" r:id="rId4" imgW="3394047" imgH="2545152" progId="PowerPoint.Show.8">
                  <p:embed/>
                </p:oleObj>
              </mc:Choice>
              <mc:Fallback>
                <p:oleObj name="Prezentace" r:id="rId4" imgW="3394047" imgH="2545152" progId="PowerPoint.Show.8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3"/>
          <p:cNvSpPr>
            <a:spLocks noChangeArrowheads="1"/>
          </p:cNvSpPr>
          <p:nvPr/>
        </p:nvSpPr>
        <p:spPr bwMode="auto">
          <a:xfrm>
            <a:off x="900113" y="2133599"/>
            <a:ext cx="7416800" cy="4247317"/>
          </a:xfrm>
          <a:prstGeom prst="rect">
            <a:avLst/>
          </a:prstGeom>
          <a:solidFill>
            <a:srgbClr val="FF9900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099" name="Obdélník 1"/>
          <p:cNvSpPr>
            <a:spLocks noChangeArrowheads="1"/>
          </p:cNvSpPr>
          <p:nvPr/>
        </p:nvSpPr>
        <p:spPr bwMode="auto">
          <a:xfrm>
            <a:off x="1042988" y="2133600"/>
            <a:ext cx="7489825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Matematika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Stupeň vzdělávání: 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5.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6. 4.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 upevňování matematických představ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sz="1400" b="1" dirty="0"/>
              <a:t>převody jednotek délky, rozvoj logického uvažování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 jednotky délky, pracovní listy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Autor: Mgr. Marta Papežová</a:t>
            </a:r>
          </a:p>
        </p:txBody>
      </p:sp>
      <p:pic>
        <p:nvPicPr>
          <p:cNvPr id="4100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4825" y="62071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303213" y="207963"/>
            <a:ext cx="886653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/>
              <a:t>Kluci závodí, kolik kdo uběhne </a:t>
            </a:r>
            <a:r>
              <a:rPr lang="cs-CZ" dirty="0" smtClean="0"/>
              <a:t>v </a:t>
            </a:r>
            <a:r>
              <a:rPr lang="cs-CZ" dirty="0"/>
              <a:t>časovém limitu 10 minut. Jirka oběhl pětkrát</a:t>
            </a:r>
          </a:p>
          <a:p>
            <a:pPr marL="342900" indent="-342900"/>
            <a:r>
              <a:rPr lang="cs-CZ" dirty="0"/>
              <a:t>     obdélníkovou </a:t>
            </a:r>
            <a:r>
              <a:rPr lang="cs-CZ" dirty="0" smtClean="0"/>
              <a:t>zahradu </a:t>
            </a:r>
            <a:r>
              <a:rPr lang="cs-CZ" dirty="0"/>
              <a:t>a dokonce ještě dvakrát kruhové pískoviště. Olda </a:t>
            </a:r>
            <a:r>
              <a:rPr lang="cs-CZ" dirty="0" smtClean="0"/>
              <a:t>oběhl</a:t>
            </a:r>
          </a:p>
          <a:p>
            <a:pPr marL="342900" indent="-342900"/>
            <a:r>
              <a:rPr lang="cs-CZ" dirty="0" smtClean="0"/>
              <a:t>     zahradu čtyřikrát, ale pískoviště šestkrát. Pepík se rozhodl, že bude obíhat pouze </a:t>
            </a:r>
          </a:p>
          <a:p>
            <a:pPr marL="342900" indent="-342900"/>
            <a:r>
              <a:rPr lang="cs-CZ" dirty="0" smtClean="0"/>
              <a:t>     oválné </a:t>
            </a:r>
            <a:r>
              <a:rPr lang="cs-CZ" dirty="0"/>
              <a:t>hřiště. Oběhl ho devět a </a:t>
            </a:r>
            <a:r>
              <a:rPr lang="cs-CZ" dirty="0" err="1"/>
              <a:t>půlkrát</a:t>
            </a:r>
            <a:r>
              <a:rPr lang="cs-CZ" dirty="0"/>
              <a:t>. Který z chlapců tedy uběhl nejdelší trasu?</a:t>
            </a:r>
          </a:p>
        </p:txBody>
      </p:sp>
      <p:grpSp>
        <p:nvGrpSpPr>
          <p:cNvPr id="5133" name="Group 13"/>
          <p:cNvGrpSpPr>
            <a:grpSpLocks/>
          </p:cNvGrpSpPr>
          <p:nvPr/>
        </p:nvGrpSpPr>
        <p:grpSpPr bwMode="auto">
          <a:xfrm>
            <a:off x="468313" y="1484313"/>
            <a:ext cx="7632700" cy="3579812"/>
            <a:chOff x="385" y="1447"/>
            <a:chExt cx="4808" cy="2255"/>
          </a:xfrm>
        </p:grpSpPr>
        <p:sp>
          <p:nvSpPr>
            <p:cNvPr id="5125" name="Rectangle 5"/>
            <p:cNvSpPr>
              <a:spLocks noChangeArrowheads="1"/>
            </p:cNvSpPr>
            <p:nvPr/>
          </p:nvSpPr>
          <p:spPr bwMode="auto">
            <a:xfrm>
              <a:off x="793" y="1661"/>
              <a:ext cx="4400" cy="204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/>
            </a:p>
          </p:txBody>
        </p:sp>
        <p:sp>
          <p:nvSpPr>
            <p:cNvPr id="5126" name="Oval 6"/>
            <p:cNvSpPr>
              <a:spLocks noChangeArrowheads="1"/>
            </p:cNvSpPr>
            <p:nvPr/>
          </p:nvSpPr>
          <p:spPr bwMode="auto">
            <a:xfrm>
              <a:off x="1066" y="2069"/>
              <a:ext cx="1406" cy="1361"/>
            </a:xfrm>
            <a:prstGeom prst="ellipse">
              <a:avLst/>
            </a:prstGeom>
            <a:solidFill>
              <a:srgbClr val="9966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auto">
            <a:xfrm>
              <a:off x="2653" y="2115"/>
              <a:ext cx="2450" cy="1224"/>
            </a:xfrm>
            <a:prstGeom prst="ellipse">
              <a:avLst/>
            </a:prstGeom>
            <a:solidFill>
              <a:srgbClr val="F7A7C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8" name="Text Box 8"/>
            <p:cNvSpPr txBox="1">
              <a:spLocks noChangeArrowheads="1"/>
            </p:cNvSpPr>
            <p:nvPr/>
          </p:nvSpPr>
          <p:spPr bwMode="auto">
            <a:xfrm>
              <a:off x="2686" y="1447"/>
              <a:ext cx="43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/>
                <a:t>85 m</a:t>
              </a:r>
            </a:p>
          </p:txBody>
        </p:sp>
        <p:sp>
          <p:nvSpPr>
            <p:cNvPr id="5129" name="Text Box 9"/>
            <p:cNvSpPr txBox="1">
              <a:spLocks noChangeArrowheads="1"/>
            </p:cNvSpPr>
            <p:nvPr/>
          </p:nvSpPr>
          <p:spPr bwMode="auto">
            <a:xfrm>
              <a:off x="385" y="2581"/>
              <a:ext cx="56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/>
                <a:t>48 m</a:t>
              </a:r>
            </a:p>
          </p:txBody>
        </p:sp>
        <p:sp>
          <p:nvSpPr>
            <p:cNvPr id="5131" name="Text Box 11"/>
            <p:cNvSpPr txBox="1">
              <a:spLocks noChangeArrowheads="1"/>
            </p:cNvSpPr>
            <p:nvPr/>
          </p:nvSpPr>
          <p:spPr bwMode="auto">
            <a:xfrm>
              <a:off x="1474" y="1842"/>
              <a:ext cx="86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/>
                <a:t>O = 560 cm</a:t>
              </a:r>
            </a:p>
          </p:txBody>
        </p:sp>
        <p:sp>
          <p:nvSpPr>
            <p:cNvPr id="5132" name="Text Box 12"/>
            <p:cNvSpPr txBox="1">
              <a:spLocks noChangeArrowheads="1"/>
            </p:cNvSpPr>
            <p:nvPr/>
          </p:nvSpPr>
          <p:spPr bwMode="auto">
            <a:xfrm>
              <a:off x="3593" y="1900"/>
              <a:ext cx="9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/>
                <a:t>O = 0,810 m</a:t>
              </a:r>
            </a:p>
          </p:txBody>
        </p:sp>
      </p:grp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592138" y="5392738"/>
            <a:ext cx="780415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Výpočty:_____________________________________________________</a:t>
            </a:r>
          </a:p>
          <a:p>
            <a:r>
              <a:rPr lang="cs-CZ"/>
              <a:t>____________________________________________________________</a:t>
            </a:r>
          </a:p>
          <a:p>
            <a:r>
              <a:rPr lang="cs-CZ"/>
              <a:t>____________________________________________________________</a:t>
            </a:r>
          </a:p>
          <a:p>
            <a:r>
              <a:rPr lang="cs-CZ"/>
              <a:t>____________________________________________________________</a:t>
            </a:r>
          </a:p>
          <a:p>
            <a:r>
              <a:rPr lang="cs-CZ"/>
              <a:t>Odpověď:____________________________________________________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447675" y="423863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2. 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808038" y="3524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735013" y="423863"/>
            <a:ext cx="83756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Vzdálenost mezi Prahou a Brnem </a:t>
            </a:r>
            <a:r>
              <a:rPr lang="cs-CZ" dirty="0" smtClean="0"/>
              <a:t>je </a:t>
            </a:r>
            <a:r>
              <a:rPr lang="cs-CZ" dirty="0"/>
              <a:t>206 km a mezi Prahou a Libercem 102 km.</a:t>
            </a:r>
          </a:p>
          <a:p>
            <a:r>
              <a:rPr lang="cs-CZ" dirty="0"/>
              <a:t> a) O kolik je vzdálenost mezi Prahou a Libercem delší?</a:t>
            </a:r>
          </a:p>
          <a:p>
            <a:r>
              <a:rPr lang="cs-CZ" dirty="0"/>
              <a:t> b) Můžeme poměr těchto vzdáleností </a:t>
            </a:r>
            <a:r>
              <a:rPr lang="cs-CZ"/>
              <a:t>vyjádřit </a:t>
            </a:r>
            <a:r>
              <a:rPr lang="cs-CZ" smtClean="0"/>
              <a:t>zápisem:</a:t>
            </a:r>
            <a:endParaRPr lang="cs-CZ" dirty="0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6711950" y="1000125"/>
            <a:ext cx="1676400" cy="366713"/>
          </a:xfrm>
          <a:prstGeom prst="rect">
            <a:avLst/>
          </a:prstGeom>
          <a:solidFill>
            <a:srgbClr val="F7A7C2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X – 102 = 206 </a:t>
            </a:r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8388350" y="981075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?</a:t>
            </a:r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663575" y="1792288"/>
            <a:ext cx="47307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/>
            <a:r>
              <a:rPr lang="cs-CZ"/>
              <a:t>Řešení:</a:t>
            </a:r>
          </a:p>
          <a:p>
            <a:pPr marL="342900" indent="-342900">
              <a:buFontTx/>
              <a:buAutoNum type="alphaLcParenR"/>
            </a:pPr>
            <a:r>
              <a:rPr lang="cs-CZ"/>
              <a:t>                                                               b)</a:t>
            </a:r>
          </a:p>
          <a:p>
            <a:pPr marL="342900" indent="-342900">
              <a:buFontTx/>
              <a:buAutoNum type="alphaLcParenR"/>
            </a:pPr>
            <a:endParaRPr lang="cs-CZ"/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735013" y="2584450"/>
            <a:ext cx="765175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--------------------------------------------------------------------------------------------------</a:t>
            </a:r>
          </a:p>
          <a:p>
            <a:r>
              <a:rPr lang="cs-CZ"/>
              <a:t>--------------------------------------------------------------------------------------------------</a:t>
            </a:r>
          </a:p>
          <a:p>
            <a:r>
              <a:rPr lang="cs-CZ"/>
              <a:t>--------------------------------------------------------------------------------------------------</a:t>
            </a:r>
          </a:p>
          <a:p>
            <a:r>
              <a:rPr lang="cs-CZ"/>
              <a:t>--------------------------------------------------------------------------------------------------</a:t>
            </a:r>
          </a:p>
          <a:p>
            <a:r>
              <a:rPr lang="cs-CZ"/>
              <a:t>--------------------------------------------------------------------------------------------------</a:t>
            </a:r>
          </a:p>
          <a:p>
            <a:r>
              <a:rPr lang="cs-CZ"/>
              <a:t>--------------------------------------------------------------------------------------------------</a:t>
            </a:r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592138" y="4600575"/>
            <a:ext cx="1225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Odpovědi:</a:t>
            </a:r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663575" y="4960938"/>
            <a:ext cx="772795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---------------------------------------------------------------------------------------------------</a:t>
            </a:r>
          </a:p>
          <a:p>
            <a:r>
              <a:rPr lang="cs-CZ"/>
              <a:t>---------------------------------------------------------------------------------------------------</a:t>
            </a:r>
          </a:p>
          <a:p>
            <a:r>
              <a:rPr lang="cs-CZ"/>
              <a:t>---------------------------------------------------------------------------------------------------</a:t>
            </a:r>
          </a:p>
          <a:p>
            <a:endParaRPr lang="cs-CZ"/>
          </a:p>
          <a:p>
            <a:r>
              <a:rPr lang="cs-CZ"/>
              <a:t>Zdroje: vlastní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202</Words>
  <Application>Microsoft Office PowerPoint</Application>
  <PresentationFormat>Předvádění na obrazovce (4:3)</PresentationFormat>
  <Paragraphs>42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Výchozí návrh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Pastelka, o.p.s.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Pastelka, o.p.s.</dc:creator>
  <cp:lastModifiedBy>Míša</cp:lastModifiedBy>
  <cp:revision>8</cp:revision>
  <dcterms:created xsi:type="dcterms:W3CDTF">2013-05-15T18:11:23Z</dcterms:created>
  <dcterms:modified xsi:type="dcterms:W3CDTF">2013-09-18T19:56:22Z</dcterms:modified>
</cp:coreProperties>
</file>