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FFFF00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10" cy="7201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BD9BE3-E6AD-4462-A210-8AEE6D5173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3B43A2-8136-44D7-AA7D-12E0066D3C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8B0091-AF86-4828-AE0E-FC8E5B5E67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EA6548-A732-41F8-80CD-DD9001E25E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995CBC-7CFA-468A-BF4E-10476C1FA1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6178B7-1D5E-4CEF-94B5-BC1A403CFB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862A20-3F9A-49E1-85A8-C6DDD28921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06F574-D81D-4D69-A898-E11F61BE762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165A48-32F1-4CB2-84F4-6885C7FB6A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6CC8FD-BE75-4800-9EA7-5533131C73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708EBF-769A-4AB8-A14A-5B2FF9E527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06752EC-6707-4D30-A56B-FF1F1E55677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1" name="Nadpis 1"/>
          <p:cNvSpPr>
            <a:spLocks noGrp="1"/>
          </p:cNvSpPr>
          <p:nvPr>
            <p:ph type="ctrTitle" idx="4294967295"/>
          </p:nvPr>
        </p:nvSpPr>
        <p:spPr>
          <a:xfrm>
            <a:off x="755650" y="1916113"/>
            <a:ext cx="7704138" cy="1657350"/>
          </a:xfrm>
          <a:solidFill>
            <a:srgbClr val="FF9966"/>
          </a:solidFill>
        </p:spPr>
        <p:txBody>
          <a:bodyPr/>
          <a:lstStyle/>
          <a:p>
            <a:r>
              <a:rPr lang="cs-CZ" sz="28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>
              <a:solidFill>
                <a:schemeClr val="bg1"/>
              </a:solidFill>
            </a:endParaRPr>
          </a:p>
        </p:txBody>
      </p:sp>
      <p:sp>
        <p:nvSpPr>
          <p:cNvPr id="7172" name="Podnadpis 2"/>
          <p:cNvSpPr>
            <a:spLocks noGrp="1"/>
          </p:cNvSpPr>
          <p:nvPr>
            <p:ph type="subTitle" idx="4294967295"/>
          </p:nvPr>
        </p:nvSpPr>
        <p:spPr>
          <a:xfrm>
            <a:off x="971550" y="3860800"/>
            <a:ext cx="7488238" cy="17780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marL="0" indent="0">
              <a:buFontTx/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VY_32_INOVACE_M_54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Tx/>
              <a:buNone/>
            </a:pPr>
            <a:endParaRPr lang="cs-CZ" sz="3600" dirty="0"/>
          </a:p>
        </p:txBody>
      </p:sp>
      <p:pic>
        <p:nvPicPr>
          <p:cNvPr id="7173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692150"/>
            <a:ext cx="5667375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0113" y="2133600"/>
            <a:ext cx="7416800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5" name="Obdélník 1"/>
          <p:cNvSpPr>
            <a:spLocks noChangeArrowheads="1"/>
          </p:cNvSpPr>
          <p:nvPr/>
        </p:nvSpPr>
        <p:spPr bwMode="auto">
          <a:xfrm>
            <a:off x="754063" y="1989138"/>
            <a:ext cx="7634287" cy="4206875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Matematika a její aplikace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Matematika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25. 4.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 procvičování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písemné násobení dvojciferným činitelem, sudá a lichá několikaciferná čísla, římské číslice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8196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593725" y="3524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01650"/>
            <a:ext cx="2441575" cy="3048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b="1"/>
              <a:t>1. Přiřaď správné výsledky</a:t>
            </a: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5800" y="1073150"/>
            <a:ext cx="72961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211                             845                            910                               874</a:t>
            </a:r>
          </a:p>
          <a:p>
            <a:r>
              <a:rPr lang="cs-CZ" u="sng"/>
              <a:t>. 42</a:t>
            </a:r>
            <a:r>
              <a:rPr lang="cs-CZ"/>
              <a:t>                             </a:t>
            </a:r>
            <a:r>
              <a:rPr lang="cs-CZ" u="sng"/>
              <a:t>. 81</a:t>
            </a:r>
            <a:r>
              <a:rPr lang="cs-CZ"/>
              <a:t>                            </a:t>
            </a:r>
            <a:r>
              <a:rPr lang="cs-CZ" u="sng"/>
              <a:t>. 66</a:t>
            </a:r>
            <a:r>
              <a:rPr lang="cs-CZ"/>
              <a:t>                               </a:t>
            </a:r>
            <a:r>
              <a:rPr lang="cs-CZ" u="sng"/>
              <a:t>. 47</a:t>
            </a:r>
          </a:p>
          <a:p>
            <a:endParaRPr lang="cs-CZ"/>
          </a:p>
        </p:txBody>
      </p:sp>
      <p:sp>
        <p:nvSpPr>
          <p:cNvPr id="2055" name="Oval 7"/>
          <p:cNvSpPr>
            <a:spLocks noChangeArrowheads="1"/>
          </p:cNvSpPr>
          <p:nvPr/>
        </p:nvSpPr>
        <p:spPr bwMode="auto">
          <a:xfrm>
            <a:off x="5219700" y="2493963"/>
            <a:ext cx="936625" cy="8620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8 862</a:t>
            </a:r>
          </a:p>
        </p:txBody>
      </p:sp>
      <p:sp>
        <p:nvSpPr>
          <p:cNvPr id="2057" name="Oval 9"/>
          <p:cNvSpPr>
            <a:spLocks noChangeArrowheads="1"/>
          </p:cNvSpPr>
          <p:nvPr/>
        </p:nvSpPr>
        <p:spPr bwMode="auto">
          <a:xfrm>
            <a:off x="7524750" y="2708275"/>
            <a:ext cx="1368425" cy="647700"/>
          </a:xfrm>
          <a:prstGeom prst="ellipse">
            <a:avLst/>
          </a:prstGeom>
          <a:solidFill>
            <a:srgbClr val="FF505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68 445</a:t>
            </a:r>
          </a:p>
        </p:txBody>
      </p:sp>
      <p:sp>
        <p:nvSpPr>
          <p:cNvPr id="2059" name="Oval 11"/>
          <p:cNvSpPr>
            <a:spLocks noChangeArrowheads="1"/>
          </p:cNvSpPr>
          <p:nvPr/>
        </p:nvSpPr>
        <p:spPr bwMode="auto">
          <a:xfrm>
            <a:off x="1661688" y="2743200"/>
            <a:ext cx="1149350" cy="57785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60 060</a:t>
            </a:r>
          </a:p>
        </p:txBody>
      </p:sp>
      <p:sp>
        <p:nvSpPr>
          <p:cNvPr id="2061" name="Oval 13"/>
          <p:cNvSpPr>
            <a:spLocks noChangeArrowheads="1"/>
          </p:cNvSpPr>
          <p:nvPr/>
        </p:nvSpPr>
        <p:spPr bwMode="auto">
          <a:xfrm>
            <a:off x="377467" y="2312988"/>
            <a:ext cx="1166813" cy="719137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41 078</a:t>
            </a:r>
          </a:p>
        </p:txBody>
      </p:sp>
      <p:sp>
        <p:nvSpPr>
          <p:cNvPr id="2065" name="Oval 17"/>
          <p:cNvSpPr>
            <a:spLocks noChangeArrowheads="1"/>
          </p:cNvSpPr>
          <p:nvPr/>
        </p:nvSpPr>
        <p:spPr bwMode="auto">
          <a:xfrm>
            <a:off x="3127375" y="2565401"/>
            <a:ext cx="782637" cy="719137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120 110</a:t>
            </a:r>
          </a:p>
        </p:txBody>
      </p:sp>
      <p:sp>
        <p:nvSpPr>
          <p:cNvPr id="2066" name="Oval 18"/>
          <p:cNvSpPr>
            <a:spLocks noChangeArrowheads="1"/>
          </p:cNvSpPr>
          <p:nvPr/>
        </p:nvSpPr>
        <p:spPr bwMode="auto">
          <a:xfrm>
            <a:off x="4067930" y="2636838"/>
            <a:ext cx="927100" cy="790575"/>
          </a:xfrm>
          <a:prstGeom prst="ellipse">
            <a:avLst/>
          </a:prstGeom>
          <a:solidFill>
            <a:schemeClr val="accent1"/>
          </a:solidFill>
          <a:ln w="9525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1 542</a:t>
            </a:r>
          </a:p>
        </p:txBody>
      </p:sp>
      <p:sp>
        <p:nvSpPr>
          <p:cNvPr id="2068" name="Oval 20"/>
          <p:cNvSpPr>
            <a:spLocks noChangeArrowheads="1"/>
          </p:cNvSpPr>
          <p:nvPr/>
        </p:nvSpPr>
        <p:spPr bwMode="auto">
          <a:xfrm>
            <a:off x="6156325" y="2708275"/>
            <a:ext cx="1368425" cy="576263"/>
          </a:xfrm>
          <a:prstGeom prst="ellipse">
            <a:avLst/>
          </a:prstGeom>
          <a:solidFill>
            <a:srgbClr val="CC33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12 333</a:t>
            </a:r>
          </a:p>
        </p:txBody>
      </p:sp>
      <p:sp>
        <p:nvSpPr>
          <p:cNvPr id="2070" name="Text Box 22"/>
          <p:cNvSpPr txBox="1">
            <a:spLocks noChangeArrowheads="1"/>
          </p:cNvSpPr>
          <p:nvPr/>
        </p:nvSpPr>
        <p:spPr bwMode="auto">
          <a:xfrm>
            <a:off x="593725" y="3498850"/>
            <a:ext cx="6248400" cy="3048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b="1"/>
              <a:t>2. Které z nepoužitých čísel můžeš zaokrouhlit následujícím způsobem?</a:t>
            </a:r>
          </a:p>
        </p:txBody>
      </p:sp>
      <p:sp>
        <p:nvSpPr>
          <p:cNvPr id="2071" name="Text Box 23"/>
          <p:cNvSpPr txBox="1">
            <a:spLocks noChangeArrowheads="1"/>
          </p:cNvSpPr>
          <p:nvPr/>
        </p:nvSpPr>
        <p:spPr bwMode="auto">
          <a:xfrm>
            <a:off x="303213" y="3952875"/>
            <a:ext cx="2540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Na desítky:      </a:t>
            </a:r>
            <a:r>
              <a:rPr lang="cs-CZ" b="1"/>
              <a:t>1 540 =</a:t>
            </a:r>
            <a:r>
              <a:rPr lang="cs-CZ"/>
              <a:t> </a:t>
            </a:r>
          </a:p>
        </p:txBody>
      </p:sp>
      <p:sp>
        <p:nvSpPr>
          <p:cNvPr id="2072" name="Text Box 24"/>
          <p:cNvSpPr txBox="1">
            <a:spLocks noChangeArrowheads="1"/>
          </p:cNvSpPr>
          <p:nvPr/>
        </p:nvSpPr>
        <p:spPr bwMode="auto">
          <a:xfrm>
            <a:off x="211138" y="4456113"/>
            <a:ext cx="2654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 Na stovky:   </a:t>
            </a:r>
            <a:r>
              <a:rPr lang="cs-CZ" b="1"/>
              <a:t>120 100 =</a:t>
            </a:r>
            <a:r>
              <a:rPr lang="cs-CZ"/>
              <a:t> </a:t>
            </a:r>
          </a:p>
        </p:txBody>
      </p:sp>
      <p:sp>
        <p:nvSpPr>
          <p:cNvPr id="2073" name="Text Box 25"/>
          <p:cNvSpPr txBox="1">
            <a:spLocks noChangeArrowheads="1"/>
          </p:cNvSpPr>
          <p:nvPr/>
        </p:nvSpPr>
        <p:spPr bwMode="auto">
          <a:xfrm>
            <a:off x="303213" y="4960938"/>
            <a:ext cx="28289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Na tisíce:        </a:t>
            </a:r>
            <a:r>
              <a:rPr lang="cs-CZ" b="1"/>
              <a:t>12 000 =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374650" y="331788"/>
            <a:ext cx="8302625" cy="942975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b="1"/>
              <a:t>3. Napiš si ještě jednou všech sedm použitých čísel z barevných políček: </a:t>
            </a:r>
          </a:p>
          <a:p>
            <a:endParaRPr lang="cs-CZ" sz="1400" b="1"/>
          </a:p>
          <a:p>
            <a:r>
              <a:rPr lang="cs-CZ" sz="1400" b="1"/>
              <a:t>------------------------------------------------------------------------------------------------------------------------------------------</a:t>
            </a:r>
          </a:p>
          <a:p>
            <a:r>
              <a:rPr lang="cs-CZ" sz="1400" b="1"/>
              <a:t>Nyní je roztřiď podle následujících pokynů. Jednotlivá čísla můžeš použít vícekrát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282575" y="1601788"/>
            <a:ext cx="8394700" cy="476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Lichá čísla jsou:</a:t>
            </a:r>
          </a:p>
          <a:p>
            <a:endParaRPr lang="cs-CZ"/>
          </a:p>
          <a:p>
            <a:r>
              <a:rPr lang="cs-CZ"/>
              <a:t>Čísla, která jsou dělitelná dvěma:</a:t>
            </a:r>
          </a:p>
          <a:p>
            <a:endParaRPr lang="cs-CZ"/>
          </a:p>
          <a:p>
            <a:r>
              <a:rPr lang="cs-CZ"/>
              <a:t>Čísla, která jsou beze zbytku dělitelná deseti:</a:t>
            </a:r>
          </a:p>
          <a:p>
            <a:endParaRPr lang="cs-CZ"/>
          </a:p>
          <a:p>
            <a:r>
              <a:rPr lang="cs-CZ"/>
              <a:t>Číslo, které je se zbytkem 3 dělitelné pěti:</a:t>
            </a:r>
          </a:p>
          <a:p>
            <a:endParaRPr lang="cs-CZ"/>
          </a:p>
          <a:p>
            <a:r>
              <a:rPr lang="cs-CZ"/>
              <a:t>Čísla, která jsou tvořena jen sudými číslicemi:</a:t>
            </a:r>
          </a:p>
          <a:p>
            <a:endParaRPr lang="cs-CZ"/>
          </a:p>
          <a:p>
            <a:r>
              <a:rPr lang="cs-CZ"/>
              <a:t>Číslo, které je ze všech pěticiferných nejmenší:</a:t>
            </a:r>
          </a:p>
          <a:p>
            <a:endParaRPr lang="cs-CZ"/>
          </a:p>
          <a:p>
            <a:r>
              <a:rPr lang="cs-CZ"/>
              <a:t>Číslo, které s použitím římských číslic je MMMMMMMMMMMMCCCXXXIII: 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282575" y="5537200"/>
            <a:ext cx="5480050" cy="366713"/>
          </a:xfrm>
          <a:prstGeom prst="rect">
            <a:avLst/>
          </a:prstGeom>
          <a:solidFill>
            <a:srgbClr val="FF505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Jestli chceš, můžeš se nyní podívat na</a:t>
            </a:r>
            <a:r>
              <a:rPr lang="cs-CZ"/>
              <a:t> </a:t>
            </a:r>
            <a:r>
              <a:rPr lang="cs-CZ" b="1"/>
              <a:t>výsledky: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592138" y="423863"/>
            <a:ext cx="228600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Řešení:</a:t>
            </a:r>
            <a:r>
              <a:rPr lang="cs-CZ"/>
              <a:t> </a:t>
            </a:r>
          </a:p>
          <a:p>
            <a:r>
              <a:rPr lang="cs-CZ"/>
              <a:t>1.  211 . 42 = 8 862</a:t>
            </a:r>
          </a:p>
          <a:p>
            <a:r>
              <a:rPr lang="cs-CZ"/>
              <a:t>     845 . 81 = 68 445</a:t>
            </a:r>
          </a:p>
          <a:p>
            <a:r>
              <a:rPr lang="cs-CZ"/>
              <a:t>     910 . 66 = 60 060</a:t>
            </a:r>
          </a:p>
          <a:p>
            <a:r>
              <a:rPr lang="cs-CZ"/>
              <a:t>     874 . 47 = 41 078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500063" y="2008188"/>
            <a:ext cx="23558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2. na desítky: 1 542</a:t>
            </a:r>
          </a:p>
          <a:p>
            <a:r>
              <a:rPr lang="cs-CZ"/>
              <a:t>    na stovky: 120 110</a:t>
            </a:r>
          </a:p>
          <a:p>
            <a:r>
              <a:rPr lang="cs-CZ"/>
              <a:t>    na tisíce: 12 333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500063" y="3160713"/>
            <a:ext cx="5619750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3. lichá: 12 333, 68 445</a:t>
            </a:r>
          </a:p>
          <a:p>
            <a:r>
              <a:rPr lang="cs-CZ"/>
              <a:t>    děl. dvěma: 8 862, 60 060, 41 078, 120 110, 10542</a:t>
            </a:r>
          </a:p>
          <a:p>
            <a:r>
              <a:rPr lang="cs-CZ"/>
              <a:t>    děl. deseti beze zbytku: 60 060, 120 110</a:t>
            </a:r>
          </a:p>
          <a:p>
            <a:r>
              <a:rPr lang="cs-CZ"/>
              <a:t>    děl. pěti se zbytkem 3: 41 078</a:t>
            </a:r>
          </a:p>
          <a:p>
            <a:r>
              <a:rPr lang="cs-CZ"/>
              <a:t>    tvořena jen sudými číslicemi: 8 862, 60 060</a:t>
            </a:r>
          </a:p>
          <a:p>
            <a:r>
              <a:rPr lang="cs-CZ"/>
              <a:t>    nejmenší pěticiferné: 12 333</a:t>
            </a:r>
          </a:p>
          <a:p>
            <a:r>
              <a:rPr lang="cs-CZ"/>
              <a:t>    zapsané římskými číslicemi: 12 333 </a:t>
            </a: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808038" y="6040438"/>
            <a:ext cx="2597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Použité zdroje: vlastní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347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Eliska</dc:creator>
  <cp:lastModifiedBy>Míša</cp:lastModifiedBy>
  <cp:revision>8</cp:revision>
  <cp:lastPrinted>2013-09-18T20:19:07Z</cp:lastPrinted>
  <dcterms:created xsi:type="dcterms:W3CDTF">2013-08-09T15:04:53Z</dcterms:created>
  <dcterms:modified xsi:type="dcterms:W3CDTF">2013-09-18T20:20:26Z</dcterms:modified>
</cp:coreProperties>
</file>