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9A5E9"/>
    <a:srgbClr val="FCFEA0"/>
    <a:srgbClr val="A2F3FC"/>
    <a:srgbClr val="EEF0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10" cy="7201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5F0672-EE08-4BEC-B5AC-9173B44D08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F7E5DF-33E5-4555-A589-60FBD0E152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8737F-A39C-4181-AEF8-8C2BEE670F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A2A4D6-0DEF-4318-90D4-A450173D05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41B912-EC63-4E4D-BC59-F6017FFD09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C3E554-99D2-4E7E-807C-47DBCF49EB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DABA50-8F05-45CD-97BE-537789312D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053018-1783-4CA1-81A2-46F4ED902B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12F97F-F8DF-42C8-A4B6-DE13639128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33D1A0-77E3-4A8A-9FEE-5AFC1DA50A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728262-83F1-42AB-9207-48440FDEB7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7A40E74-E47D-4C8E-8B4F-029C48C33C6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5" name="Nadpis 1"/>
          <p:cNvSpPr>
            <a:spLocks noGrp="1"/>
          </p:cNvSpPr>
          <p:nvPr>
            <p:ph type="ctrTitle" idx="4294967295"/>
          </p:nvPr>
        </p:nvSpPr>
        <p:spPr>
          <a:xfrm>
            <a:off x="755650" y="1916113"/>
            <a:ext cx="7704138" cy="1657350"/>
          </a:xfrm>
          <a:solidFill>
            <a:srgbClr val="FF9966"/>
          </a:solidFill>
        </p:spPr>
        <p:txBody>
          <a:bodyPr/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3076" name="Podnadpis 2"/>
          <p:cNvSpPr>
            <a:spLocks noGrp="1"/>
          </p:cNvSpPr>
          <p:nvPr>
            <p:ph type="subTitle" idx="4294967295"/>
          </p:nvPr>
        </p:nvSpPr>
        <p:spPr>
          <a:xfrm>
            <a:off x="971550" y="3860800"/>
            <a:ext cx="7488238" cy="17780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marL="0" indent="0">
              <a:buFontTx/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VY_32_INOVACE_M_55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Tx/>
              <a:buNone/>
            </a:pPr>
            <a:endParaRPr lang="cs-CZ" sz="3600" dirty="0"/>
          </a:p>
        </p:txBody>
      </p:sp>
      <p:pic>
        <p:nvPicPr>
          <p:cNvPr id="3077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67786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0113" y="2133600"/>
            <a:ext cx="7416800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9" name="Obdélník 1"/>
          <p:cNvSpPr>
            <a:spLocks noChangeArrowheads="1"/>
          </p:cNvSpPr>
          <p:nvPr/>
        </p:nvSpPr>
        <p:spPr bwMode="auto">
          <a:xfrm>
            <a:off x="754063" y="1989138"/>
            <a:ext cx="7634287" cy="4247317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oblast: Matematika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 její aplikace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Stupeň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20.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 rozvoj logického myšlení a schopnosti pracovat s   informacemi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výpočet obsahu v m</a:t>
            </a: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²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Autor: Mgr. Marta Papežová</a:t>
            </a:r>
          </a:p>
        </p:txBody>
      </p:sp>
      <p:pic>
        <p:nvPicPr>
          <p:cNvPr id="4100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-4763" y="331788"/>
            <a:ext cx="9148763" cy="523220"/>
          </a:xfrm>
          <a:prstGeom prst="rect">
            <a:avLst/>
          </a:prstGeom>
          <a:solidFill>
            <a:srgbClr val="A2F3F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400" b="1" dirty="0"/>
              <a:t>Na kraji města byla postavena tato budova. Původně měla sloužit jako kancelářské prostory, potom </a:t>
            </a:r>
          </a:p>
          <a:p>
            <a:pPr marL="342900" indent="-342900"/>
            <a:r>
              <a:rPr lang="cs-CZ" sz="1400" b="1" dirty="0"/>
              <a:t>       rada města rozhodla, že byty jsou potřebnější. Podle požadavků nájemníků vznikly tyto byty:</a:t>
            </a:r>
          </a:p>
        </p:txBody>
      </p:sp>
      <p:pic>
        <p:nvPicPr>
          <p:cNvPr id="5127" name="Picture 7" descr="MC90024016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1052513"/>
            <a:ext cx="6121400" cy="2817812"/>
          </a:xfrm>
          <a:prstGeom prst="rect">
            <a:avLst/>
          </a:prstGeom>
          <a:noFill/>
        </p:spPr>
      </p:pic>
      <p:sp>
        <p:nvSpPr>
          <p:cNvPr id="5130" name="Oval 10"/>
          <p:cNvSpPr>
            <a:spLocks noChangeArrowheads="1"/>
          </p:cNvSpPr>
          <p:nvPr/>
        </p:nvSpPr>
        <p:spPr bwMode="auto">
          <a:xfrm>
            <a:off x="2266950" y="1989138"/>
            <a:ext cx="433388" cy="3603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A</a:t>
            </a:r>
          </a:p>
        </p:txBody>
      </p:sp>
      <p:sp>
        <p:nvSpPr>
          <p:cNvPr id="5133" name="Oval 13"/>
          <p:cNvSpPr>
            <a:spLocks noChangeArrowheads="1"/>
          </p:cNvSpPr>
          <p:nvPr/>
        </p:nvSpPr>
        <p:spPr bwMode="auto">
          <a:xfrm>
            <a:off x="3635375" y="1052513"/>
            <a:ext cx="360363" cy="5048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B</a:t>
            </a:r>
          </a:p>
        </p:txBody>
      </p:sp>
      <p:sp>
        <p:nvSpPr>
          <p:cNvPr id="5136" name="Oval 16"/>
          <p:cNvSpPr>
            <a:spLocks noChangeArrowheads="1"/>
          </p:cNvSpPr>
          <p:nvPr/>
        </p:nvSpPr>
        <p:spPr bwMode="auto">
          <a:xfrm>
            <a:off x="5508625" y="1341438"/>
            <a:ext cx="287338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C</a:t>
            </a: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1830388" y="3870325"/>
            <a:ext cx="6076950" cy="915988"/>
          </a:xfrm>
          <a:prstGeom prst="rect">
            <a:avLst/>
          </a:prstGeom>
          <a:solidFill>
            <a:srgbClr val="FCFEA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V budově A byly postaveny 2 byty 2 + 1 a 3 byty 3 + 1. </a:t>
            </a:r>
          </a:p>
          <a:p>
            <a:r>
              <a:rPr lang="cs-CZ" b="1" dirty="0"/>
              <a:t>V budově B bylo upraveno 5 bytů 1 + 1 a 2 garsonky.</a:t>
            </a:r>
          </a:p>
          <a:p>
            <a:r>
              <a:rPr lang="cs-CZ" b="1" dirty="0"/>
              <a:t>V budově C vznikly 4 velké byty 4 + 1.</a:t>
            </a:r>
            <a:r>
              <a:rPr lang="cs-CZ" dirty="0"/>
              <a:t> </a:t>
            </a:r>
          </a:p>
        </p:txBody>
      </p:sp>
      <p:sp>
        <p:nvSpPr>
          <p:cNvPr id="5139" name="Text Box 19"/>
          <p:cNvSpPr txBox="1">
            <a:spLocks noChangeArrowheads="1"/>
          </p:cNvSpPr>
          <p:nvPr/>
        </p:nvSpPr>
        <p:spPr bwMode="auto">
          <a:xfrm>
            <a:off x="4763" y="5183188"/>
            <a:ext cx="9139237" cy="1368425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 b="1"/>
              <a:t>Všechny kuchyně mají podlahovou plochu 4 x 3,5 metrů.</a:t>
            </a:r>
          </a:p>
          <a:p>
            <a:r>
              <a:rPr lang="cs-CZ" sz="1400" b="1"/>
              <a:t>Dvoupokojové byty mají celkovou podlahovou plochu včetně kuchyní 59 m</a:t>
            </a:r>
            <a:r>
              <a:rPr lang="en-US" sz="1400" b="1">
                <a:cs typeface="Arial" charset="0"/>
              </a:rPr>
              <a:t>²</a:t>
            </a:r>
            <a:r>
              <a:rPr lang="cs-CZ" sz="1400" b="1">
                <a:cs typeface="Arial" charset="0"/>
              </a:rPr>
              <a:t>.</a:t>
            </a:r>
          </a:p>
          <a:p>
            <a:r>
              <a:rPr lang="cs-CZ" sz="1400" b="1">
                <a:cs typeface="Arial" charset="0"/>
              </a:rPr>
              <a:t>Třípokojové byty mají dvě místnosti stejně velké jako dvoupokojové byty, třetí je menší, pouze 3 x 3 metry.</a:t>
            </a:r>
          </a:p>
          <a:p>
            <a:r>
              <a:rPr lang="cs-CZ" sz="1400" b="1">
                <a:cs typeface="Arial" charset="0"/>
              </a:rPr>
              <a:t>Garsonky jsou o 9 m</a:t>
            </a:r>
            <a:r>
              <a:rPr lang="en-US" sz="1400" b="1">
                <a:cs typeface="Arial" charset="0"/>
              </a:rPr>
              <a:t>²</a:t>
            </a:r>
            <a:r>
              <a:rPr lang="cs-CZ" sz="1400" b="1">
                <a:cs typeface="Arial" charset="0"/>
              </a:rPr>
              <a:t> větší než kuchyně.</a:t>
            </a:r>
          </a:p>
          <a:p>
            <a:r>
              <a:rPr lang="cs-CZ" sz="1400" b="1">
                <a:cs typeface="Arial" charset="0"/>
              </a:rPr>
              <a:t>Jednopokojové byty mají kuchyň a další pokoj o rozměrech 4, 5 x 5,5 metrů.</a:t>
            </a:r>
          </a:p>
          <a:p>
            <a:r>
              <a:rPr lang="cs-CZ" sz="1400" b="1">
                <a:cs typeface="Arial" charset="0"/>
              </a:rPr>
              <a:t>Největší byty mají celkovou podlahovou plochu  včetně kuchyní vekou 96 m</a:t>
            </a:r>
            <a:r>
              <a:rPr lang="en-US" sz="1400" b="1">
                <a:cs typeface="Arial" charset="0"/>
              </a:rPr>
              <a:t>²</a:t>
            </a:r>
            <a:r>
              <a:rPr lang="cs-CZ" sz="1400" b="1">
                <a:cs typeface="Arial" charset="0"/>
              </a:rPr>
              <a:t>.</a:t>
            </a:r>
            <a:endParaRPr lang="en-US" sz="1400" b="1">
              <a:cs typeface="Arial" charset="0"/>
            </a:endParaRPr>
          </a:p>
        </p:txBody>
      </p:sp>
      <p:sp>
        <p:nvSpPr>
          <p:cNvPr id="5140" name="Text Box 20"/>
          <p:cNvSpPr txBox="1">
            <a:spLocks noChangeArrowheads="1"/>
          </p:cNvSpPr>
          <p:nvPr/>
        </p:nvSpPr>
        <p:spPr bwMode="auto">
          <a:xfrm>
            <a:off x="-4763" y="4816475"/>
            <a:ext cx="1835151" cy="366713"/>
          </a:xfrm>
          <a:prstGeom prst="rect">
            <a:avLst/>
          </a:prstGeom>
          <a:solidFill>
            <a:srgbClr val="F9A5E9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Další informace: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303213" y="404813"/>
            <a:ext cx="8589387" cy="258532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/>
            <a:r>
              <a:rPr lang="cs-CZ" b="1" dirty="0"/>
              <a:t>Úkoly</a:t>
            </a:r>
            <a:r>
              <a:rPr lang="cs-CZ" b="1" dirty="0" smtClean="0"/>
              <a:t>:</a:t>
            </a:r>
          </a:p>
          <a:p>
            <a:pPr marL="342900" indent="-342900"/>
            <a:endParaRPr lang="cs-CZ" b="1" dirty="0"/>
          </a:p>
          <a:p>
            <a:pPr marL="342900" indent="-342900">
              <a:buFontTx/>
              <a:buAutoNum type="arabicPeriod"/>
            </a:pPr>
            <a:r>
              <a:rPr lang="cs-CZ" b="1" dirty="0"/>
              <a:t>Vypočítej celkovou podlahovou plochu všech bytů v jednotlivých budovách.</a:t>
            </a:r>
          </a:p>
          <a:p>
            <a:pPr marL="342900" indent="-342900">
              <a:buFontTx/>
              <a:buAutoNum type="arabicPeriod"/>
            </a:pPr>
            <a:r>
              <a:rPr lang="cs-CZ" b="1" dirty="0"/>
              <a:t>Porovnej velikost  podlahových ploch v jednotlivých budovách. Zapiš řešení </a:t>
            </a:r>
            <a:r>
              <a:rPr lang="cs-CZ" b="1" dirty="0" smtClean="0"/>
              <a:t>pomocí </a:t>
            </a:r>
            <a:r>
              <a:rPr lang="cs-CZ" b="1" dirty="0"/>
              <a:t>znamének </a:t>
            </a:r>
            <a:r>
              <a:rPr lang="en-US" b="1" dirty="0">
                <a:cs typeface="Arial" charset="0"/>
              </a:rPr>
              <a:t>&lt;</a:t>
            </a:r>
            <a:r>
              <a:rPr lang="cs-CZ" b="1" dirty="0">
                <a:cs typeface="Arial" charset="0"/>
              </a:rPr>
              <a:t>, </a:t>
            </a:r>
            <a:r>
              <a:rPr lang="en-US" b="1" dirty="0">
                <a:cs typeface="Arial" charset="0"/>
              </a:rPr>
              <a:t>&gt;</a:t>
            </a:r>
            <a:r>
              <a:rPr lang="cs-CZ" b="1" dirty="0">
                <a:cs typeface="Arial" charset="0"/>
              </a:rPr>
              <a:t>, =.</a:t>
            </a:r>
          </a:p>
          <a:p>
            <a:pPr marL="342900" indent="-342900">
              <a:buFontTx/>
              <a:buAutoNum type="arabicPeriod" startAt="3"/>
            </a:pPr>
            <a:r>
              <a:rPr lang="cs-CZ" b="1" dirty="0">
                <a:cs typeface="Arial" charset="0"/>
              </a:rPr>
              <a:t>Jak velká je celková podlahová plocha všech kuchyní ve všech </a:t>
            </a:r>
            <a:r>
              <a:rPr lang="cs-CZ" b="1" dirty="0" smtClean="0">
                <a:cs typeface="Arial" charset="0"/>
              </a:rPr>
              <a:t>budovách celkem</a:t>
            </a:r>
            <a:r>
              <a:rPr lang="cs-CZ" b="1" dirty="0">
                <a:cs typeface="Arial" charset="0"/>
              </a:rPr>
              <a:t>?</a:t>
            </a:r>
          </a:p>
          <a:p>
            <a:pPr marL="342900" indent="-342900"/>
            <a:r>
              <a:rPr lang="cs-CZ" b="1" dirty="0">
                <a:cs typeface="Arial" charset="0"/>
              </a:rPr>
              <a:t>4.  Jak velká je celková podlahová plocha všech bytů dohromady? 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303213" y="6124576"/>
            <a:ext cx="6750050" cy="366712"/>
          </a:xfrm>
          <a:prstGeom prst="rect">
            <a:avLst/>
          </a:prstGeom>
          <a:solidFill>
            <a:srgbClr val="F9A5E9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Správné výsledky si můžeš překontrolovat na následující straně. 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303213" y="3761417"/>
            <a:ext cx="5226050" cy="366712"/>
          </a:xfrm>
          <a:prstGeom prst="rect">
            <a:avLst/>
          </a:prstGeom>
          <a:solidFill>
            <a:srgbClr val="F9A5E9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Pro rychlejší výpočet můžeš použít kalkulačku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466725" y="-171450"/>
            <a:ext cx="19804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374650" y="352425"/>
            <a:ext cx="5781675" cy="92551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1. V budově A je celková podlahová plocha 322 m</a:t>
            </a:r>
            <a:r>
              <a:rPr lang="en-US" dirty="0">
                <a:cs typeface="Arial" charset="0"/>
              </a:rPr>
              <a:t>²</a:t>
            </a:r>
            <a:r>
              <a:rPr lang="cs-CZ" dirty="0">
                <a:cs typeface="Arial" charset="0"/>
              </a:rPr>
              <a:t>.</a:t>
            </a:r>
          </a:p>
          <a:p>
            <a:r>
              <a:rPr lang="cs-CZ" dirty="0">
                <a:cs typeface="Arial" charset="0"/>
              </a:rPr>
              <a:t>    V budově B je celková podlahová plocha </a:t>
            </a:r>
            <a:r>
              <a:rPr lang="cs-CZ" dirty="0" smtClean="0">
                <a:cs typeface="Arial" charset="0"/>
              </a:rPr>
              <a:t>239,75 </a:t>
            </a:r>
            <a:r>
              <a:rPr lang="cs-CZ" dirty="0">
                <a:cs typeface="Arial" charset="0"/>
              </a:rPr>
              <a:t>m</a:t>
            </a:r>
            <a:r>
              <a:rPr lang="en-US" dirty="0">
                <a:cs typeface="Arial" charset="0"/>
              </a:rPr>
              <a:t>²</a:t>
            </a:r>
            <a:r>
              <a:rPr lang="cs-CZ" dirty="0">
                <a:cs typeface="Arial" charset="0"/>
              </a:rPr>
              <a:t>.</a:t>
            </a:r>
          </a:p>
          <a:p>
            <a:r>
              <a:rPr lang="cs-CZ" dirty="0">
                <a:cs typeface="Arial" charset="0"/>
              </a:rPr>
              <a:t>    V budově C je celková podlahová plocha 384 m</a:t>
            </a:r>
            <a:r>
              <a:rPr lang="en-US" dirty="0">
                <a:cs typeface="Arial" charset="0"/>
              </a:rPr>
              <a:t>²</a:t>
            </a:r>
            <a:r>
              <a:rPr lang="cs-CZ" dirty="0">
                <a:cs typeface="Arial" charset="0"/>
              </a:rPr>
              <a:t>.</a:t>
            </a:r>
            <a:endParaRPr lang="en-US" dirty="0">
              <a:cs typeface="Arial" charset="0"/>
            </a:endParaRP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374650" y="1647825"/>
            <a:ext cx="1438275" cy="3762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2. C </a:t>
            </a:r>
            <a:r>
              <a:rPr lang="en-US">
                <a:cs typeface="Arial" charset="0"/>
              </a:rPr>
              <a:t>&gt;</a:t>
            </a:r>
            <a:r>
              <a:rPr lang="cs-CZ">
                <a:cs typeface="Arial" charset="0"/>
              </a:rPr>
              <a:t> A </a:t>
            </a:r>
            <a:r>
              <a:rPr lang="en-US">
                <a:cs typeface="Arial" charset="0"/>
              </a:rPr>
              <a:t>&gt;</a:t>
            </a:r>
            <a:r>
              <a:rPr lang="cs-CZ">
                <a:cs typeface="Arial" charset="0"/>
              </a:rPr>
              <a:t> B</a:t>
            </a:r>
            <a:endParaRPr lang="en-US">
              <a:cs typeface="Arial" charset="0"/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374650" y="2297113"/>
            <a:ext cx="1158875" cy="37623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3. 196 m</a:t>
            </a:r>
            <a:r>
              <a:rPr lang="en-US">
                <a:cs typeface="Arial" charset="0"/>
              </a:rPr>
              <a:t>²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374650" y="2873375"/>
            <a:ext cx="1603375" cy="3762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4. 945, 75 m</a:t>
            </a:r>
            <a:r>
              <a:rPr lang="en-US">
                <a:cs typeface="Arial" charset="0"/>
              </a:rPr>
              <a:t>²</a:t>
            </a:r>
            <a:r>
              <a:rPr lang="cs-CZ"/>
              <a:t> 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374650" y="6217443"/>
            <a:ext cx="664797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Použité zdroje: vlastní, aplikace </a:t>
            </a:r>
            <a:r>
              <a:rPr lang="cs-CZ" dirty="0" smtClean="0"/>
              <a:t>programu Microsoft </a:t>
            </a:r>
            <a:r>
              <a:rPr lang="cs-CZ" dirty="0"/>
              <a:t>PowerPoint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361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 zpracovaný v rámci projektu "EU peníze školám"</dc:title>
  <dc:creator>Eliska</dc:creator>
  <cp:lastModifiedBy>Míša</cp:lastModifiedBy>
  <cp:revision>10</cp:revision>
  <dcterms:created xsi:type="dcterms:W3CDTF">2013-08-12T06:36:37Z</dcterms:created>
  <dcterms:modified xsi:type="dcterms:W3CDTF">2013-09-18T20:21:27Z</dcterms:modified>
</cp:coreProperties>
</file>