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E824"/>
    <a:srgbClr val="F71540"/>
    <a:srgbClr val="1EBCEE"/>
    <a:srgbClr val="EB21C9"/>
    <a:srgbClr val="C57747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1C4D2-A5B5-4B66-878A-FAD0516CE086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74FDA-8722-46CD-85EB-4989FE5F7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6BB2A-15EE-4C52-9F12-8835509E9052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145BA-BCBA-491D-8517-8C9FFDE93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E09BC-95D5-4E96-8A54-CB4D1C0DAF72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E22E7-B05E-41D7-B3F0-7F3079169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CF1B5-DE69-4B6C-AC06-38AD64772D5E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DE0C5-2BA0-4BBF-BDEB-48A1BB25A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F1F9F-92A1-4B84-9585-67163B1C13EA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99ADE-F9BC-4CB1-AA83-FA4B6B729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BCBC6-D4B0-4B7A-9828-C612E3F27C8E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EFF06-9701-4123-9170-97B599A7E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5C5EA-75A2-4CB3-AA56-2563B9DB0830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ADA72-6C01-455C-96FB-BD5C664A8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A3E15-07D9-4F5B-83F1-2799E7D41B2F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0524E-45C8-4ABD-8EB4-98BB6056F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F1F0C-B6A1-48A6-9255-31E63BFD3725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E1E1F-BEAB-4723-BFE9-02AEAA2C1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1A9D9-873C-49EA-A6BB-C05B9594A656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53E39-7443-4AB1-ACB2-FD7DF1B6A3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A45754-9037-4244-BB2D-C3AD1750760E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DEDD5-2BB2-4F41-87B4-7BD3C846F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41FCC3-280A-441E-A424-59777B638C9D}" type="datetimeFigureOut">
              <a:rPr lang="cs-CZ"/>
              <a:pPr>
                <a:defRPr/>
              </a:pPr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3490BB7-FC40-4462-9876-8497070DA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2133600"/>
            <a:ext cx="7704138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55650" y="1916113"/>
            <a:ext cx="7704138" cy="1657350"/>
          </a:xfrm>
          <a:solidFill>
            <a:srgbClr val="FF9966"/>
          </a:solidFill>
        </p:spPr>
        <p:txBody>
          <a:bodyPr/>
          <a:lstStyle/>
          <a:p>
            <a:pPr eaLnBrk="1" hangingPunct="1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971550" y="3860800"/>
            <a:ext cx="7488238" cy="1778000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pPr algn="l" eaLnBrk="1" hangingPunct="1"/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hangingPunct="1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VY_32_INOVACE_M_56</a:t>
            </a:r>
          </a:p>
          <a:p>
            <a:pPr algn="l" eaLnBrk="1" hangingPunct="1"/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3600" dirty="0" smtClean="0">
              <a:solidFill>
                <a:schemeClr val="tx1"/>
              </a:solidFill>
            </a:endParaRPr>
          </a:p>
        </p:txBody>
      </p:sp>
      <p:pic>
        <p:nvPicPr>
          <p:cNvPr id="13316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620688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0113" y="2133600"/>
            <a:ext cx="7416800" cy="381635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682625" y="2133600"/>
            <a:ext cx="7777163" cy="4206875"/>
          </a:xfrm>
          <a:prstGeom prst="rect">
            <a:avLst/>
          </a:prstGeom>
          <a:solidFill>
            <a:srgbClr val="FF99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Matematika a její aplikace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Stupeň vzdělávání: 1. stupeň ZŠ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5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vytvoření: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5. 5.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zlomky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 části celku, zápisy formou zlomků nebo desetinných čísel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Autor: Mgr. Marta Papežová</a:t>
            </a:r>
          </a:p>
        </p:txBody>
      </p:sp>
      <p:pic>
        <p:nvPicPr>
          <p:cNvPr id="14339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4825" y="620713"/>
            <a:ext cx="5667375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75"/>
          <p:cNvSpPr>
            <a:spLocks noChangeArrowheads="1"/>
          </p:cNvSpPr>
          <p:nvPr/>
        </p:nvSpPr>
        <p:spPr bwMode="auto">
          <a:xfrm>
            <a:off x="6588125" y="5445125"/>
            <a:ext cx="1368425" cy="576263"/>
          </a:xfrm>
          <a:prstGeom prst="rect">
            <a:avLst/>
          </a:prstGeom>
          <a:solidFill>
            <a:srgbClr val="6AE824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2" name="Rectangle 72"/>
          <p:cNvSpPr>
            <a:spLocks noChangeArrowheads="1"/>
          </p:cNvSpPr>
          <p:nvPr/>
        </p:nvSpPr>
        <p:spPr bwMode="auto">
          <a:xfrm>
            <a:off x="6588125" y="4868863"/>
            <a:ext cx="1368425" cy="576262"/>
          </a:xfrm>
          <a:prstGeom prst="rect">
            <a:avLst/>
          </a:prstGeom>
          <a:solidFill>
            <a:srgbClr val="C5774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3" name="Rectangle 68"/>
          <p:cNvSpPr>
            <a:spLocks noChangeArrowheads="1"/>
          </p:cNvSpPr>
          <p:nvPr/>
        </p:nvSpPr>
        <p:spPr bwMode="auto">
          <a:xfrm>
            <a:off x="4572000" y="5445125"/>
            <a:ext cx="1439863" cy="576263"/>
          </a:xfrm>
          <a:prstGeom prst="rect">
            <a:avLst/>
          </a:prstGeom>
          <a:solidFill>
            <a:srgbClr val="F7154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Rectangle 64"/>
          <p:cNvSpPr>
            <a:spLocks noChangeArrowheads="1"/>
          </p:cNvSpPr>
          <p:nvPr/>
        </p:nvSpPr>
        <p:spPr bwMode="auto">
          <a:xfrm>
            <a:off x="4572000" y="4868863"/>
            <a:ext cx="1439863" cy="576262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Rectangle 61"/>
          <p:cNvSpPr>
            <a:spLocks noChangeArrowheads="1"/>
          </p:cNvSpPr>
          <p:nvPr/>
        </p:nvSpPr>
        <p:spPr bwMode="auto">
          <a:xfrm>
            <a:off x="2700338" y="5445125"/>
            <a:ext cx="1511300" cy="576263"/>
          </a:xfrm>
          <a:prstGeom prst="rect">
            <a:avLst/>
          </a:prstGeom>
          <a:solidFill>
            <a:srgbClr val="1EBCEE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6" name="Rectangle 50"/>
          <p:cNvSpPr>
            <a:spLocks noChangeArrowheads="1"/>
          </p:cNvSpPr>
          <p:nvPr/>
        </p:nvSpPr>
        <p:spPr bwMode="auto">
          <a:xfrm>
            <a:off x="2700338" y="4868863"/>
            <a:ext cx="1511300" cy="576262"/>
          </a:xfrm>
          <a:prstGeom prst="rect">
            <a:avLst/>
          </a:prstGeom>
          <a:solidFill>
            <a:srgbClr val="FF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7" name="Rectangle 49"/>
          <p:cNvSpPr>
            <a:spLocks noChangeArrowheads="1"/>
          </p:cNvSpPr>
          <p:nvPr/>
        </p:nvSpPr>
        <p:spPr bwMode="auto">
          <a:xfrm>
            <a:off x="539750" y="5445125"/>
            <a:ext cx="1511300" cy="5762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8" name="Rectangle 47"/>
          <p:cNvSpPr>
            <a:spLocks noChangeArrowheads="1"/>
          </p:cNvSpPr>
          <p:nvPr/>
        </p:nvSpPr>
        <p:spPr bwMode="auto">
          <a:xfrm>
            <a:off x="539750" y="4868863"/>
            <a:ext cx="1511300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69" name="Text Box 4"/>
          <p:cNvSpPr txBox="1">
            <a:spLocks noChangeArrowheads="1"/>
          </p:cNvSpPr>
          <p:nvPr/>
        </p:nvSpPr>
        <p:spPr bwMode="auto">
          <a:xfrm>
            <a:off x="303213" y="20796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5370" name="Text Box 5"/>
          <p:cNvSpPr txBox="1">
            <a:spLocks noChangeArrowheads="1"/>
          </p:cNvSpPr>
          <p:nvPr/>
        </p:nvSpPr>
        <p:spPr bwMode="auto">
          <a:xfrm>
            <a:off x="447675" y="207963"/>
            <a:ext cx="40544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400"/>
              <a:t>Zapiš pomocí zlomků vybarvenou část celku:</a:t>
            </a:r>
          </a:p>
          <a:p>
            <a:pPr marL="342900" indent="-342900"/>
            <a:r>
              <a:rPr lang="cs-CZ" sz="1400"/>
              <a:t>      </a:t>
            </a:r>
          </a:p>
        </p:txBody>
      </p:sp>
      <p:sp>
        <p:nvSpPr>
          <p:cNvPr id="15371" name="Rectangle 10"/>
          <p:cNvSpPr>
            <a:spLocks noChangeArrowheads="1"/>
          </p:cNvSpPr>
          <p:nvPr/>
        </p:nvSpPr>
        <p:spPr bwMode="auto">
          <a:xfrm>
            <a:off x="468313" y="765175"/>
            <a:ext cx="360362" cy="3603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2" name="Rectangle 11"/>
          <p:cNvSpPr>
            <a:spLocks noChangeArrowheads="1"/>
          </p:cNvSpPr>
          <p:nvPr/>
        </p:nvSpPr>
        <p:spPr bwMode="auto">
          <a:xfrm>
            <a:off x="827088" y="765175"/>
            <a:ext cx="360362" cy="360363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3" name="Rectangle 12"/>
          <p:cNvSpPr>
            <a:spLocks noChangeArrowheads="1"/>
          </p:cNvSpPr>
          <p:nvPr/>
        </p:nvSpPr>
        <p:spPr bwMode="auto">
          <a:xfrm>
            <a:off x="827088" y="1125538"/>
            <a:ext cx="360362" cy="3603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4" name="Rectangle 13"/>
          <p:cNvSpPr>
            <a:spLocks noChangeArrowheads="1"/>
          </p:cNvSpPr>
          <p:nvPr/>
        </p:nvSpPr>
        <p:spPr bwMode="auto">
          <a:xfrm>
            <a:off x="468313" y="1125538"/>
            <a:ext cx="360362" cy="360362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5" name="Oval 14"/>
          <p:cNvSpPr>
            <a:spLocks noChangeArrowheads="1"/>
          </p:cNvSpPr>
          <p:nvPr/>
        </p:nvSpPr>
        <p:spPr bwMode="auto">
          <a:xfrm>
            <a:off x="1835150" y="620713"/>
            <a:ext cx="339725" cy="120332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6" name="Oval 15"/>
          <p:cNvSpPr>
            <a:spLocks noChangeArrowheads="1"/>
          </p:cNvSpPr>
          <p:nvPr/>
        </p:nvSpPr>
        <p:spPr bwMode="auto">
          <a:xfrm>
            <a:off x="2124075" y="620713"/>
            <a:ext cx="339725" cy="1203325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7" name="Oval 16"/>
          <p:cNvSpPr>
            <a:spLocks noChangeArrowheads="1"/>
          </p:cNvSpPr>
          <p:nvPr/>
        </p:nvSpPr>
        <p:spPr bwMode="auto">
          <a:xfrm>
            <a:off x="2411413" y="620713"/>
            <a:ext cx="339725" cy="120332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8" name="Oval 17"/>
          <p:cNvSpPr>
            <a:spLocks noChangeArrowheads="1"/>
          </p:cNvSpPr>
          <p:nvPr/>
        </p:nvSpPr>
        <p:spPr bwMode="auto">
          <a:xfrm>
            <a:off x="1979613" y="1412875"/>
            <a:ext cx="339725" cy="120332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9" name="Oval 18"/>
          <p:cNvSpPr>
            <a:spLocks noChangeArrowheads="1"/>
          </p:cNvSpPr>
          <p:nvPr/>
        </p:nvSpPr>
        <p:spPr bwMode="auto">
          <a:xfrm>
            <a:off x="2268538" y="1412875"/>
            <a:ext cx="339725" cy="1203325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0" name="Rectangle 19"/>
          <p:cNvSpPr>
            <a:spLocks noChangeArrowheads="1"/>
          </p:cNvSpPr>
          <p:nvPr/>
        </p:nvSpPr>
        <p:spPr bwMode="auto">
          <a:xfrm>
            <a:off x="3348038" y="692150"/>
            <a:ext cx="914400" cy="288925"/>
          </a:xfrm>
          <a:prstGeom prst="rect">
            <a:avLst/>
          </a:prstGeom>
          <a:solidFill>
            <a:srgbClr val="FF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1" name="Rectangle 20"/>
          <p:cNvSpPr>
            <a:spLocks noChangeArrowheads="1"/>
          </p:cNvSpPr>
          <p:nvPr/>
        </p:nvSpPr>
        <p:spPr bwMode="auto">
          <a:xfrm>
            <a:off x="3348038" y="981075"/>
            <a:ext cx="914400" cy="288925"/>
          </a:xfrm>
          <a:prstGeom prst="rect">
            <a:avLst/>
          </a:prstGeom>
          <a:solidFill>
            <a:srgbClr val="FF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2" name="Rectangle 21"/>
          <p:cNvSpPr>
            <a:spLocks noChangeArrowheads="1"/>
          </p:cNvSpPr>
          <p:nvPr/>
        </p:nvSpPr>
        <p:spPr bwMode="auto">
          <a:xfrm>
            <a:off x="3348038" y="1268413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3" name="Rectangle 22"/>
          <p:cNvSpPr>
            <a:spLocks noChangeArrowheads="1"/>
          </p:cNvSpPr>
          <p:nvPr/>
        </p:nvSpPr>
        <p:spPr bwMode="auto">
          <a:xfrm>
            <a:off x="3348038" y="1557338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4" name="Rectangle 23"/>
          <p:cNvSpPr>
            <a:spLocks noChangeArrowheads="1"/>
          </p:cNvSpPr>
          <p:nvPr/>
        </p:nvSpPr>
        <p:spPr bwMode="auto">
          <a:xfrm>
            <a:off x="3348038" y="1844675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5" name="Rectangle 24"/>
          <p:cNvSpPr>
            <a:spLocks noChangeArrowheads="1"/>
          </p:cNvSpPr>
          <p:nvPr/>
        </p:nvSpPr>
        <p:spPr bwMode="auto">
          <a:xfrm>
            <a:off x="3348038" y="2133600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6" name="Rectangle 25"/>
          <p:cNvSpPr>
            <a:spLocks noChangeArrowheads="1"/>
          </p:cNvSpPr>
          <p:nvPr/>
        </p:nvSpPr>
        <p:spPr bwMode="auto">
          <a:xfrm>
            <a:off x="3348038" y="2420938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7" name="Rectangle 26"/>
          <p:cNvSpPr>
            <a:spLocks noChangeArrowheads="1"/>
          </p:cNvSpPr>
          <p:nvPr/>
        </p:nvSpPr>
        <p:spPr bwMode="auto">
          <a:xfrm>
            <a:off x="3348038" y="2708275"/>
            <a:ext cx="914400" cy="2889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8" name="Oval 28"/>
          <p:cNvSpPr>
            <a:spLocks noChangeArrowheads="1"/>
          </p:cNvSpPr>
          <p:nvPr/>
        </p:nvSpPr>
        <p:spPr bwMode="auto">
          <a:xfrm>
            <a:off x="4859338" y="765175"/>
            <a:ext cx="504825" cy="360363"/>
          </a:xfrm>
          <a:prstGeom prst="ellipse">
            <a:avLst/>
          </a:prstGeom>
          <a:solidFill>
            <a:srgbClr val="C5774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9" name="Oval 29"/>
          <p:cNvSpPr>
            <a:spLocks noChangeArrowheads="1"/>
          </p:cNvSpPr>
          <p:nvPr/>
        </p:nvSpPr>
        <p:spPr bwMode="auto">
          <a:xfrm>
            <a:off x="5075238" y="981075"/>
            <a:ext cx="504825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0" name="Oval 30"/>
          <p:cNvSpPr>
            <a:spLocks noChangeArrowheads="1"/>
          </p:cNvSpPr>
          <p:nvPr/>
        </p:nvSpPr>
        <p:spPr bwMode="auto">
          <a:xfrm>
            <a:off x="5291138" y="1196975"/>
            <a:ext cx="504825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1" name="Oval 31"/>
          <p:cNvSpPr>
            <a:spLocks noChangeArrowheads="1"/>
          </p:cNvSpPr>
          <p:nvPr/>
        </p:nvSpPr>
        <p:spPr bwMode="auto">
          <a:xfrm>
            <a:off x="5507038" y="1412875"/>
            <a:ext cx="504825" cy="360363"/>
          </a:xfrm>
          <a:prstGeom prst="ellipse">
            <a:avLst/>
          </a:prstGeom>
          <a:solidFill>
            <a:srgbClr val="C5774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2" name="Oval 32"/>
          <p:cNvSpPr>
            <a:spLocks noChangeArrowheads="1"/>
          </p:cNvSpPr>
          <p:nvPr/>
        </p:nvSpPr>
        <p:spPr bwMode="auto">
          <a:xfrm>
            <a:off x="5722938" y="1628775"/>
            <a:ext cx="504825" cy="360363"/>
          </a:xfrm>
          <a:prstGeom prst="ellipse">
            <a:avLst/>
          </a:prstGeom>
          <a:solidFill>
            <a:srgbClr val="C5774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3" name="Oval 33"/>
          <p:cNvSpPr>
            <a:spLocks noChangeArrowheads="1"/>
          </p:cNvSpPr>
          <p:nvPr/>
        </p:nvSpPr>
        <p:spPr bwMode="auto">
          <a:xfrm>
            <a:off x="5938838" y="1844675"/>
            <a:ext cx="504825" cy="360363"/>
          </a:xfrm>
          <a:prstGeom prst="ellipse">
            <a:avLst/>
          </a:prstGeom>
          <a:solidFill>
            <a:srgbClr val="C5774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4" name="Oval 34"/>
          <p:cNvSpPr>
            <a:spLocks noChangeArrowheads="1"/>
          </p:cNvSpPr>
          <p:nvPr/>
        </p:nvSpPr>
        <p:spPr bwMode="auto">
          <a:xfrm>
            <a:off x="6154738" y="2060575"/>
            <a:ext cx="504825" cy="360363"/>
          </a:xfrm>
          <a:prstGeom prst="ellipse">
            <a:avLst/>
          </a:prstGeom>
          <a:solidFill>
            <a:srgbClr val="C5774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5" name="Oval 35"/>
          <p:cNvSpPr>
            <a:spLocks noChangeArrowheads="1"/>
          </p:cNvSpPr>
          <p:nvPr/>
        </p:nvSpPr>
        <p:spPr bwMode="auto">
          <a:xfrm>
            <a:off x="6370638" y="2276475"/>
            <a:ext cx="504825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6" name="Oval 36"/>
          <p:cNvSpPr>
            <a:spLocks noChangeArrowheads="1"/>
          </p:cNvSpPr>
          <p:nvPr/>
        </p:nvSpPr>
        <p:spPr bwMode="auto">
          <a:xfrm>
            <a:off x="6586538" y="2492375"/>
            <a:ext cx="504825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7" name="Oval 37"/>
          <p:cNvSpPr>
            <a:spLocks noChangeArrowheads="1"/>
          </p:cNvSpPr>
          <p:nvPr/>
        </p:nvSpPr>
        <p:spPr bwMode="auto">
          <a:xfrm>
            <a:off x="6802438" y="2708275"/>
            <a:ext cx="504825" cy="36036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8" name="Rectangle 38"/>
          <p:cNvSpPr>
            <a:spLocks noChangeArrowheads="1"/>
          </p:cNvSpPr>
          <p:nvPr/>
        </p:nvSpPr>
        <p:spPr bwMode="auto">
          <a:xfrm>
            <a:off x="7885113" y="2276475"/>
            <a:ext cx="288925" cy="3603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99" name="Rectangle 39"/>
          <p:cNvSpPr>
            <a:spLocks noChangeArrowheads="1"/>
          </p:cNvSpPr>
          <p:nvPr/>
        </p:nvSpPr>
        <p:spPr bwMode="auto">
          <a:xfrm>
            <a:off x="7885113" y="836613"/>
            <a:ext cx="288925" cy="360362"/>
          </a:xfrm>
          <a:prstGeom prst="rect">
            <a:avLst/>
          </a:prstGeom>
          <a:solidFill>
            <a:srgbClr val="EB21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400" name="Rectangle 40"/>
          <p:cNvSpPr>
            <a:spLocks noChangeArrowheads="1"/>
          </p:cNvSpPr>
          <p:nvPr/>
        </p:nvSpPr>
        <p:spPr bwMode="auto">
          <a:xfrm>
            <a:off x="7885113" y="1196975"/>
            <a:ext cx="288925" cy="3603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401" name="Rectangle 41"/>
          <p:cNvSpPr>
            <a:spLocks noChangeArrowheads="1"/>
          </p:cNvSpPr>
          <p:nvPr/>
        </p:nvSpPr>
        <p:spPr bwMode="auto">
          <a:xfrm>
            <a:off x="7885113" y="1557338"/>
            <a:ext cx="288925" cy="360362"/>
          </a:xfrm>
          <a:prstGeom prst="rect">
            <a:avLst/>
          </a:prstGeom>
          <a:solidFill>
            <a:srgbClr val="EB21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402" name="Rectangle 42"/>
          <p:cNvSpPr>
            <a:spLocks noChangeArrowheads="1"/>
          </p:cNvSpPr>
          <p:nvPr/>
        </p:nvSpPr>
        <p:spPr bwMode="auto">
          <a:xfrm>
            <a:off x="7885113" y="1916113"/>
            <a:ext cx="288925" cy="360362"/>
          </a:xfrm>
          <a:prstGeom prst="rect">
            <a:avLst/>
          </a:prstGeom>
          <a:solidFill>
            <a:srgbClr val="EB21C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403" name="Text Box 44"/>
          <p:cNvSpPr txBox="1">
            <a:spLocks noChangeArrowheads="1"/>
          </p:cNvSpPr>
          <p:nvPr/>
        </p:nvSpPr>
        <p:spPr bwMode="auto">
          <a:xfrm>
            <a:off x="447675" y="3376613"/>
            <a:ext cx="62261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2. </a:t>
            </a:r>
            <a:r>
              <a:rPr lang="cs-CZ" sz="1400" dirty="0"/>
              <a:t>Tři ze zlomků zapiš </a:t>
            </a:r>
            <a:r>
              <a:rPr lang="cs-CZ" sz="1400" dirty="0" smtClean="0"/>
              <a:t>i </a:t>
            </a:r>
            <a:r>
              <a:rPr lang="cs-CZ" sz="1400" dirty="0"/>
              <a:t>desetinným číslem s použitím desetin a setin.</a:t>
            </a:r>
          </a:p>
          <a:p>
            <a:r>
              <a:rPr lang="cs-CZ" sz="1400" dirty="0"/>
              <a:t>    Nejdříve si zopakuj, kolik desetin má </a:t>
            </a:r>
            <a:r>
              <a:rPr lang="cs-CZ" sz="1400" dirty="0" smtClean="0"/>
              <a:t>1 </a:t>
            </a:r>
            <a:r>
              <a:rPr lang="cs-CZ" sz="1400" dirty="0"/>
              <a:t>celek a kolik setin má jeden celek. </a:t>
            </a:r>
          </a:p>
        </p:txBody>
      </p:sp>
      <p:sp>
        <p:nvSpPr>
          <p:cNvPr id="15404" name="Line 45"/>
          <p:cNvSpPr>
            <a:spLocks noChangeShapeType="1"/>
          </p:cNvSpPr>
          <p:nvPr/>
        </p:nvSpPr>
        <p:spPr bwMode="auto">
          <a:xfrm>
            <a:off x="755650" y="4365625"/>
            <a:ext cx="77041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5405" name="Text Box 39"/>
          <p:cNvSpPr txBox="1">
            <a:spLocks noChangeArrowheads="1"/>
          </p:cNvSpPr>
          <p:nvPr/>
        </p:nvSpPr>
        <p:spPr bwMode="auto">
          <a:xfrm>
            <a:off x="447675" y="4456113"/>
            <a:ext cx="50974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3. </a:t>
            </a:r>
            <a:r>
              <a:rPr lang="cs-CZ" sz="1400"/>
              <a:t>Porovnej pomocí znamének </a:t>
            </a:r>
            <a:r>
              <a:rPr lang="en-US" sz="1400">
                <a:cs typeface="Arial" charset="0"/>
              </a:rPr>
              <a:t>&gt;</a:t>
            </a:r>
            <a:r>
              <a:rPr lang="cs-CZ" sz="1400">
                <a:cs typeface="Arial" charset="0"/>
              </a:rPr>
              <a:t>, </a:t>
            </a:r>
            <a:r>
              <a:rPr lang="en-US" sz="1400">
                <a:cs typeface="Arial" charset="0"/>
              </a:rPr>
              <a:t>&lt;</a:t>
            </a:r>
            <a:r>
              <a:rPr lang="cs-CZ" sz="1400">
                <a:cs typeface="Arial" charset="0"/>
              </a:rPr>
              <a:t> nebo = následující zápisy</a:t>
            </a:r>
            <a:r>
              <a:rPr lang="cs-CZ">
                <a:cs typeface="Arial" charset="0"/>
              </a:rPr>
              <a:t>:</a:t>
            </a:r>
            <a:endParaRPr lang="en-US">
              <a:cs typeface="Arial" charset="0"/>
            </a:endParaRPr>
          </a:p>
        </p:txBody>
      </p:sp>
      <p:sp>
        <p:nvSpPr>
          <p:cNvPr id="15406" name="Text Box 40"/>
          <p:cNvSpPr txBox="1">
            <a:spLocks noChangeArrowheads="1"/>
          </p:cNvSpPr>
          <p:nvPr/>
        </p:nvSpPr>
        <p:spPr bwMode="auto">
          <a:xfrm>
            <a:off x="735013" y="4816475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3</a:t>
            </a:r>
          </a:p>
          <a:p>
            <a:r>
              <a:rPr lang="cs-CZ"/>
              <a:t>4</a:t>
            </a:r>
          </a:p>
        </p:txBody>
      </p:sp>
      <p:sp>
        <p:nvSpPr>
          <p:cNvPr id="15407" name="Text Box 41"/>
          <p:cNvSpPr txBox="1">
            <a:spLocks noChangeArrowheads="1"/>
          </p:cNvSpPr>
          <p:nvPr/>
        </p:nvSpPr>
        <p:spPr bwMode="auto">
          <a:xfrm>
            <a:off x="1023938" y="4960938"/>
            <a:ext cx="95410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    </a:t>
            </a:r>
            <a:r>
              <a:rPr lang="cs-CZ" dirty="0" smtClean="0"/>
              <a:t>0,75</a:t>
            </a:r>
            <a:endParaRPr lang="cs-CZ" dirty="0"/>
          </a:p>
        </p:txBody>
      </p:sp>
      <p:sp>
        <p:nvSpPr>
          <p:cNvPr id="15408" name="Text Box 43"/>
          <p:cNvSpPr txBox="1">
            <a:spLocks noChangeArrowheads="1"/>
          </p:cNvSpPr>
          <p:nvPr/>
        </p:nvSpPr>
        <p:spPr bwMode="auto">
          <a:xfrm>
            <a:off x="663575" y="5392738"/>
            <a:ext cx="438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 </a:t>
            </a:r>
            <a:r>
              <a:rPr lang="cs-CZ" u="sng"/>
              <a:t>6</a:t>
            </a:r>
          </a:p>
          <a:p>
            <a:r>
              <a:rPr lang="cs-CZ"/>
              <a:t>10</a:t>
            </a:r>
          </a:p>
        </p:txBody>
      </p:sp>
      <p:sp>
        <p:nvSpPr>
          <p:cNvPr id="15409" name="Text Box 44"/>
          <p:cNvSpPr txBox="1">
            <a:spLocks noChangeArrowheads="1"/>
          </p:cNvSpPr>
          <p:nvPr/>
        </p:nvSpPr>
        <p:spPr bwMode="auto">
          <a:xfrm>
            <a:off x="1258888" y="5516563"/>
            <a:ext cx="76174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 </a:t>
            </a:r>
            <a:r>
              <a:rPr lang="cs-CZ" dirty="0" smtClean="0"/>
              <a:t>6,00</a:t>
            </a:r>
            <a:endParaRPr lang="cs-CZ" dirty="0"/>
          </a:p>
        </p:txBody>
      </p:sp>
      <p:sp>
        <p:nvSpPr>
          <p:cNvPr id="15410" name="Text Box 45"/>
          <p:cNvSpPr txBox="1">
            <a:spLocks noChangeArrowheads="1"/>
          </p:cNvSpPr>
          <p:nvPr/>
        </p:nvSpPr>
        <p:spPr bwMode="auto">
          <a:xfrm>
            <a:off x="2895600" y="4816475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1</a:t>
            </a:r>
          </a:p>
          <a:p>
            <a:r>
              <a:rPr lang="cs-CZ"/>
              <a:t>2</a:t>
            </a:r>
          </a:p>
        </p:txBody>
      </p:sp>
      <p:sp>
        <p:nvSpPr>
          <p:cNvPr id="15411" name="Text Box 46"/>
          <p:cNvSpPr txBox="1">
            <a:spLocks noChangeArrowheads="1"/>
          </p:cNvSpPr>
          <p:nvPr/>
        </p:nvSpPr>
        <p:spPr bwMode="auto">
          <a:xfrm>
            <a:off x="3348038" y="4941888"/>
            <a:ext cx="76174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 </a:t>
            </a:r>
            <a:r>
              <a:rPr lang="cs-CZ" dirty="0" smtClean="0"/>
              <a:t>0,30</a:t>
            </a:r>
            <a:endParaRPr lang="cs-CZ" dirty="0"/>
          </a:p>
        </p:txBody>
      </p:sp>
      <p:sp>
        <p:nvSpPr>
          <p:cNvPr id="15412" name="Text Box 59"/>
          <p:cNvSpPr txBox="1">
            <a:spLocks noChangeArrowheads="1"/>
          </p:cNvSpPr>
          <p:nvPr/>
        </p:nvSpPr>
        <p:spPr bwMode="auto">
          <a:xfrm>
            <a:off x="2843213" y="5445125"/>
            <a:ext cx="654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 dirty="0"/>
              <a:t> 8</a:t>
            </a:r>
          </a:p>
          <a:p>
            <a:r>
              <a:rPr lang="cs-CZ" dirty="0"/>
              <a:t>10</a:t>
            </a:r>
          </a:p>
        </p:txBody>
      </p:sp>
      <p:sp>
        <p:nvSpPr>
          <p:cNvPr id="15413" name="Text Box 60"/>
          <p:cNvSpPr txBox="1">
            <a:spLocks noChangeArrowheads="1"/>
          </p:cNvSpPr>
          <p:nvPr/>
        </p:nvSpPr>
        <p:spPr bwMode="auto">
          <a:xfrm>
            <a:off x="3348038" y="5516563"/>
            <a:ext cx="76174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 </a:t>
            </a:r>
            <a:r>
              <a:rPr lang="cs-CZ" dirty="0" smtClean="0"/>
              <a:t>0,08</a:t>
            </a:r>
            <a:endParaRPr lang="cs-CZ" dirty="0"/>
          </a:p>
        </p:txBody>
      </p:sp>
      <p:sp>
        <p:nvSpPr>
          <p:cNvPr id="15414" name="Text Box 62"/>
          <p:cNvSpPr txBox="1">
            <a:spLocks noChangeArrowheads="1"/>
          </p:cNvSpPr>
          <p:nvPr/>
        </p:nvSpPr>
        <p:spPr bwMode="auto">
          <a:xfrm>
            <a:off x="4787900" y="4868863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7</a:t>
            </a:r>
          </a:p>
          <a:p>
            <a:r>
              <a:rPr lang="cs-CZ"/>
              <a:t>4</a:t>
            </a:r>
          </a:p>
        </p:txBody>
      </p:sp>
      <p:sp>
        <p:nvSpPr>
          <p:cNvPr id="15415" name="Text Box 63"/>
          <p:cNvSpPr txBox="1">
            <a:spLocks noChangeArrowheads="1"/>
          </p:cNvSpPr>
          <p:nvPr/>
        </p:nvSpPr>
        <p:spPr bwMode="auto">
          <a:xfrm>
            <a:off x="5127625" y="4960938"/>
            <a:ext cx="76174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 </a:t>
            </a:r>
            <a:r>
              <a:rPr lang="cs-CZ" dirty="0" smtClean="0"/>
              <a:t>1,75</a:t>
            </a:r>
            <a:endParaRPr lang="cs-CZ" dirty="0"/>
          </a:p>
        </p:txBody>
      </p:sp>
      <p:sp>
        <p:nvSpPr>
          <p:cNvPr id="15416" name="Text Box 65"/>
          <p:cNvSpPr txBox="1">
            <a:spLocks noChangeArrowheads="1"/>
          </p:cNvSpPr>
          <p:nvPr/>
        </p:nvSpPr>
        <p:spPr bwMode="auto">
          <a:xfrm>
            <a:off x="4787900" y="5445125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2</a:t>
            </a:r>
          </a:p>
          <a:p>
            <a:r>
              <a:rPr lang="cs-CZ"/>
              <a:t>1</a:t>
            </a:r>
          </a:p>
        </p:txBody>
      </p:sp>
      <p:sp>
        <p:nvSpPr>
          <p:cNvPr id="15417" name="Text Box 66"/>
          <p:cNvSpPr txBox="1">
            <a:spLocks noChangeArrowheads="1"/>
          </p:cNvSpPr>
          <p:nvPr/>
        </p:nvSpPr>
        <p:spPr bwMode="auto">
          <a:xfrm>
            <a:off x="5219700" y="5516563"/>
            <a:ext cx="5693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2,1</a:t>
            </a:r>
            <a:endParaRPr lang="cs-CZ" dirty="0"/>
          </a:p>
        </p:txBody>
      </p:sp>
      <p:sp>
        <p:nvSpPr>
          <p:cNvPr id="15418" name="Text Box 69"/>
          <p:cNvSpPr txBox="1">
            <a:spLocks noChangeArrowheads="1"/>
          </p:cNvSpPr>
          <p:nvPr/>
        </p:nvSpPr>
        <p:spPr bwMode="auto">
          <a:xfrm>
            <a:off x="6659563" y="4868863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u="sng"/>
              <a:t>5</a:t>
            </a:r>
          </a:p>
          <a:p>
            <a:r>
              <a:rPr lang="cs-CZ"/>
              <a:t>4</a:t>
            </a:r>
          </a:p>
        </p:txBody>
      </p:sp>
      <p:sp>
        <p:nvSpPr>
          <p:cNvPr id="15419" name="Text Box 70"/>
          <p:cNvSpPr txBox="1">
            <a:spLocks noChangeArrowheads="1"/>
          </p:cNvSpPr>
          <p:nvPr/>
        </p:nvSpPr>
        <p:spPr bwMode="auto">
          <a:xfrm>
            <a:off x="7164388" y="5013325"/>
            <a:ext cx="63350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1,50</a:t>
            </a:r>
            <a:endParaRPr lang="cs-CZ" dirty="0"/>
          </a:p>
        </p:txBody>
      </p:sp>
      <p:sp>
        <p:nvSpPr>
          <p:cNvPr id="15420" name="Text Box 73"/>
          <p:cNvSpPr txBox="1">
            <a:spLocks noChangeArrowheads="1"/>
          </p:cNvSpPr>
          <p:nvPr/>
        </p:nvSpPr>
        <p:spPr bwMode="auto">
          <a:xfrm>
            <a:off x="6659563" y="5445125"/>
            <a:ext cx="311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u="sng"/>
              <a:t>3</a:t>
            </a:r>
          </a:p>
          <a:p>
            <a:r>
              <a:rPr lang="cs-CZ"/>
              <a:t>2</a:t>
            </a:r>
          </a:p>
        </p:txBody>
      </p:sp>
      <p:sp>
        <p:nvSpPr>
          <p:cNvPr id="15421" name="Text Box 74"/>
          <p:cNvSpPr txBox="1">
            <a:spLocks noChangeArrowheads="1"/>
          </p:cNvSpPr>
          <p:nvPr/>
        </p:nvSpPr>
        <p:spPr bwMode="auto">
          <a:xfrm>
            <a:off x="7164388" y="5516563"/>
            <a:ext cx="63350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/>
              <a:t>1,50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4"/>
          <p:cNvSpPr txBox="1">
            <a:spLocks noChangeArrowheads="1"/>
          </p:cNvSpPr>
          <p:nvPr/>
        </p:nvSpPr>
        <p:spPr bwMode="auto">
          <a:xfrm>
            <a:off x="560043" y="674977"/>
            <a:ext cx="3762375" cy="376237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4. Slovní úloha pro bystré hlavy:     </a:t>
            </a:r>
          </a:p>
        </p:txBody>
      </p:sp>
      <p:sp>
        <p:nvSpPr>
          <p:cNvPr id="16386" name="Text Box 5"/>
          <p:cNvSpPr txBox="1">
            <a:spLocks noChangeArrowheads="1"/>
          </p:cNvSpPr>
          <p:nvPr/>
        </p:nvSpPr>
        <p:spPr bwMode="auto">
          <a:xfrm>
            <a:off x="303213" y="5683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458166" y="1343026"/>
            <a:ext cx="77311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/>
              <a:t>Maminka uvařila 36 švestkových knedlíků. Rozdělila je čtyřčlenné rodině na talíře.</a:t>
            </a:r>
          </a:p>
          <a:p>
            <a:r>
              <a:rPr lang="cs-CZ" sz="1400" b="1" dirty="0"/>
              <a:t>Tatínek jich dostal o dva víc, než je 1 čtvrtina  celkového množství. </a:t>
            </a:r>
          </a:p>
          <a:p>
            <a:r>
              <a:rPr lang="cs-CZ" sz="1400" b="1" dirty="0"/>
              <a:t>Pepík o 1 méně, než je jedna čtvrtina celkového množství a Klárka si vzala 3 knedlíky.</a:t>
            </a:r>
          </a:p>
          <a:p>
            <a:r>
              <a:rPr lang="cs-CZ" sz="1400" b="1" dirty="0"/>
              <a:t>Maminka říkala, že jich 5 odnese ochutnat babičce a zbytek si pak sní. </a:t>
            </a:r>
          </a:p>
          <a:p>
            <a:r>
              <a:rPr lang="cs-CZ" sz="1400" b="1" dirty="0"/>
              <a:t>Kolik knedlíků dostal každý člen rodiny? Jakou část celku si nechala maminka pro sebe? </a:t>
            </a:r>
          </a:p>
        </p:txBody>
      </p:sp>
      <p:sp>
        <p:nvSpPr>
          <p:cNvPr id="16388" name="Text Box 5"/>
          <p:cNvSpPr txBox="1">
            <a:spLocks noChangeArrowheads="1"/>
          </p:cNvSpPr>
          <p:nvPr/>
        </p:nvSpPr>
        <p:spPr bwMode="auto">
          <a:xfrm>
            <a:off x="487363" y="6116134"/>
            <a:ext cx="4781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Řešení slovní úlohy nalezneš na další straně.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539552" y="548680"/>
            <a:ext cx="3528391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u="sng" dirty="0"/>
              <a:t>Řešení slovní úlohy:</a:t>
            </a:r>
          </a:p>
          <a:p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/>
              <a:t>čtvrtina ze 36 = 9</a:t>
            </a:r>
          </a:p>
          <a:p>
            <a:r>
              <a:rPr lang="cs-CZ" dirty="0"/>
              <a:t>9 + 2 = 11</a:t>
            </a:r>
          </a:p>
          <a:p>
            <a:r>
              <a:rPr lang="cs-CZ" dirty="0"/>
              <a:t>9 – 1 = 8</a:t>
            </a:r>
          </a:p>
          <a:p>
            <a:r>
              <a:rPr lang="cs-CZ" dirty="0"/>
              <a:t>11 + 8 + 3 + 5 = 27</a:t>
            </a:r>
          </a:p>
          <a:p>
            <a:r>
              <a:rPr lang="cs-CZ" dirty="0"/>
              <a:t>36 – 27 = 9</a:t>
            </a:r>
          </a:p>
          <a:p>
            <a:r>
              <a:rPr lang="cs-CZ" dirty="0"/>
              <a:t>Tatínek = 11</a:t>
            </a:r>
          </a:p>
          <a:p>
            <a:r>
              <a:rPr lang="cs-CZ" dirty="0"/>
              <a:t>Pepík </a:t>
            </a:r>
            <a:r>
              <a:rPr lang="cs-CZ" dirty="0" smtClean="0"/>
              <a:t>= </a:t>
            </a:r>
            <a:r>
              <a:rPr lang="cs-CZ" dirty="0"/>
              <a:t>8</a:t>
            </a:r>
          </a:p>
          <a:p>
            <a:r>
              <a:rPr lang="cs-CZ" dirty="0"/>
              <a:t>Klárka = 3</a:t>
            </a:r>
          </a:p>
          <a:p>
            <a:r>
              <a:rPr lang="cs-CZ" dirty="0"/>
              <a:t>Maminka = 9 = 1 čtvrtina</a:t>
            </a:r>
          </a:p>
          <a:p>
            <a:endParaRPr lang="cs-CZ" dirty="0"/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683568" y="6217443"/>
            <a:ext cx="2419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Použité zdroje: vlastní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290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 zpracovaný v rámci projektu "EU peníze školám"</dc:title>
  <dc:creator>Míša</dc:creator>
  <cp:lastModifiedBy>Míša</cp:lastModifiedBy>
  <cp:revision>14</cp:revision>
  <cp:lastPrinted>2013-09-18T20:26:06Z</cp:lastPrinted>
  <dcterms:created xsi:type="dcterms:W3CDTF">2012-04-06T13:42:21Z</dcterms:created>
  <dcterms:modified xsi:type="dcterms:W3CDTF">2013-09-18T20:26:38Z</dcterms:modified>
</cp:coreProperties>
</file>