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E824"/>
    <a:srgbClr val="F71540"/>
    <a:srgbClr val="1EBCEE"/>
    <a:srgbClr val="EB21C9"/>
    <a:srgbClr val="C57747"/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C0C8-E700-452E-B310-5F8778DBD866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FA5D4-7360-428F-A71A-8ED82A8AE8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8BDCA-CDC9-48B4-BDEA-EA66BFFC9C1A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AEBA5-7AFA-4F22-93B4-77C289BE7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544A9-A416-4AD7-9DFB-ADD7CAB873AD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6ACDA-AD64-488E-9D32-43C30EE42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50B90-268F-45BB-A375-E4745E643FD6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ABAC6-F50B-403D-9DA7-48ABA0476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BA95B-A482-4CD8-9775-FF96E784D929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F3BC9-9A47-4FCF-8A17-4F971DEDE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436BEB-F7FD-4F9D-BBCA-543AB87876DF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0B751-C1C6-4E41-9E4B-7D8D26A51A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C1807-F40D-438A-A01C-6F2079EEAF7D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9BDDF-9660-42F9-AB3E-FB5667E2D2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97960-6837-4103-AB98-C677CE638B42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A03FBB-B470-4246-817A-1A84FA7DC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F3D43-D89B-4EC9-8E40-9DBD8C17FBB8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CCEDD8-16A0-452B-93EF-70079A169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70AE7-566E-4554-8BB1-E8E9B061A4D7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735C4-75CA-4C72-880B-FB2360938D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14D4C-8E2C-43BF-AD6D-BE63D09B9458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61DFC-C2BE-4DE1-901D-55B6B062C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D03F956-7C2D-42D6-B5D5-EE267DEC3633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042442E-F9C4-4B32-B991-AAF0BBD6C5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2133600"/>
            <a:ext cx="7704138" cy="381635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719609" y="1916158"/>
            <a:ext cx="7776220" cy="1657350"/>
          </a:xfrm>
          <a:solidFill>
            <a:srgbClr val="FF9966"/>
          </a:solidFill>
        </p:spPr>
        <p:txBody>
          <a:bodyPr/>
          <a:lstStyle/>
          <a:p>
            <a:pPr eaLnBrk="1" hangingPunct="1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 smtClean="0">
              <a:solidFill>
                <a:schemeClr val="bg1"/>
              </a:solidFill>
            </a:endParaRPr>
          </a:p>
        </p:txBody>
      </p:sp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>
          <a:xfrm>
            <a:off x="971550" y="3860800"/>
            <a:ext cx="7488238" cy="1778000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pPr algn="l" eaLnBrk="1" hangingPunct="1"/>
            <a:endParaRPr lang="cs-CZ" sz="2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hangingPunct="1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VY_32_INOVACE_M_57</a:t>
            </a:r>
          </a:p>
          <a:p>
            <a:pPr algn="l" eaLnBrk="1" hangingPunct="1"/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3600" dirty="0" smtClean="0">
              <a:solidFill>
                <a:schemeClr val="tx1"/>
              </a:solidFill>
            </a:endParaRPr>
          </a:p>
        </p:txBody>
      </p:sp>
      <p:pic>
        <p:nvPicPr>
          <p:cNvPr id="13316" name="Obrázek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677908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656938" y="2132856"/>
            <a:ext cx="7777163" cy="4247317"/>
          </a:xfrm>
          <a:prstGeom prst="rect">
            <a:avLst/>
          </a:prstGeom>
          <a:solidFill>
            <a:srgbClr val="FF996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Matematika a její aplikace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Stupeň vzdělávání: 1. stupeň ZŠ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5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vytvoření: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17. 6.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jednotky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času – slovní úlohy, možno využít jako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soutěžní, úkoly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s časově omezeným řešením, jako dlouhodobý úkol pro jednotlivce, apod.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 sekundy, minuty,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hodiny, dny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, týdny, měsíce, roky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Autor: Mgr. Marta Papežová</a:t>
            </a:r>
          </a:p>
        </p:txBody>
      </p:sp>
      <p:pic>
        <p:nvPicPr>
          <p:cNvPr id="14339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4825" y="620713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4"/>
          <p:cNvSpPr txBox="1">
            <a:spLocks noChangeArrowheads="1"/>
          </p:cNvSpPr>
          <p:nvPr/>
        </p:nvSpPr>
        <p:spPr bwMode="auto">
          <a:xfrm>
            <a:off x="323528" y="404664"/>
            <a:ext cx="8536310" cy="738664"/>
          </a:xfrm>
          <a:prstGeom prst="rect">
            <a:avLst/>
          </a:prstGeom>
          <a:noFill/>
          <a:ln w="9525">
            <a:solidFill>
              <a:srgbClr val="EB21C9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/>
            <a:r>
              <a:rPr lang="cs-CZ" sz="1400" b="1" dirty="0" smtClean="0"/>
              <a:t>1.  Petr </a:t>
            </a:r>
            <a:r>
              <a:rPr lang="cs-CZ" sz="1400" b="1" dirty="0"/>
              <a:t>chodí ze školy domů, nebo k babičce. Cesta ze školy domů mu trvá 20 </a:t>
            </a:r>
            <a:r>
              <a:rPr lang="cs-CZ" sz="1400" b="1" dirty="0" smtClean="0"/>
              <a:t>minut.</a:t>
            </a:r>
          </a:p>
          <a:p>
            <a:pPr marL="342900" indent="-342900"/>
            <a:r>
              <a:rPr lang="cs-CZ" sz="1400" b="1" dirty="0" smtClean="0"/>
              <a:t>     Pokud jde ze školy rovnou k babičce, trvá mu cesta dvakrát tak dlouho.</a:t>
            </a:r>
          </a:p>
          <a:p>
            <a:pPr marL="342900" indent="-342900"/>
            <a:r>
              <a:rPr lang="cs-CZ" sz="1400" b="1" dirty="0" smtClean="0"/>
              <a:t>     V kolik hodin dnes dorazil k babičce, když odešel ze školy ve 13:45 hodin?</a:t>
            </a:r>
            <a:endParaRPr lang="cs-CZ" sz="1400" b="1" dirty="0"/>
          </a:p>
        </p:txBody>
      </p:sp>
      <p:sp>
        <p:nvSpPr>
          <p:cNvPr id="15362" name="Text Box 3"/>
          <p:cNvSpPr txBox="1">
            <a:spLocks noChangeArrowheads="1"/>
          </p:cNvSpPr>
          <p:nvPr/>
        </p:nvSpPr>
        <p:spPr bwMode="auto">
          <a:xfrm>
            <a:off x="326976" y="1340768"/>
            <a:ext cx="8536311" cy="1107996"/>
          </a:xfrm>
          <a:prstGeom prst="rect">
            <a:avLst/>
          </a:prstGeom>
          <a:noFill/>
          <a:ln w="9525">
            <a:solidFill>
              <a:schemeClr val="hlink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600" b="1" dirty="0"/>
              <a:t>2.</a:t>
            </a:r>
            <a:r>
              <a:rPr lang="cs-CZ" sz="1600" dirty="0"/>
              <a:t> Jirka zkoumal dobu kvetení květin na zahradě u dědečka. Zjistil, že růže kvetly </a:t>
            </a:r>
            <a:r>
              <a:rPr lang="cs-CZ" sz="1600" dirty="0" smtClean="0"/>
              <a:t>od 10</a:t>
            </a:r>
            <a:r>
              <a:rPr lang="cs-CZ" sz="1600" dirty="0"/>
              <a:t>. června do </a:t>
            </a:r>
            <a:r>
              <a:rPr lang="cs-CZ" sz="1600" dirty="0" smtClean="0"/>
              <a:t>18</a:t>
            </a:r>
            <a:r>
              <a:rPr lang="cs-CZ" sz="1600" dirty="0"/>
              <a:t>. září, karafiáty od 2. července do 28. srpna a jiřiny od 23. </a:t>
            </a:r>
            <a:r>
              <a:rPr lang="cs-CZ" sz="1600" dirty="0" smtClean="0"/>
              <a:t>června </a:t>
            </a:r>
            <a:r>
              <a:rPr lang="cs-CZ" sz="1600" dirty="0"/>
              <a:t>do 14. října.</a:t>
            </a:r>
          </a:p>
          <a:p>
            <a:r>
              <a:rPr lang="cs-CZ" sz="1600" dirty="0"/>
              <a:t>Spočítej, kolik dnů kvetly jednotlivé druhy květin a porovnej, který z druhů kvetl </a:t>
            </a:r>
            <a:r>
              <a:rPr lang="cs-CZ" sz="1600" dirty="0" smtClean="0"/>
              <a:t>nejdéle </a:t>
            </a:r>
            <a:r>
              <a:rPr lang="cs-CZ" sz="1600" dirty="0"/>
              <a:t>a který nejkratší dobu.</a:t>
            </a:r>
          </a:p>
        </p:txBody>
      </p:sp>
      <p:sp>
        <p:nvSpPr>
          <p:cNvPr id="15363" name="Text Box 4"/>
          <p:cNvSpPr txBox="1">
            <a:spLocks noChangeArrowheads="1"/>
          </p:cNvSpPr>
          <p:nvPr/>
        </p:nvSpPr>
        <p:spPr bwMode="auto">
          <a:xfrm>
            <a:off x="323527" y="2636912"/>
            <a:ext cx="8536311" cy="1384995"/>
          </a:xfrm>
          <a:prstGeom prst="rect">
            <a:avLst/>
          </a:prstGeom>
          <a:noFill/>
          <a:ln w="9525">
            <a:solidFill>
              <a:srgbClr val="6AE824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400" b="1" dirty="0"/>
              <a:t>3. </a:t>
            </a:r>
            <a:r>
              <a:rPr lang="cs-CZ" sz="1400" b="1" i="1" dirty="0"/>
              <a:t>Hlemýžď, mravenec, beruška a blecha si daly závod, kdo první uběhne od pampelišky k </a:t>
            </a:r>
            <a:r>
              <a:rPr lang="cs-CZ" sz="1400" b="1" i="1" dirty="0" smtClean="0"/>
              <a:t>sedmikrásce. Na startu se sešli v 9 hodin 20 minut a 15 sekund, společný start byl přesně v 9. 25 hodin. Hlemýžď </a:t>
            </a:r>
            <a:r>
              <a:rPr lang="cs-CZ" sz="1400" b="1" i="1" dirty="0"/>
              <a:t>dorazil do cíle v 10 hodin, 10 minut a 10 sekund, mravenec o 2 minuty a 50 sekund </a:t>
            </a:r>
            <a:r>
              <a:rPr lang="cs-CZ" sz="1400" b="1" i="1" dirty="0" smtClean="0"/>
              <a:t>dříve, než </a:t>
            </a:r>
            <a:r>
              <a:rPr lang="cs-CZ" sz="1400" b="1" i="1" dirty="0"/>
              <a:t>hlemýžď. Beruška na poslední chvíli předběhla blechu a  do cíle doběhla v 10 hodin, 6 minut </a:t>
            </a:r>
            <a:r>
              <a:rPr lang="cs-CZ" sz="1400" b="1" i="1" dirty="0" smtClean="0"/>
              <a:t>a </a:t>
            </a:r>
            <a:r>
              <a:rPr lang="cs-CZ" sz="1400" b="1" i="1" dirty="0"/>
              <a:t>8 sekund. Blecha pak o 1 sekundu později, než beruška. </a:t>
            </a:r>
            <a:r>
              <a:rPr lang="cs-CZ" sz="1400" b="1" i="1" dirty="0" smtClean="0"/>
              <a:t>Urči </a:t>
            </a:r>
            <a:r>
              <a:rPr lang="cs-CZ" sz="1400" b="1" i="1" dirty="0"/>
              <a:t>pořadí a časy jednotlivých závodníků</a:t>
            </a:r>
            <a:r>
              <a:rPr lang="cs-CZ" sz="1400" b="1" i="1" dirty="0" smtClean="0"/>
              <a:t>.</a:t>
            </a:r>
            <a:endParaRPr lang="cs-CZ" sz="1400" b="1" i="1" dirty="0"/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323528" y="4221088"/>
            <a:ext cx="8536310" cy="2308324"/>
          </a:xfrm>
          <a:prstGeom prst="rect">
            <a:avLst/>
          </a:prstGeom>
          <a:noFill/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/>
              <a:t>4. Který ze známých hudebních skladatelů žil nejdéle? Počítej s přesností na roky, </a:t>
            </a:r>
          </a:p>
          <a:p>
            <a:r>
              <a:rPr lang="cs-CZ" dirty="0" smtClean="0"/>
              <a:t>měsíce </a:t>
            </a:r>
            <a:r>
              <a:rPr lang="cs-CZ" dirty="0"/>
              <a:t>a dny. Předpokládejme, že žádný z roků nebyl přestupný, to </a:t>
            </a:r>
            <a:r>
              <a:rPr lang="cs-CZ" dirty="0" smtClean="0"/>
              <a:t>znamená, že všechny </a:t>
            </a:r>
            <a:r>
              <a:rPr lang="cs-CZ" dirty="0"/>
              <a:t>únory měly 28 dní.</a:t>
            </a:r>
          </a:p>
          <a:p>
            <a:endParaRPr lang="cs-CZ" dirty="0" smtClean="0"/>
          </a:p>
          <a:p>
            <a:r>
              <a:rPr lang="cs-CZ" dirty="0" smtClean="0"/>
              <a:t>Jakub </a:t>
            </a:r>
            <a:r>
              <a:rPr lang="cs-CZ" dirty="0"/>
              <a:t>Jan Ryba: 26. 10. 1765 – 8. 4. 1815</a:t>
            </a:r>
          </a:p>
          <a:p>
            <a:r>
              <a:rPr lang="cs-CZ" dirty="0" smtClean="0"/>
              <a:t>Antonín </a:t>
            </a:r>
            <a:r>
              <a:rPr lang="cs-CZ" dirty="0"/>
              <a:t>Dvořák: 8. 9. 1841 – 1. 5. 1904</a:t>
            </a:r>
          </a:p>
          <a:p>
            <a:r>
              <a:rPr lang="cs-CZ" dirty="0" smtClean="0"/>
              <a:t>Bedřich </a:t>
            </a:r>
            <a:r>
              <a:rPr lang="cs-CZ" dirty="0"/>
              <a:t>Smetana: 2. 3. 1824 – 12. 5. 1884</a:t>
            </a:r>
          </a:p>
          <a:p>
            <a:r>
              <a:rPr lang="cs-CZ" dirty="0" smtClean="0"/>
              <a:t>Adam </a:t>
            </a:r>
            <a:r>
              <a:rPr lang="cs-CZ" dirty="0"/>
              <a:t>Václav Michna z Otradovic: 30. 6. 1600 – 16. 10. 1676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467544" y="476672"/>
            <a:ext cx="8160518" cy="4801314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/>
            <a:r>
              <a:rPr lang="cs-CZ" b="1" dirty="0"/>
              <a:t>Řešení</a:t>
            </a:r>
            <a:r>
              <a:rPr lang="cs-CZ" b="1" dirty="0" smtClean="0"/>
              <a:t>:</a:t>
            </a:r>
          </a:p>
          <a:p>
            <a:pPr marL="342900" indent="-342900"/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dirty="0"/>
              <a:t>Petr dorazí k babičce ve 14 hodin 25 minut.</a:t>
            </a:r>
          </a:p>
          <a:p>
            <a:pPr marL="342900" indent="-342900"/>
            <a:endParaRPr lang="cs-CZ" dirty="0"/>
          </a:p>
          <a:p>
            <a:pPr marL="342900" indent="-342900"/>
            <a:r>
              <a:rPr lang="cs-CZ" dirty="0"/>
              <a:t>2. </a:t>
            </a:r>
            <a:r>
              <a:rPr lang="cs-CZ" dirty="0" smtClean="0"/>
              <a:t>	Nejdéle </a:t>
            </a:r>
            <a:r>
              <a:rPr lang="cs-CZ" dirty="0"/>
              <a:t>kvetly jiřiny – celkem 114 dní, nejkratší dobu kvetly karafiáty a to </a:t>
            </a:r>
            <a:r>
              <a:rPr lang="cs-CZ" dirty="0" smtClean="0"/>
              <a:t>58 dní</a:t>
            </a:r>
            <a:r>
              <a:rPr lang="cs-CZ" dirty="0"/>
              <a:t>.</a:t>
            </a:r>
          </a:p>
          <a:p>
            <a:pPr marL="342900" indent="-342900"/>
            <a:endParaRPr lang="cs-CZ" dirty="0"/>
          </a:p>
          <a:p>
            <a:pPr marL="342900" indent="-342900"/>
            <a:r>
              <a:rPr lang="cs-CZ" dirty="0"/>
              <a:t>3. </a:t>
            </a:r>
            <a:r>
              <a:rPr lang="cs-CZ" dirty="0" smtClean="0"/>
              <a:t>	První </a:t>
            </a:r>
            <a:r>
              <a:rPr lang="cs-CZ" dirty="0"/>
              <a:t>v cíli byla beruška – čas 0 hodin, 41 minut, 7 sekund </a:t>
            </a:r>
          </a:p>
          <a:p>
            <a:pPr marL="342900" indent="-342900"/>
            <a:r>
              <a:rPr lang="cs-CZ" dirty="0"/>
              <a:t>    </a:t>
            </a:r>
            <a:r>
              <a:rPr lang="cs-CZ" dirty="0" smtClean="0"/>
              <a:t>	druhá </a:t>
            </a:r>
            <a:r>
              <a:rPr lang="cs-CZ" dirty="0"/>
              <a:t>byla blecha – čas 0 hodin, 41 minut, 8 sekund</a:t>
            </a:r>
          </a:p>
          <a:p>
            <a:pPr marL="342900" indent="-342900"/>
            <a:r>
              <a:rPr lang="cs-CZ" dirty="0"/>
              <a:t>    </a:t>
            </a:r>
            <a:r>
              <a:rPr lang="cs-CZ" dirty="0" smtClean="0"/>
              <a:t>	třetí </a:t>
            </a:r>
            <a:r>
              <a:rPr lang="cs-CZ" dirty="0"/>
              <a:t>byl mravenec – čas 0 hodin, 42 minut, 20 sekund</a:t>
            </a:r>
          </a:p>
          <a:p>
            <a:pPr marL="342900" indent="-342900"/>
            <a:r>
              <a:rPr lang="cs-CZ" dirty="0"/>
              <a:t>    </a:t>
            </a:r>
            <a:r>
              <a:rPr lang="cs-CZ" dirty="0" smtClean="0"/>
              <a:t>	čtvrtý </a:t>
            </a:r>
            <a:r>
              <a:rPr lang="cs-CZ" dirty="0"/>
              <a:t>byl hlemýžď – čas 0 hodin, 45 minut, 10 sekund.</a:t>
            </a:r>
          </a:p>
          <a:p>
            <a:pPr marL="342900" indent="-342900"/>
            <a:endParaRPr lang="cs-CZ" dirty="0"/>
          </a:p>
          <a:p>
            <a:pPr marL="342900" indent="-342900"/>
            <a:r>
              <a:rPr lang="cs-CZ" dirty="0"/>
              <a:t>4. </a:t>
            </a:r>
            <a:r>
              <a:rPr lang="cs-CZ" dirty="0" smtClean="0"/>
              <a:t>	J.J</a:t>
            </a:r>
            <a:r>
              <a:rPr lang="cs-CZ" dirty="0"/>
              <a:t>. Ryba žil 48 let, 5 měsíců, 14 dní</a:t>
            </a:r>
          </a:p>
          <a:p>
            <a:pPr marL="342900" indent="-342900"/>
            <a:r>
              <a:rPr lang="cs-CZ" dirty="0"/>
              <a:t>    </a:t>
            </a:r>
            <a:r>
              <a:rPr lang="cs-CZ" dirty="0" smtClean="0"/>
              <a:t>	A</a:t>
            </a:r>
            <a:r>
              <a:rPr lang="cs-CZ" dirty="0"/>
              <a:t>. Dvořák žil 61 let, 7 měsíců, 23 dní</a:t>
            </a:r>
          </a:p>
          <a:p>
            <a:pPr marL="342900" indent="-342900"/>
            <a:r>
              <a:rPr lang="cs-CZ" dirty="0"/>
              <a:t>    </a:t>
            </a:r>
            <a:r>
              <a:rPr lang="cs-CZ" dirty="0" smtClean="0"/>
              <a:t>	B</a:t>
            </a:r>
            <a:r>
              <a:rPr lang="cs-CZ" dirty="0"/>
              <a:t>. Smetana žil 59 let, 2 měsíce, 12</a:t>
            </a:r>
          </a:p>
          <a:p>
            <a:pPr marL="342900" indent="-342900"/>
            <a:r>
              <a:rPr lang="cs-CZ" dirty="0"/>
              <a:t>    </a:t>
            </a:r>
            <a:r>
              <a:rPr lang="cs-CZ" dirty="0" smtClean="0"/>
              <a:t>	A</a:t>
            </a:r>
            <a:r>
              <a:rPr lang="cs-CZ" dirty="0"/>
              <a:t>. V. Michna žil 75 let, 3 měsíce, 17 dní</a:t>
            </a:r>
          </a:p>
          <a:p>
            <a:pPr marL="342900" indent="-342900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94897" y="6093296"/>
            <a:ext cx="66736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Použité zdroje: vlastní, aplikace programu </a:t>
            </a:r>
            <a:r>
              <a:rPr lang="cs-CZ" dirty="0"/>
              <a:t>Microsoft PowerPoint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438</Words>
  <Application>Microsoft Office PowerPoint</Application>
  <PresentationFormat>Předvádění na obrazovce (4:3)</PresentationFormat>
  <Paragraphs>41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Výukový materiál  zpracovaný v rámci projektu "EU peníze školám"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 zpracovaný v rámci projektu "EU peníze školám"</dc:title>
  <dc:creator>Míša</dc:creator>
  <cp:lastModifiedBy>Míša</cp:lastModifiedBy>
  <cp:revision>20</cp:revision>
  <cp:lastPrinted>2013-09-18T20:27:54Z</cp:lastPrinted>
  <dcterms:created xsi:type="dcterms:W3CDTF">2012-04-06T13:42:21Z</dcterms:created>
  <dcterms:modified xsi:type="dcterms:W3CDTF">2013-09-18T20:30:13Z</dcterms:modified>
</cp:coreProperties>
</file>