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11B"/>
    <a:srgbClr val="6AE824"/>
    <a:srgbClr val="F71540"/>
    <a:srgbClr val="1EBCEE"/>
    <a:srgbClr val="EB21C9"/>
    <a:srgbClr val="C57747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3423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15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D3803-B92D-4BCA-A4BB-75C7DD726B2D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33F15-3501-4A11-97C5-4CB1C8500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8EE04-D150-4164-AECA-80DC3DF28218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4F9BD-AADB-4E96-8B9C-77CBD4DD9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3C199-6701-4D0B-ADDF-7764EC9733E7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EEE88-87B7-45CF-B9BC-376602F0F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F7C15-7093-4F95-B934-B9A62B47B205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5CE76-94B8-45FB-B95C-9B021178D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6FCCB-DC69-4CA2-890C-3A3F0211C3CA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6C3B8-1813-4B07-AE84-10C6F627F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B0FC1-BB65-4454-B818-3FE2C9C34DE4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D574B-EB46-485B-BBFE-28B580D6EF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012BC-F069-4774-A96D-E96FAEFED070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F7959-0C02-422A-8149-EBFDD7F06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55359-AA30-4919-BDC1-538D2537BFF4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7B2B1-3D37-4907-83C7-0E5323679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9FAC9-DF39-423C-A532-96F1236D3F5E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C4A3D-51D7-4B1F-820B-901EC3088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C60B3-14FB-4099-A198-CEC5764CB72C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F2C8-CCDC-4C4F-984A-1A3EBC123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423F1-5765-41BD-923A-926150D1A46D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EDD36-E08B-4E34-988F-1B7D264C4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7F9A8CA-B0B0-4AB6-95ED-BD47105FB5AF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C18A79-D7FE-48B6-B931-0A8C1814B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55650" y="1916113"/>
            <a:ext cx="7704138" cy="1657350"/>
          </a:xfrm>
          <a:solidFill>
            <a:srgbClr val="FF9966"/>
          </a:solidFill>
        </p:spPr>
        <p:txBody>
          <a:bodyPr/>
          <a:lstStyle/>
          <a:p>
            <a:pPr eaLnBrk="1" hangingPunct="1"/>
            <a:r>
              <a:rPr lang="cs-CZ" sz="2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smtClean="0">
              <a:solidFill>
                <a:schemeClr val="bg1"/>
              </a:solidFill>
            </a:endParaRP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971550" y="3860800"/>
            <a:ext cx="7488238" cy="1778000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algn="l" eaLnBrk="1" hangingPunct="1"/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VY_32_INOVACE_M_58</a:t>
            </a:r>
          </a:p>
          <a:p>
            <a:pPr algn="l" eaLnBrk="1" hangingPunct="1"/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3600" dirty="0" smtClean="0">
              <a:solidFill>
                <a:schemeClr val="tx1"/>
              </a:solidFill>
            </a:endParaRPr>
          </a:p>
        </p:txBody>
      </p:sp>
      <p:pic>
        <p:nvPicPr>
          <p:cNvPr id="13316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620688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682625" y="2133600"/>
            <a:ext cx="7777163" cy="3749675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Matematika a její aplikace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30. 5.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počítání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 penězi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nakupujeme a porovnáváme ceny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14339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4"/>
          <p:cNvSpPr txBox="1">
            <a:spLocks noChangeArrowheads="1"/>
          </p:cNvSpPr>
          <p:nvPr/>
        </p:nvSpPr>
        <p:spPr bwMode="auto">
          <a:xfrm>
            <a:off x="251519" y="207963"/>
            <a:ext cx="8640961" cy="923330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/>
              <a:t>Máš narozeniny a můžeš si v obchodě vybrat cokoliv z nabídky. K dispozici máš </a:t>
            </a:r>
          </a:p>
          <a:p>
            <a:pPr marL="342900" indent="-342900"/>
            <a:r>
              <a:rPr lang="cs-CZ" dirty="0"/>
              <a:t>     1 000 Kč. Vymysli alespoň 3 kombinace nákupu tak, aby Ti nezbylo víc, než </a:t>
            </a:r>
            <a:r>
              <a:rPr lang="cs-CZ" dirty="0" smtClean="0"/>
              <a:t>50 </a:t>
            </a:r>
            <a:r>
              <a:rPr lang="cs-CZ" dirty="0"/>
              <a:t>Kč, </a:t>
            </a:r>
            <a:r>
              <a:rPr lang="cs-CZ" dirty="0" smtClean="0"/>
              <a:t>přičemž </a:t>
            </a:r>
            <a:r>
              <a:rPr lang="cs-CZ" dirty="0"/>
              <a:t>musíš vždy koupit alespoň 3 různé věci. </a:t>
            </a:r>
          </a:p>
        </p:txBody>
      </p:sp>
      <p:pic>
        <p:nvPicPr>
          <p:cNvPr id="15362" name="Picture 5" descr="MC90031253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0694" y="1411009"/>
            <a:ext cx="1185862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7" descr="MC90001309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08773" y="1411009"/>
            <a:ext cx="935038" cy="129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8" descr="MC900351201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1268413"/>
            <a:ext cx="1152525" cy="95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9" descr="MC900356399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91748" y="1260475"/>
            <a:ext cx="1169988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0" descr="j021685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1268413"/>
            <a:ext cx="1584325" cy="72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1" descr="j029976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4357" y="3150517"/>
            <a:ext cx="1274762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2" descr="MP900405096[1]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84438" y="3257550"/>
            <a:ext cx="1439862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3" descr="MC900113404[1]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flipH="1">
            <a:off x="4460874" y="2805112"/>
            <a:ext cx="158432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4" descr="MP900385195[1]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659563" y="2811463"/>
            <a:ext cx="17287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MC900199196[1]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08018" y="4815681"/>
            <a:ext cx="1368425" cy="127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14" descr="MC900019306[1]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679700" y="4949277"/>
            <a:ext cx="1223962" cy="106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3" name="Text Box 15"/>
          <p:cNvSpPr txBox="1">
            <a:spLocks noChangeArrowheads="1"/>
          </p:cNvSpPr>
          <p:nvPr/>
        </p:nvSpPr>
        <p:spPr bwMode="auto">
          <a:xfrm>
            <a:off x="546100" y="2634971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320 </a:t>
            </a:r>
            <a:r>
              <a:rPr lang="cs-CZ" dirty="0"/>
              <a:t>Kč</a:t>
            </a:r>
          </a:p>
        </p:txBody>
      </p:sp>
      <p:sp>
        <p:nvSpPr>
          <p:cNvPr id="15374" name="Text Box 16"/>
          <p:cNvSpPr txBox="1">
            <a:spLocks noChangeArrowheads="1"/>
          </p:cNvSpPr>
          <p:nvPr/>
        </p:nvSpPr>
        <p:spPr bwMode="auto">
          <a:xfrm>
            <a:off x="2051050" y="2637590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243 </a:t>
            </a:r>
            <a:r>
              <a:rPr lang="cs-CZ" dirty="0"/>
              <a:t>Kč</a:t>
            </a:r>
          </a:p>
        </p:txBody>
      </p:sp>
      <p:sp>
        <p:nvSpPr>
          <p:cNvPr id="15375" name="Text Box 17"/>
          <p:cNvSpPr txBox="1">
            <a:spLocks noChangeArrowheads="1"/>
          </p:cNvSpPr>
          <p:nvPr/>
        </p:nvSpPr>
        <p:spPr bwMode="auto">
          <a:xfrm>
            <a:off x="3536950" y="2205038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180 </a:t>
            </a:r>
            <a:r>
              <a:rPr lang="cs-CZ" dirty="0"/>
              <a:t>Kč</a:t>
            </a:r>
          </a:p>
        </p:txBody>
      </p:sp>
      <p:sp>
        <p:nvSpPr>
          <p:cNvPr id="15376" name="Text Box 18"/>
          <p:cNvSpPr txBox="1">
            <a:spLocks noChangeArrowheads="1"/>
          </p:cNvSpPr>
          <p:nvPr/>
        </p:nvSpPr>
        <p:spPr bwMode="auto">
          <a:xfrm>
            <a:off x="5253037" y="2268258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750 </a:t>
            </a:r>
            <a:r>
              <a:rPr lang="cs-CZ" dirty="0"/>
              <a:t>Kč</a:t>
            </a:r>
          </a:p>
        </p:txBody>
      </p:sp>
      <p:sp>
        <p:nvSpPr>
          <p:cNvPr id="15377" name="Text Box 19"/>
          <p:cNvSpPr txBox="1">
            <a:spLocks noChangeArrowheads="1"/>
          </p:cNvSpPr>
          <p:nvPr/>
        </p:nvSpPr>
        <p:spPr bwMode="auto">
          <a:xfrm>
            <a:off x="7143750" y="1936750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310 </a:t>
            </a:r>
            <a:r>
              <a:rPr lang="cs-CZ" dirty="0"/>
              <a:t>Kč</a:t>
            </a:r>
          </a:p>
        </p:txBody>
      </p:sp>
      <p:sp>
        <p:nvSpPr>
          <p:cNvPr id="15378" name="Text Box 20"/>
          <p:cNvSpPr txBox="1">
            <a:spLocks noChangeArrowheads="1"/>
          </p:cNvSpPr>
          <p:nvPr/>
        </p:nvSpPr>
        <p:spPr bwMode="auto">
          <a:xfrm>
            <a:off x="828594" y="4185757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305 </a:t>
            </a:r>
            <a:r>
              <a:rPr lang="cs-CZ" dirty="0"/>
              <a:t>Kč</a:t>
            </a:r>
          </a:p>
        </p:txBody>
      </p:sp>
      <p:sp>
        <p:nvSpPr>
          <p:cNvPr id="15379" name="Text Box 21"/>
          <p:cNvSpPr txBox="1">
            <a:spLocks noChangeArrowheads="1"/>
          </p:cNvSpPr>
          <p:nvPr/>
        </p:nvSpPr>
        <p:spPr bwMode="auto">
          <a:xfrm>
            <a:off x="2752963" y="4256683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220 </a:t>
            </a:r>
            <a:r>
              <a:rPr lang="cs-CZ" dirty="0"/>
              <a:t>Kč</a:t>
            </a:r>
          </a:p>
        </p:txBody>
      </p:sp>
      <p:sp>
        <p:nvSpPr>
          <p:cNvPr id="15380" name="Text Box 22"/>
          <p:cNvSpPr txBox="1">
            <a:spLocks noChangeArrowheads="1"/>
          </p:cNvSpPr>
          <p:nvPr/>
        </p:nvSpPr>
        <p:spPr bwMode="auto">
          <a:xfrm>
            <a:off x="4735512" y="4072017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630 </a:t>
            </a:r>
            <a:r>
              <a:rPr lang="cs-CZ" dirty="0"/>
              <a:t>Kč</a:t>
            </a:r>
          </a:p>
        </p:txBody>
      </p:sp>
      <p:sp>
        <p:nvSpPr>
          <p:cNvPr id="15381" name="Text Box 23"/>
          <p:cNvSpPr txBox="1">
            <a:spLocks noChangeArrowheads="1"/>
          </p:cNvSpPr>
          <p:nvPr/>
        </p:nvSpPr>
        <p:spPr bwMode="auto">
          <a:xfrm>
            <a:off x="6948488" y="4005263"/>
            <a:ext cx="109517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4 </a:t>
            </a:r>
            <a:r>
              <a:rPr lang="cs-CZ" dirty="0" smtClean="0"/>
              <a:t>560 </a:t>
            </a:r>
            <a:r>
              <a:rPr lang="cs-CZ" dirty="0"/>
              <a:t>Kč</a:t>
            </a:r>
          </a:p>
        </p:txBody>
      </p:sp>
      <p:sp>
        <p:nvSpPr>
          <p:cNvPr id="15382" name="Text Box 24"/>
          <p:cNvSpPr txBox="1">
            <a:spLocks noChangeArrowheads="1"/>
          </p:cNvSpPr>
          <p:nvPr/>
        </p:nvSpPr>
        <p:spPr bwMode="auto">
          <a:xfrm>
            <a:off x="684213" y="6027738"/>
            <a:ext cx="77457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99 </a:t>
            </a:r>
            <a:r>
              <a:rPr lang="cs-CZ" dirty="0"/>
              <a:t>Kč</a:t>
            </a:r>
          </a:p>
        </p:txBody>
      </p:sp>
      <p:sp>
        <p:nvSpPr>
          <p:cNvPr id="15383" name="Text Box 25"/>
          <p:cNvSpPr txBox="1">
            <a:spLocks noChangeArrowheads="1"/>
          </p:cNvSpPr>
          <p:nvPr/>
        </p:nvSpPr>
        <p:spPr bwMode="auto">
          <a:xfrm>
            <a:off x="2368863" y="6027738"/>
            <a:ext cx="16209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Každá </a:t>
            </a:r>
            <a:r>
              <a:rPr lang="cs-CZ" dirty="0" smtClean="0"/>
              <a:t>140 </a:t>
            </a:r>
            <a:r>
              <a:rPr lang="cs-CZ" dirty="0"/>
              <a:t>Kč</a:t>
            </a:r>
          </a:p>
        </p:txBody>
      </p:sp>
      <p:pic>
        <p:nvPicPr>
          <p:cNvPr id="15384" name="Picture 26" descr="MC900441336[1]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313237" y="4581525"/>
            <a:ext cx="939800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5" name="Text Box 27"/>
          <p:cNvSpPr txBox="1">
            <a:spLocks noChangeArrowheads="1"/>
          </p:cNvSpPr>
          <p:nvPr/>
        </p:nvSpPr>
        <p:spPr bwMode="auto">
          <a:xfrm>
            <a:off x="4202112" y="5345045"/>
            <a:ext cx="10310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1900 </a:t>
            </a:r>
            <a:r>
              <a:rPr lang="cs-CZ" dirty="0"/>
              <a:t>Kč</a:t>
            </a:r>
          </a:p>
        </p:txBody>
      </p:sp>
      <p:pic>
        <p:nvPicPr>
          <p:cNvPr id="15386" name="Picture 28" descr="MM900283724[1]"/>
          <p:cNvPicPr>
            <a:picLocks noChangeAspect="1" noChangeArrowheads="1" noCrop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8027988" y="4652963"/>
            <a:ext cx="457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7" name="Text Box 29"/>
          <p:cNvSpPr txBox="1">
            <a:spLocks noChangeArrowheads="1"/>
          </p:cNvSpPr>
          <p:nvPr/>
        </p:nvSpPr>
        <p:spPr bwMode="auto">
          <a:xfrm>
            <a:off x="7740650" y="5084763"/>
            <a:ext cx="90281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310 </a:t>
            </a:r>
            <a:r>
              <a:rPr lang="cs-CZ" dirty="0"/>
              <a:t>Kč</a:t>
            </a:r>
          </a:p>
        </p:txBody>
      </p:sp>
      <p:pic>
        <p:nvPicPr>
          <p:cNvPr id="15388" name="Picture 30" descr="MC900088556[1]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940425" y="4221163"/>
            <a:ext cx="793750" cy="112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9" name="Text Box 31"/>
          <p:cNvSpPr txBox="1">
            <a:spLocks noChangeArrowheads="1"/>
          </p:cNvSpPr>
          <p:nvPr/>
        </p:nvSpPr>
        <p:spPr bwMode="auto">
          <a:xfrm>
            <a:off x="6372225" y="5345045"/>
            <a:ext cx="77457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88 </a:t>
            </a:r>
            <a:r>
              <a:rPr lang="cs-CZ" dirty="0"/>
              <a:t>Kč</a:t>
            </a:r>
          </a:p>
        </p:txBody>
      </p:sp>
      <p:pic>
        <p:nvPicPr>
          <p:cNvPr id="15390" name="Picture 32" descr="MC900441726[1]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4826000" y="5661025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91" name="Text Box 33"/>
          <p:cNvSpPr txBox="1">
            <a:spLocks noChangeArrowheads="1"/>
          </p:cNvSpPr>
          <p:nvPr/>
        </p:nvSpPr>
        <p:spPr bwMode="auto">
          <a:xfrm>
            <a:off x="5272088" y="6040438"/>
            <a:ext cx="77457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55 </a:t>
            </a:r>
            <a:r>
              <a:rPr lang="cs-CZ" dirty="0"/>
              <a:t>Kč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4"/>
          <p:cNvSpPr txBox="1">
            <a:spLocks noChangeArrowheads="1"/>
          </p:cNvSpPr>
          <p:nvPr/>
        </p:nvSpPr>
        <p:spPr bwMode="auto">
          <a:xfrm>
            <a:off x="354012" y="333375"/>
            <a:ext cx="8426730" cy="80168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2. </a:t>
            </a:r>
            <a:r>
              <a:rPr lang="cs-CZ" sz="1400" dirty="0"/>
              <a:t>Evelína, Hermína a Anna se rozhodly, že se podívají do svých kasiček a </a:t>
            </a:r>
            <a:r>
              <a:rPr lang="cs-CZ" sz="1400" dirty="0" smtClean="0"/>
              <a:t>spočítají, která </a:t>
            </a:r>
            <a:r>
              <a:rPr lang="cs-CZ" sz="1400" dirty="0"/>
              <a:t>z nich uspořila nejvíc. Na obrázcích vidíš, jaké bankovky a mince tam </a:t>
            </a:r>
            <a:r>
              <a:rPr lang="cs-CZ" sz="1400" dirty="0" smtClean="0"/>
              <a:t>děvčata </a:t>
            </a:r>
            <a:r>
              <a:rPr lang="cs-CZ" sz="1400" dirty="0"/>
              <a:t>měla. Zapiš pomocí znamének </a:t>
            </a:r>
            <a:r>
              <a:rPr lang="en-US" sz="1400" dirty="0">
                <a:cs typeface="Arial" charset="0"/>
              </a:rPr>
              <a:t>&gt;</a:t>
            </a:r>
            <a:r>
              <a:rPr lang="cs-CZ" sz="1400" dirty="0">
                <a:cs typeface="Arial" charset="0"/>
              </a:rPr>
              <a:t>, </a:t>
            </a:r>
            <a:r>
              <a:rPr lang="en-US" sz="1400" dirty="0">
                <a:cs typeface="Arial" charset="0"/>
              </a:rPr>
              <a:t>&lt;</a:t>
            </a:r>
            <a:r>
              <a:rPr lang="cs-CZ" sz="1400" dirty="0">
                <a:cs typeface="Arial" charset="0"/>
              </a:rPr>
              <a:t>, nebo = , </a:t>
            </a:r>
            <a:r>
              <a:rPr lang="cs-CZ" sz="1400" dirty="0"/>
              <a:t>která z nich měla více, méně nebo nejméně</a:t>
            </a:r>
            <a:r>
              <a:rPr lang="cs-CZ" sz="1400" dirty="0">
                <a:cs typeface="Arial" charset="0"/>
              </a:rPr>
              <a:t>.</a:t>
            </a:r>
            <a:endParaRPr lang="en-US" sz="1400" dirty="0">
              <a:cs typeface="Arial" charset="0"/>
            </a:endParaRPr>
          </a:p>
        </p:txBody>
      </p:sp>
      <p:sp>
        <p:nvSpPr>
          <p:cNvPr id="16386" name="Text Box 6"/>
          <p:cNvSpPr txBox="1">
            <a:spLocks noChangeArrowheads="1"/>
          </p:cNvSpPr>
          <p:nvPr/>
        </p:nvSpPr>
        <p:spPr bwMode="auto">
          <a:xfrm>
            <a:off x="580388" y="1313908"/>
            <a:ext cx="804862" cy="304800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/>
              <a:t>Evelína</a:t>
            </a:r>
          </a:p>
        </p:txBody>
      </p:sp>
      <p:sp>
        <p:nvSpPr>
          <p:cNvPr id="16387" name="Text Box 8"/>
          <p:cNvSpPr txBox="1">
            <a:spLocks noChangeArrowheads="1"/>
          </p:cNvSpPr>
          <p:nvPr/>
        </p:nvSpPr>
        <p:spPr bwMode="auto">
          <a:xfrm>
            <a:off x="3755942" y="1313908"/>
            <a:ext cx="895350" cy="304800"/>
          </a:xfrm>
          <a:prstGeom prst="rect">
            <a:avLst/>
          </a:prstGeom>
          <a:solidFill>
            <a:srgbClr val="6AE824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/>
              <a:t>Hermína</a:t>
            </a:r>
          </a:p>
        </p:txBody>
      </p:sp>
      <p:sp>
        <p:nvSpPr>
          <p:cNvPr id="16388" name="Text Box 9"/>
          <p:cNvSpPr txBox="1">
            <a:spLocks noChangeArrowheads="1"/>
          </p:cNvSpPr>
          <p:nvPr/>
        </p:nvSpPr>
        <p:spPr bwMode="auto">
          <a:xfrm>
            <a:off x="6943015" y="1324918"/>
            <a:ext cx="627063" cy="304800"/>
          </a:xfrm>
          <a:prstGeom prst="rect">
            <a:avLst/>
          </a:prstGeom>
          <a:solidFill>
            <a:srgbClr val="ECF11B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/>
              <a:t>Anna</a:t>
            </a:r>
          </a:p>
        </p:txBody>
      </p:sp>
      <p:sp>
        <p:nvSpPr>
          <p:cNvPr id="16389" name="Text Box 11"/>
          <p:cNvSpPr txBox="1">
            <a:spLocks noChangeArrowheads="1"/>
          </p:cNvSpPr>
          <p:nvPr/>
        </p:nvSpPr>
        <p:spPr bwMode="auto">
          <a:xfrm>
            <a:off x="653413" y="1769437"/>
            <a:ext cx="574675" cy="3762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500</a:t>
            </a:r>
          </a:p>
        </p:txBody>
      </p:sp>
      <p:sp>
        <p:nvSpPr>
          <p:cNvPr id="16390" name="Text Box 12"/>
          <p:cNvSpPr txBox="1">
            <a:spLocks noChangeArrowheads="1"/>
          </p:cNvSpPr>
          <p:nvPr/>
        </p:nvSpPr>
        <p:spPr bwMode="auto">
          <a:xfrm rot="2152928">
            <a:off x="1204275" y="1790074"/>
            <a:ext cx="574675" cy="37623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100</a:t>
            </a:r>
          </a:p>
        </p:txBody>
      </p:sp>
      <p:sp>
        <p:nvSpPr>
          <p:cNvPr id="16391" name="Text Box 13"/>
          <p:cNvSpPr txBox="1">
            <a:spLocks noChangeArrowheads="1"/>
          </p:cNvSpPr>
          <p:nvPr/>
        </p:nvSpPr>
        <p:spPr bwMode="auto">
          <a:xfrm rot="-1142474">
            <a:off x="416875" y="2220287"/>
            <a:ext cx="574675" cy="3762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100</a:t>
            </a:r>
          </a:p>
        </p:txBody>
      </p:sp>
      <p:sp>
        <p:nvSpPr>
          <p:cNvPr id="16392" name="Text Box 14"/>
          <p:cNvSpPr txBox="1">
            <a:spLocks noChangeArrowheads="1"/>
          </p:cNvSpPr>
          <p:nvPr/>
        </p:nvSpPr>
        <p:spPr bwMode="auto">
          <a:xfrm>
            <a:off x="1064575" y="2220287"/>
            <a:ext cx="574675" cy="3762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500</a:t>
            </a:r>
          </a:p>
        </p:txBody>
      </p:sp>
      <p:sp>
        <p:nvSpPr>
          <p:cNvPr id="16393" name="Text Box 15"/>
          <p:cNvSpPr txBox="1">
            <a:spLocks noChangeArrowheads="1"/>
          </p:cNvSpPr>
          <p:nvPr/>
        </p:nvSpPr>
        <p:spPr bwMode="auto">
          <a:xfrm>
            <a:off x="343850" y="2652087"/>
            <a:ext cx="574675" cy="3762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100</a:t>
            </a:r>
          </a:p>
        </p:txBody>
      </p:sp>
      <p:sp>
        <p:nvSpPr>
          <p:cNvPr id="16394" name="Text Box 16"/>
          <p:cNvSpPr txBox="1">
            <a:spLocks noChangeArrowheads="1"/>
          </p:cNvSpPr>
          <p:nvPr/>
        </p:nvSpPr>
        <p:spPr bwMode="auto">
          <a:xfrm>
            <a:off x="993138" y="2652087"/>
            <a:ext cx="574675" cy="3762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100</a:t>
            </a:r>
          </a:p>
        </p:txBody>
      </p:sp>
      <p:sp>
        <p:nvSpPr>
          <p:cNvPr id="16395" name="Oval 17"/>
          <p:cNvSpPr>
            <a:spLocks noChangeArrowheads="1"/>
          </p:cNvSpPr>
          <p:nvPr/>
        </p:nvSpPr>
        <p:spPr bwMode="auto">
          <a:xfrm>
            <a:off x="508950" y="34251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396" name="Oval 19"/>
          <p:cNvSpPr>
            <a:spLocks noChangeArrowheads="1"/>
          </p:cNvSpPr>
          <p:nvPr/>
        </p:nvSpPr>
        <p:spPr bwMode="auto">
          <a:xfrm rot="543488">
            <a:off x="869313" y="3425199"/>
            <a:ext cx="360362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16397" name="Oval 20"/>
          <p:cNvSpPr>
            <a:spLocks noChangeArrowheads="1"/>
          </p:cNvSpPr>
          <p:nvPr/>
        </p:nvSpPr>
        <p:spPr bwMode="auto">
          <a:xfrm>
            <a:off x="869313" y="3856999"/>
            <a:ext cx="360362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398" name="Oval 21"/>
          <p:cNvSpPr>
            <a:spLocks noChangeArrowheads="1"/>
          </p:cNvSpPr>
          <p:nvPr/>
        </p:nvSpPr>
        <p:spPr bwMode="auto">
          <a:xfrm rot="-2712285">
            <a:off x="653412" y="4288800"/>
            <a:ext cx="360363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16399" name="Oval 22"/>
          <p:cNvSpPr>
            <a:spLocks noChangeArrowheads="1"/>
          </p:cNvSpPr>
          <p:nvPr/>
        </p:nvSpPr>
        <p:spPr bwMode="auto">
          <a:xfrm>
            <a:off x="1372550" y="42887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00" name="Oval 23"/>
          <p:cNvSpPr>
            <a:spLocks noChangeArrowheads="1"/>
          </p:cNvSpPr>
          <p:nvPr/>
        </p:nvSpPr>
        <p:spPr bwMode="auto">
          <a:xfrm>
            <a:off x="940750" y="6233487"/>
            <a:ext cx="360363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01" name="Oval 24"/>
          <p:cNvSpPr>
            <a:spLocks noChangeArrowheads="1"/>
          </p:cNvSpPr>
          <p:nvPr/>
        </p:nvSpPr>
        <p:spPr bwMode="auto">
          <a:xfrm rot="-3331794">
            <a:off x="1517012" y="3641100"/>
            <a:ext cx="360363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02" name="Text Box 25"/>
          <p:cNvSpPr txBox="1">
            <a:spLocks noChangeArrowheads="1"/>
          </p:cNvSpPr>
          <p:nvPr/>
        </p:nvSpPr>
        <p:spPr bwMode="auto">
          <a:xfrm>
            <a:off x="704213" y="3012449"/>
            <a:ext cx="574675" cy="376238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200</a:t>
            </a:r>
          </a:p>
        </p:txBody>
      </p:sp>
      <p:sp>
        <p:nvSpPr>
          <p:cNvPr id="16403" name="Oval 26"/>
          <p:cNvSpPr>
            <a:spLocks noChangeArrowheads="1"/>
          </p:cNvSpPr>
          <p:nvPr/>
        </p:nvSpPr>
        <p:spPr bwMode="auto">
          <a:xfrm>
            <a:off x="435925" y="38569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04" name="Oval 27"/>
          <p:cNvSpPr>
            <a:spLocks noChangeArrowheads="1"/>
          </p:cNvSpPr>
          <p:nvPr/>
        </p:nvSpPr>
        <p:spPr bwMode="auto">
          <a:xfrm>
            <a:off x="508950" y="47205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05" name="Oval 28"/>
          <p:cNvSpPr>
            <a:spLocks noChangeArrowheads="1"/>
          </p:cNvSpPr>
          <p:nvPr/>
        </p:nvSpPr>
        <p:spPr bwMode="auto">
          <a:xfrm>
            <a:off x="1012188" y="4577724"/>
            <a:ext cx="360362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16406" name="Oval 29"/>
          <p:cNvSpPr>
            <a:spLocks noChangeArrowheads="1"/>
          </p:cNvSpPr>
          <p:nvPr/>
        </p:nvSpPr>
        <p:spPr bwMode="auto">
          <a:xfrm>
            <a:off x="869313" y="5009524"/>
            <a:ext cx="360362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6407" name="Oval 30"/>
          <p:cNvSpPr>
            <a:spLocks noChangeArrowheads="1"/>
          </p:cNvSpPr>
          <p:nvPr/>
        </p:nvSpPr>
        <p:spPr bwMode="auto">
          <a:xfrm>
            <a:off x="1301113" y="5080962"/>
            <a:ext cx="360362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08" name="Oval 31"/>
          <p:cNvSpPr>
            <a:spLocks noChangeArrowheads="1"/>
          </p:cNvSpPr>
          <p:nvPr/>
        </p:nvSpPr>
        <p:spPr bwMode="auto">
          <a:xfrm>
            <a:off x="1372550" y="42887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09" name="Oval 32"/>
          <p:cNvSpPr>
            <a:spLocks noChangeArrowheads="1"/>
          </p:cNvSpPr>
          <p:nvPr/>
        </p:nvSpPr>
        <p:spPr bwMode="auto">
          <a:xfrm>
            <a:off x="1588450" y="6017587"/>
            <a:ext cx="360363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10" name="Oval 33"/>
          <p:cNvSpPr>
            <a:spLocks noChangeArrowheads="1"/>
          </p:cNvSpPr>
          <p:nvPr/>
        </p:nvSpPr>
        <p:spPr bwMode="auto">
          <a:xfrm>
            <a:off x="435925" y="5441324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6411" name="Oval 34"/>
          <p:cNvSpPr>
            <a:spLocks noChangeArrowheads="1"/>
          </p:cNvSpPr>
          <p:nvPr/>
        </p:nvSpPr>
        <p:spPr bwMode="auto">
          <a:xfrm>
            <a:off x="869313" y="5512762"/>
            <a:ext cx="360362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12" name="Oval 35"/>
          <p:cNvSpPr>
            <a:spLocks noChangeArrowheads="1"/>
          </p:cNvSpPr>
          <p:nvPr/>
        </p:nvSpPr>
        <p:spPr bwMode="auto">
          <a:xfrm>
            <a:off x="1588450" y="5441324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16413" name="Oval 36"/>
          <p:cNvSpPr>
            <a:spLocks noChangeArrowheads="1"/>
          </p:cNvSpPr>
          <p:nvPr/>
        </p:nvSpPr>
        <p:spPr bwMode="auto">
          <a:xfrm>
            <a:off x="1156650" y="40728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14" name="Oval 37"/>
          <p:cNvSpPr>
            <a:spLocks noChangeArrowheads="1"/>
          </p:cNvSpPr>
          <p:nvPr/>
        </p:nvSpPr>
        <p:spPr bwMode="auto">
          <a:xfrm>
            <a:off x="1372550" y="42887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15" name="Oval 38"/>
          <p:cNvSpPr>
            <a:spLocks noChangeArrowheads="1"/>
          </p:cNvSpPr>
          <p:nvPr/>
        </p:nvSpPr>
        <p:spPr bwMode="auto">
          <a:xfrm>
            <a:off x="1588450" y="47205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16" name="Oval 39"/>
          <p:cNvSpPr>
            <a:spLocks noChangeArrowheads="1"/>
          </p:cNvSpPr>
          <p:nvPr/>
        </p:nvSpPr>
        <p:spPr bwMode="auto">
          <a:xfrm>
            <a:off x="1228088" y="5873124"/>
            <a:ext cx="360362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17" name="Oval 40"/>
          <p:cNvSpPr>
            <a:spLocks noChangeArrowheads="1"/>
          </p:cNvSpPr>
          <p:nvPr/>
        </p:nvSpPr>
        <p:spPr bwMode="auto">
          <a:xfrm>
            <a:off x="2020250" y="4936499"/>
            <a:ext cx="360363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18" name="Oval 41"/>
          <p:cNvSpPr>
            <a:spLocks noChangeArrowheads="1"/>
          </p:cNvSpPr>
          <p:nvPr/>
        </p:nvSpPr>
        <p:spPr bwMode="auto">
          <a:xfrm>
            <a:off x="653413" y="6017587"/>
            <a:ext cx="360362" cy="3603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19" name="Rectangle 42"/>
          <p:cNvSpPr>
            <a:spLocks noChangeArrowheads="1"/>
          </p:cNvSpPr>
          <p:nvPr/>
        </p:nvSpPr>
        <p:spPr bwMode="auto">
          <a:xfrm>
            <a:off x="3698792" y="1782317"/>
            <a:ext cx="576263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0" name="Rectangle 44"/>
          <p:cNvSpPr>
            <a:spLocks noChangeArrowheads="1"/>
          </p:cNvSpPr>
          <p:nvPr/>
        </p:nvSpPr>
        <p:spPr bwMode="auto">
          <a:xfrm>
            <a:off x="4130592" y="1998217"/>
            <a:ext cx="576263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1" name="Rectangle 45"/>
          <p:cNvSpPr>
            <a:spLocks noChangeArrowheads="1"/>
          </p:cNvSpPr>
          <p:nvPr/>
        </p:nvSpPr>
        <p:spPr bwMode="auto">
          <a:xfrm>
            <a:off x="4130592" y="2358579"/>
            <a:ext cx="576263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2" name="Rectangle 46"/>
          <p:cNvSpPr>
            <a:spLocks noChangeArrowheads="1"/>
          </p:cNvSpPr>
          <p:nvPr/>
        </p:nvSpPr>
        <p:spPr bwMode="auto">
          <a:xfrm rot="-2234724">
            <a:off x="3411455" y="2285554"/>
            <a:ext cx="576262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  <p:sp>
        <p:nvSpPr>
          <p:cNvPr id="16423" name="Rectangle 47"/>
          <p:cNvSpPr>
            <a:spLocks noChangeArrowheads="1"/>
          </p:cNvSpPr>
          <p:nvPr/>
        </p:nvSpPr>
        <p:spPr bwMode="auto">
          <a:xfrm rot="1191616">
            <a:off x="4562392" y="2645917"/>
            <a:ext cx="576263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4" name="Rectangle 48"/>
          <p:cNvSpPr>
            <a:spLocks noChangeArrowheads="1"/>
          </p:cNvSpPr>
          <p:nvPr/>
        </p:nvSpPr>
        <p:spPr bwMode="auto">
          <a:xfrm>
            <a:off x="3843255" y="2790379"/>
            <a:ext cx="576262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25" name="Rectangle 49"/>
          <p:cNvSpPr>
            <a:spLocks noChangeArrowheads="1"/>
          </p:cNvSpPr>
          <p:nvPr/>
        </p:nvSpPr>
        <p:spPr bwMode="auto">
          <a:xfrm>
            <a:off x="4851317" y="2933254"/>
            <a:ext cx="576263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6" name="Rectangle 50"/>
          <p:cNvSpPr>
            <a:spLocks noChangeArrowheads="1"/>
          </p:cNvSpPr>
          <p:nvPr/>
        </p:nvSpPr>
        <p:spPr bwMode="auto">
          <a:xfrm rot="1547848">
            <a:off x="4419517" y="3150742"/>
            <a:ext cx="576263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7" name="Rectangle 51"/>
          <p:cNvSpPr>
            <a:spLocks noChangeArrowheads="1"/>
          </p:cNvSpPr>
          <p:nvPr/>
        </p:nvSpPr>
        <p:spPr bwMode="auto">
          <a:xfrm rot="-7174904">
            <a:off x="3627354" y="3150742"/>
            <a:ext cx="576263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28" name="Rectangle 52"/>
          <p:cNvSpPr>
            <a:spLocks noChangeArrowheads="1"/>
          </p:cNvSpPr>
          <p:nvPr/>
        </p:nvSpPr>
        <p:spPr bwMode="auto">
          <a:xfrm>
            <a:off x="4779880" y="1925192"/>
            <a:ext cx="576262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29" name="Oval 53"/>
          <p:cNvSpPr>
            <a:spLocks noChangeArrowheads="1"/>
          </p:cNvSpPr>
          <p:nvPr/>
        </p:nvSpPr>
        <p:spPr bwMode="auto">
          <a:xfrm rot="-2931209">
            <a:off x="3771817" y="3725417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30" name="Oval 55"/>
          <p:cNvSpPr>
            <a:spLocks noChangeArrowheads="1"/>
          </p:cNvSpPr>
          <p:nvPr/>
        </p:nvSpPr>
        <p:spPr bwMode="auto">
          <a:xfrm rot="-1819007">
            <a:off x="3698792" y="4446142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31" name="Oval 56"/>
          <p:cNvSpPr>
            <a:spLocks noChangeArrowheads="1"/>
          </p:cNvSpPr>
          <p:nvPr/>
        </p:nvSpPr>
        <p:spPr bwMode="auto">
          <a:xfrm>
            <a:off x="3987717" y="4733479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32" name="Oval 57"/>
          <p:cNvSpPr>
            <a:spLocks noChangeArrowheads="1"/>
          </p:cNvSpPr>
          <p:nvPr/>
        </p:nvSpPr>
        <p:spPr bwMode="auto">
          <a:xfrm>
            <a:off x="4419517" y="3725417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33" name="Oval 60"/>
          <p:cNvSpPr>
            <a:spLocks noChangeArrowheads="1"/>
          </p:cNvSpPr>
          <p:nvPr/>
        </p:nvSpPr>
        <p:spPr bwMode="auto">
          <a:xfrm>
            <a:off x="4419517" y="5022404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34" name="Oval 61"/>
          <p:cNvSpPr>
            <a:spLocks noChangeArrowheads="1"/>
          </p:cNvSpPr>
          <p:nvPr/>
        </p:nvSpPr>
        <p:spPr bwMode="auto">
          <a:xfrm>
            <a:off x="4924342" y="3869879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35" name="Oval 62"/>
          <p:cNvSpPr>
            <a:spLocks noChangeArrowheads="1"/>
          </p:cNvSpPr>
          <p:nvPr/>
        </p:nvSpPr>
        <p:spPr bwMode="auto">
          <a:xfrm>
            <a:off x="3987717" y="4014342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36" name="Oval 63"/>
          <p:cNvSpPr>
            <a:spLocks noChangeArrowheads="1"/>
          </p:cNvSpPr>
          <p:nvPr/>
        </p:nvSpPr>
        <p:spPr bwMode="auto">
          <a:xfrm rot="1740822">
            <a:off x="4924342" y="5309742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37" name="Oval 64"/>
          <p:cNvSpPr>
            <a:spLocks noChangeArrowheads="1"/>
          </p:cNvSpPr>
          <p:nvPr/>
        </p:nvSpPr>
        <p:spPr bwMode="auto">
          <a:xfrm>
            <a:off x="4419517" y="5670104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6438" name="Oval 65"/>
          <p:cNvSpPr>
            <a:spLocks noChangeArrowheads="1"/>
          </p:cNvSpPr>
          <p:nvPr/>
        </p:nvSpPr>
        <p:spPr bwMode="auto">
          <a:xfrm rot="-1098158">
            <a:off x="3627355" y="5454204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6439" name="Oval 66"/>
          <p:cNvSpPr>
            <a:spLocks noChangeArrowheads="1"/>
          </p:cNvSpPr>
          <p:nvPr/>
        </p:nvSpPr>
        <p:spPr bwMode="auto">
          <a:xfrm rot="946317">
            <a:off x="4635417" y="6174929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40" name="Oval 68"/>
          <p:cNvSpPr>
            <a:spLocks noChangeArrowheads="1"/>
          </p:cNvSpPr>
          <p:nvPr/>
        </p:nvSpPr>
        <p:spPr bwMode="auto">
          <a:xfrm rot="-811699">
            <a:off x="3987717" y="5959029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41" name="Rectangle 69"/>
          <p:cNvSpPr>
            <a:spLocks noChangeArrowheads="1"/>
          </p:cNvSpPr>
          <p:nvPr/>
        </p:nvSpPr>
        <p:spPr bwMode="auto">
          <a:xfrm rot="-1472297">
            <a:off x="6732588" y="1773238"/>
            <a:ext cx="576262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  <p:sp>
        <p:nvSpPr>
          <p:cNvPr id="16442" name="Rectangle 72"/>
          <p:cNvSpPr>
            <a:spLocks noChangeArrowheads="1"/>
          </p:cNvSpPr>
          <p:nvPr/>
        </p:nvSpPr>
        <p:spPr bwMode="auto">
          <a:xfrm>
            <a:off x="7451725" y="1773238"/>
            <a:ext cx="576263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43" name="Rectangle 73"/>
          <p:cNvSpPr>
            <a:spLocks noChangeArrowheads="1"/>
          </p:cNvSpPr>
          <p:nvPr/>
        </p:nvSpPr>
        <p:spPr bwMode="auto">
          <a:xfrm rot="1954082">
            <a:off x="8172450" y="1773238"/>
            <a:ext cx="576263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44" name="Rectangle 74"/>
          <p:cNvSpPr>
            <a:spLocks noChangeArrowheads="1"/>
          </p:cNvSpPr>
          <p:nvPr/>
        </p:nvSpPr>
        <p:spPr bwMode="auto">
          <a:xfrm>
            <a:off x="7092950" y="2276475"/>
            <a:ext cx="576263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45" name="Rectangle 75"/>
          <p:cNvSpPr>
            <a:spLocks noChangeArrowheads="1"/>
          </p:cNvSpPr>
          <p:nvPr/>
        </p:nvSpPr>
        <p:spPr bwMode="auto">
          <a:xfrm rot="3248297">
            <a:off x="7667626" y="2276475"/>
            <a:ext cx="576262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100</a:t>
            </a:r>
          </a:p>
        </p:txBody>
      </p:sp>
      <p:sp>
        <p:nvSpPr>
          <p:cNvPr id="16446" name="Rectangle 76"/>
          <p:cNvSpPr>
            <a:spLocks noChangeArrowheads="1"/>
          </p:cNvSpPr>
          <p:nvPr/>
        </p:nvSpPr>
        <p:spPr bwMode="auto">
          <a:xfrm>
            <a:off x="7812088" y="2852738"/>
            <a:ext cx="576262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47" name="Rectangle 77"/>
          <p:cNvSpPr>
            <a:spLocks noChangeArrowheads="1"/>
          </p:cNvSpPr>
          <p:nvPr/>
        </p:nvSpPr>
        <p:spPr bwMode="auto">
          <a:xfrm rot="-1639958">
            <a:off x="6948488" y="2708275"/>
            <a:ext cx="576262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500</a:t>
            </a:r>
          </a:p>
        </p:txBody>
      </p:sp>
      <p:sp>
        <p:nvSpPr>
          <p:cNvPr id="16448" name="Rectangle 78"/>
          <p:cNvSpPr>
            <a:spLocks noChangeArrowheads="1"/>
          </p:cNvSpPr>
          <p:nvPr/>
        </p:nvSpPr>
        <p:spPr bwMode="auto">
          <a:xfrm>
            <a:off x="6516688" y="3070225"/>
            <a:ext cx="576262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49" name="Rectangle 79"/>
          <p:cNvSpPr>
            <a:spLocks noChangeArrowheads="1"/>
          </p:cNvSpPr>
          <p:nvPr/>
        </p:nvSpPr>
        <p:spPr bwMode="auto">
          <a:xfrm>
            <a:off x="6516688" y="2349500"/>
            <a:ext cx="576262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50" name="Rectangle 80"/>
          <p:cNvSpPr>
            <a:spLocks noChangeArrowheads="1"/>
          </p:cNvSpPr>
          <p:nvPr/>
        </p:nvSpPr>
        <p:spPr bwMode="auto">
          <a:xfrm>
            <a:off x="7308850" y="3070225"/>
            <a:ext cx="576263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200</a:t>
            </a:r>
          </a:p>
        </p:txBody>
      </p:sp>
      <p:sp>
        <p:nvSpPr>
          <p:cNvPr id="16451" name="Oval 81"/>
          <p:cNvSpPr>
            <a:spLocks noChangeArrowheads="1"/>
          </p:cNvSpPr>
          <p:nvPr/>
        </p:nvSpPr>
        <p:spPr bwMode="auto">
          <a:xfrm>
            <a:off x="7092950" y="3716338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52" name="Oval 82"/>
          <p:cNvSpPr>
            <a:spLocks noChangeArrowheads="1"/>
          </p:cNvSpPr>
          <p:nvPr/>
        </p:nvSpPr>
        <p:spPr bwMode="auto">
          <a:xfrm>
            <a:off x="7667625" y="3860800"/>
            <a:ext cx="358775" cy="360363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6453" name="Oval 83"/>
          <p:cNvSpPr>
            <a:spLocks noChangeArrowheads="1"/>
          </p:cNvSpPr>
          <p:nvPr/>
        </p:nvSpPr>
        <p:spPr bwMode="auto">
          <a:xfrm>
            <a:off x="7524750" y="4148138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54" name="Oval 84"/>
          <p:cNvSpPr>
            <a:spLocks noChangeArrowheads="1"/>
          </p:cNvSpPr>
          <p:nvPr/>
        </p:nvSpPr>
        <p:spPr bwMode="auto">
          <a:xfrm>
            <a:off x="7019925" y="4365625"/>
            <a:ext cx="358775" cy="358775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55" name="Oval 85"/>
          <p:cNvSpPr>
            <a:spLocks noChangeArrowheads="1"/>
          </p:cNvSpPr>
          <p:nvPr/>
        </p:nvSpPr>
        <p:spPr bwMode="auto">
          <a:xfrm>
            <a:off x="7956550" y="4221163"/>
            <a:ext cx="431800" cy="431800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56" name="Oval 87"/>
          <p:cNvSpPr>
            <a:spLocks noChangeArrowheads="1"/>
          </p:cNvSpPr>
          <p:nvPr/>
        </p:nvSpPr>
        <p:spPr bwMode="auto">
          <a:xfrm>
            <a:off x="7308850" y="5013325"/>
            <a:ext cx="358775" cy="358775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16457" name="Oval 88"/>
          <p:cNvSpPr>
            <a:spLocks noChangeArrowheads="1"/>
          </p:cNvSpPr>
          <p:nvPr/>
        </p:nvSpPr>
        <p:spPr bwMode="auto">
          <a:xfrm>
            <a:off x="8604250" y="5227638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58" name="Oval 89"/>
          <p:cNvSpPr>
            <a:spLocks noChangeArrowheads="1"/>
          </p:cNvSpPr>
          <p:nvPr/>
        </p:nvSpPr>
        <p:spPr bwMode="auto">
          <a:xfrm>
            <a:off x="7812088" y="5300663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59" name="Oval 90"/>
          <p:cNvSpPr>
            <a:spLocks noChangeArrowheads="1"/>
          </p:cNvSpPr>
          <p:nvPr/>
        </p:nvSpPr>
        <p:spPr bwMode="auto">
          <a:xfrm>
            <a:off x="7451725" y="5661025"/>
            <a:ext cx="358775" cy="360363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60" name="Oval 92"/>
          <p:cNvSpPr>
            <a:spLocks noChangeArrowheads="1"/>
          </p:cNvSpPr>
          <p:nvPr/>
        </p:nvSpPr>
        <p:spPr bwMode="auto">
          <a:xfrm>
            <a:off x="6659563" y="4005263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61" name="Oval 93"/>
          <p:cNvSpPr>
            <a:spLocks noChangeArrowheads="1"/>
          </p:cNvSpPr>
          <p:nvPr/>
        </p:nvSpPr>
        <p:spPr bwMode="auto">
          <a:xfrm rot="1728647">
            <a:off x="7524750" y="3357563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62" name="Oval 94"/>
          <p:cNvSpPr>
            <a:spLocks noChangeArrowheads="1"/>
          </p:cNvSpPr>
          <p:nvPr/>
        </p:nvSpPr>
        <p:spPr bwMode="auto">
          <a:xfrm rot="-3295574">
            <a:off x="7308056" y="4509295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vert="eaVert"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63" name="Oval 95"/>
          <p:cNvSpPr>
            <a:spLocks noChangeArrowheads="1"/>
          </p:cNvSpPr>
          <p:nvPr/>
        </p:nvSpPr>
        <p:spPr bwMode="auto">
          <a:xfrm>
            <a:off x="7740650" y="4868863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16464" name="Oval 97"/>
          <p:cNvSpPr>
            <a:spLocks noChangeArrowheads="1"/>
          </p:cNvSpPr>
          <p:nvPr/>
        </p:nvSpPr>
        <p:spPr bwMode="auto">
          <a:xfrm>
            <a:off x="6877050" y="4797425"/>
            <a:ext cx="358775" cy="360363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16465" name="Oval 99"/>
          <p:cNvSpPr>
            <a:spLocks noChangeArrowheads="1"/>
          </p:cNvSpPr>
          <p:nvPr/>
        </p:nvSpPr>
        <p:spPr bwMode="auto">
          <a:xfrm>
            <a:off x="8459788" y="5734050"/>
            <a:ext cx="358775" cy="360363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6466" name="Oval 100"/>
          <p:cNvSpPr>
            <a:spLocks noChangeArrowheads="1"/>
          </p:cNvSpPr>
          <p:nvPr/>
        </p:nvSpPr>
        <p:spPr bwMode="auto">
          <a:xfrm>
            <a:off x="7451725" y="6021388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67" name="Oval 101"/>
          <p:cNvSpPr>
            <a:spLocks noChangeArrowheads="1"/>
          </p:cNvSpPr>
          <p:nvPr/>
        </p:nvSpPr>
        <p:spPr bwMode="auto">
          <a:xfrm>
            <a:off x="8101013" y="6021388"/>
            <a:ext cx="358775" cy="360362"/>
          </a:xfrm>
          <a:prstGeom prst="ellipse">
            <a:avLst/>
          </a:prstGeom>
          <a:solidFill>
            <a:schemeClr val="bg1"/>
          </a:solidFill>
          <a:ln w="9525">
            <a:solidFill>
              <a:srgbClr val="FF9966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16468" name="Oval 90"/>
          <p:cNvSpPr>
            <a:spLocks noChangeArrowheads="1"/>
          </p:cNvSpPr>
          <p:nvPr/>
        </p:nvSpPr>
        <p:spPr bwMode="auto">
          <a:xfrm>
            <a:off x="4706855" y="4517579"/>
            <a:ext cx="433387" cy="433388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16469" name="Oval 92"/>
          <p:cNvSpPr>
            <a:spLocks noChangeArrowheads="1"/>
          </p:cNvSpPr>
          <p:nvPr/>
        </p:nvSpPr>
        <p:spPr bwMode="auto">
          <a:xfrm>
            <a:off x="5356142" y="5022404"/>
            <a:ext cx="433388" cy="433388"/>
          </a:xfrm>
          <a:prstGeom prst="ellipse">
            <a:avLst/>
          </a:prstGeom>
          <a:solidFill>
            <a:schemeClr val="bg1"/>
          </a:solidFill>
          <a:ln w="9525">
            <a:solidFill>
              <a:srgbClr val="ECF11B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755576" y="5876925"/>
            <a:ext cx="65527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Zdroje: byly použity aplikace Microsoft PowerPoint</a:t>
            </a:r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611560" y="476672"/>
            <a:ext cx="230425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Řešení úlohy č. 2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/>
              <a:t>E: 2 157,- Kč</a:t>
            </a:r>
          </a:p>
          <a:p>
            <a:r>
              <a:rPr lang="cs-CZ" dirty="0"/>
              <a:t>H: 1 985,-Kč</a:t>
            </a:r>
          </a:p>
          <a:p>
            <a:r>
              <a:rPr lang="cs-CZ" dirty="0"/>
              <a:t>A: 2 746,- Kč</a:t>
            </a:r>
          </a:p>
          <a:p>
            <a:endParaRPr lang="cs-CZ" dirty="0"/>
          </a:p>
          <a:p>
            <a:r>
              <a:rPr lang="cs-CZ" dirty="0"/>
              <a:t>A </a:t>
            </a:r>
            <a:r>
              <a:rPr lang="en-US" dirty="0">
                <a:cs typeface="Arial" charset="0"/>
              </a:rPr>
              <a:t>&gt;</a:t>
            </a:r>
            <a:r>
              <a:rPr lang="cs-CZ" dirty="0">
                <a:cs typeface="Arial" charset="0"/>
              </a:rPr>
              <a:t> E </a:t>
            </a:r>
            <a:r>
              <a:rPr lang="en-US" dirty="0">
                <a:cs typeface="Arial" charset="0"/>
              </a:rPr>
              <a:t>&gt;</a:t>
            </a:r>
            <a:r>
              <a:rPr lang="cs-CZ" dirty="0">
                <a:cs typeface="Arial" charset="0"/>
              </a:rPr>
              <a:t> H</a:t>
            </a:r>
            <a:endParaRPr lang="en-US" dirty="0">
              <a:cs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311</Words>
  <Application>Microsoft Office PowerPoint</Application>
  <PresentationFormat>Předvádění na obrazovce (4:3)</PresentationFormat>
  <Paragraphs>122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 zpracovaný v rámci projektu "EU peníze školám"</dc:title>
  <dc:creator>Míša</dc:creator>
  <cp:lastModifiedBy>Míša</cp:lastModifiedBy>
  <cp:revision>20</cp:revision>
  <dcterms:created xsi:type="dcterms:W3CDTF">2012-04-06T13:42:21Z</dcterms:created>
  <dcterms:modified xsi:type="dcterms:W3CDTF">2013-09-18T20:31:14Z</dcterms:modified>
</cp:coreProperties>
</file>