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11B"/>
    <a:srgbClr val="6AE824"/>
    <a:srgbClr val="F71540"/>
    <a:srgbClr val="1EBCEE"/>
    <a:srgbClr val="EB21C9"/>
    <a:srgbClr val="C57747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3423" autoAdjust="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15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113AF-157F-47CD-A9CF-549FE5391657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4EF5F-3C67-46C5-A59C-4EA35E3F7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45BDF-20D8-45D6-89E7-822379FE0FEB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C54F1-B115-4BE6-A41E-77CC174B8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2A4EC-F522-4A45-8262-762D8BFD42C7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6CEA8-C6BB-4434-92A7-A88F1EC71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2D243-1262-4DE9-BB0A-052BA59EE8CC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25A59-6C8C-46A3-BC3E-61657FE70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9EB17-90E7-40B3-9417-F1475A331190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7A0F5-07A5-4240-9A43-9DF14D2A56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82C3E-FF4C-4DD0-B19E-75E33B9FCB3A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0C680-CAE6-4213-915D-A55D616BB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0DE83-007A-48C6-A5DF-FD0BE9210457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AC63B-2089-4616-A151-1FC2CAF54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1957F-469D-48EC-B575-0767AD42C061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E2DD-6A92-4358-A899-65E3CF6EE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983B0-2A9A-4F97-8717-AE81A5BC1889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F4553-F42F-4230-9552-770CADD22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9DBE9-25FF-42C4-9588-7D90CB81790A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14AB2-D25B-4518-8AE1-66E9D0717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67F14-0769-4DA0-8C54-9FBACE0D800C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DC0AA-3E30-4D6F-AFA9-B1CE8FD86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61895D6-D272-4B26-BB28-D3814BF95E3C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12A7F3-311C-40BF-A127-E2F07888E5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2133600"/>
            <a:ext cx="7704138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55650" y="1916113"/>
            <a:ext cx="7704138" cy="1657350"/>
          </a:xfrm>
          <a:solidFill>
            <a:srgbClr val="FF9966"/>
          </a:solidFill>
        </p:spPr>
        <p:txBody>
          <a:bodyPr/>
          <a:lstStyle/>
          <a:p>
            <a:pPr eaLnBrk="1" hangingPunct="1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 smtClean="0">
              <a:solidFill>
                <a:schemeClr val="bg1"/>
              </a:solidFill>
            </a:endParaRP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971550" y="3860800"/>
            <a:ext cx="7488238" cy="1778000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pPr algn="l" eaLnBrk="1" hangingPunct="1"/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VY_32_INOVACE_M_59</a:t>
            </a:r>
          </a:p>
          <a:p>
            <a:pPr algn="l" eaLnBrk="1" hangingPunct="1"/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3600" dirty="0" smtClean="0">
              <a:solidFill>
                <a:schemeClr val="tx1"/>
              </a:solidFill>
            </a:endParaRPr>
          </a:p>
        </p:txBody>
      </p:sp>
      <p:pic>
        <p:nvPicPr>
          <p:cNvPr id="13316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96508" y="664022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682625" y="2133600"/>
            <a:ext cx="7705799" cy="4247317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Matematika a její aplikace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Stupeň 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19.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Práce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 daty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slova: prokázat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porozumění zápisu, pomoci si rozkreslením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zápisem do tabulky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Autor: Mgr. Marta Papežová</a:t>
            </a:r>
          </a:p>
        </p:txBody>
      </p:sp>
      <p:pic>
        <p:nvPicPr>
          <p:cNvPr id="14339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4"/>
          <p:cNvSpPr txBox="1">
            <a:spLocks noChangeArrowheads="1"/>
          </p:cNvSpPr>
          <p:nvPr/>
        </p:nvSpPr>
        <p:spPr bwMode="auto">
          <a:xfrm>
            <a:off x="231775" y="258763"/>
            <a:ext cx="8732713" cy="1231106"/>
          </a:xfrm>
          <a:prstGeom prst="rect">
            <a:avLst/>
          </a:prstGeom>
          <a:noFill/>
          <a:ln w="9525">
            <a:solidFill>
              <a:srgbClr val="ECF11B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400" dirty="0"/>
              <a:t>Danča si hrozně moc přeje psa. Všichni čtyři  sousedé nějakého mají </a:t>
            </a:r>
            <a:r>
              <a:rPr lang="cs-CZ" sz="1400" dirty="0" smtClean="0"/>
              <a:t>a </a:t>
            </a:r>
            <a:r>
              <a:rPr lang="cs-CZ" sz="1400" dirty="0"/>
              <a:t>ona zná u všech psů jejich </a:t>
            </a:r>
            <a:r>
              <a:rPr lang="cs-CZ" sz="1400" dirty="0" smtClean="0"/>
              <a:t>jména a </a:t>
            </a:r>
            <a:r>
              <a:rPr lang="cs-CZ" sz="1400" dirty="0"/>
              <a:t>rasy</a:t>
            </a:r>
            <a:r>
              <a:rPr lang="cs-CZ" sz="1400" dirty="0" smtClean="0"/>
              <a:t>. </a:t>
            </a:r>
          </a:p>
          <a:p>
            <a:r>
              <a:rPr lang="cs-CZ" sz="1400" b="1" dirty="0" smtClean="0"/>
              <a:t>Pan </a:t>
            </a:r>
            <a:r>
              <a:rPr lang="cs-CZ" sz="1400" b="1" dirty="0"/>
              <a:t>Novák </a:t>
            </a:r>
            <a:r>
              <a:rPr lang="cs-CZ" sz="1400" dirty="0"/>
              <a:t>má bernardýna. Je to bílá fenka, maminka mnoha štěňátek</a:t>
            </a:r>
            <a:r>
              <a:rPr lang="cs-CZ" sz="1400" dirty="0" smtClean="0"/>
              <a:t>. </a:t>
            </a:r>
            <a:r>
              <a:rPr lang="cs-CZ" sz="1400" b="1" dirty="0"/>
              <a:t>Pan Havlík </a:t>
            </a:r>
            <a:r>
              <a:rPr lang="cs-CZ" sz="1400" dirty="0"/>
              <a:t>má psa Aldu. Alda umí výborně aportovat</a:t>
            </a:r>
            <a:r>
              <a:rPr lang="cs-CZ" sz="1400" dirty="0" smtClean="0"/>
              <a:t>. </a:t>
            </a:r>
            <a:r>
              <a:rPr lang="cs-CZ" sz="1400" b="1" dirty="0" smtClean="0"/>
              <a:t>Pan </a:t>
            </a:r>
            <a:r>
              <a:rPr lang="cs-CZ" sz="1400" b="1" dirty="0"/>
              <a:t>Veselý </a:t>
            </a:r>
            <a:r>
              <a:rPr lang="cs-CZ" sz="1400" dirty="0"/>
              <a:t>má jezevčíka. Jsou mu 3 roky a nejmenuje se Pardon</a:t>
            </a:r>
            <a:r>
              <a:rPr lang="cs-CZ" dirty="0"/>
              <a:t>. </a:t>
            </a:r>
            <a:r>
              <a:rPr lang="cs-CZ" sz="1400" b="1" dirty="0" smtClean="0"/>
              <a:t>Paní </a:t>
            </a:r>
            <a:r>
              <a:rPr lang="cs-CZ" sz="1400" b="1" dirty="0"/>
              <a:t>Nová </a:t>
            </a:r>
            <a:r>
              <a:rPr lang="cs-CZ" sz="1400" dirty="0"/>
              <a:t>má štěně dalmatina. Říká mu</a:t>
            </a:r>
            <a:r>
              <a:rPr lang="cs-CZ" sz="1400" dirty="0" smtClean="0"/>
              <a:t>: „Ty </a:t>
            </a:r>
            <a:r>
              <a:rPr lang="cs-CZ" sz="1400" dirty="0"/>
              <a:t>můj </a:t>
            </a:r>
            <a:r>
              <a:rPr lang="cs-CZ" sz="1400" dirty="0" smtClean="0"/>
              <a:t>kluku“! Pes </a:t>
            </a:r>
            <a:r>
              <a:rPr lang="cs-CZ" sz="1400" dirty="0"/>
              <a:t>Karel už není </a:t>
            </a:r>
            <a:r>
              <a:rPr lang="cs-CZ" sz="1400" dirty="0" smtClean="0"/>
              <a:t>štěně</a:t>
            </a:r>
            <a:r>
              <a:rPr lang="cs-CZ" sz="1400" dirty="0"/>
              <a:t>. </a:t>
            </a:r>
          </a:p>
        </p:txBody>
      </p:sp>
      <p:sp>
        <p:nvSpPr>
          <p:cNvPr id="15362" name="Text Box 5"/>
          <p:cNvSpPr txBox="1">
            <a:spLocks noChangeArrowheads="1"/>
          </p:cNvSpPr>
          <p:nvPr/>
        </p:nvSpPr>
        <p:spPr bwMode="auto">
          <a:xfrm>
            <a:off x="4212022" y="1677738"/>
            <a:ext cx="4752528" cy="52322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b="1" dirty="0"/>
              <a:t>Čí pes se jmenuje Venuše? Kdo má bulteriéra? Čí je Karel? Doplň majitelům jména jejich psů a psí rasy. </a:t>
            </a:r>
          </a:p>
        </p:txBody>
      </p:sp>
      <p:sp>
        <p:nvSpPr>
          <p:cNvPr id="15363" name="Oval 6"/>
          <p:cNvSpPr>
            <a:spLocks noChangeArrowheads="1"/>
          </p:cNvSpPr>
          <p:nvPr/>
        </p:nvSpPr>
        <p:spPr bwMode="auto">
          <a:xfrm>
            <a:off x="827088" y="2276475"/>
            <a:ext cx="1584325" cy="3587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Pan Novák</a:t>
            </a:r>
          </a:p>
        </p:txBody>
      </p:sp>
      <p:sp>
        <p:nvSpPr>
          <p:cNvPr id="15364" name="Oval 7"/>
          <p:cNvSpPr>
            <a:spLocks noChangeArrowheads="1"/>
          </p:cNvSpPr>
          <p:nvPr/>
        </p:nvSpPr>
        <p:spPr bwMode="auto">
          <a:xfrm>
            <a:off x="2771775" y="2205038"/>
            <a:ext cx="1584325" cy="431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Pan Havlík</a:t>
            </a:r>
          </a:p>
        </p:txBody>
      </p:sp>
      <p:sp>
        <p:nvSpPr>
          <p:cNvPr id="15365" name="Oval 8"/>
          <p:cNvSpPr>
            <a:spLocks noChangeArrowheads="1"/>
          </p:cNvSpPr>
          <p:nvPr/>
        </p:nvSpPr>
        <p:spPr bwMode="auto">
          <a:xfrm>
            <a:off x="4572000" y="2276475"/>
            <a:ext cx="1584325" cy="431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Pan Veselý</a:t>
            </a:r>
          </a:p>
        </p:txBody>
      </p:sp>
      <p:sp>
        <p:nvSpPr>
          <p:cNvPr id="15366" name="Line 10"/>
          <p:cNvSpPr>
            <a:spLocks noChangeShapeType="1"/>
          </p:cNvSpPr>
          <p:nvPr/>
        </p:nvSpPr>
        <p:spPr bwMode="auto">
          <a:xfrm flipH="1">
            <a:off x="1042988" y="2636838"/>
            <a:ext cx="290512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67" name="Line 11"/>
          <p:cNvSpPr>
            <a:spLocks noChangeShapeType="1"/>
          </p:cNvSpPr>
          <p:nvPr/>
        </p:nvSpPr>
        <p:spPr bwMode="auto">
          <a:xfrm>
            <a:off x="1763713" y="2636838"/>
            <a:ext cx="2159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68" name="Line 12"/>
          <p:cNvSpPr>
            <a:spLocks noChangeShapeType="1"/>
          </p:cNvSpPr>
          <p:nvPr/>
        </p:nvSpPr>
        <p:spPr bwMode="auto">
          <a:xfrm flipH="1">
            <a:off x="2987675" y="2636838"/>
            <a:ext cx="288925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69" name="Line 13"/>
          <p:cNvSpPr>
            <a:spLocks noChangeShapeType="1"/>
          </p:cNvSpPr>
          <p:nvPr/>
        </p:nvSpPr>
        <p:spPr bwMode="auto">
          <a:xfrm>
            <a:off x="3492500" y="2636838"/>
            <a:ext cx="21590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0" name="Line 14"/>
          <p:cNvSpPr>
            <a:spLocks noChangeShapeType="1"/>
          </p:cNvSpPr>
          <p:nvPr/>
        </p:nvSpPr>
        <p:spPr bwMode="auto">
          <a:xfrm flipH="1">
            <a:off x="4787900" y="2708275"/>
            <a:ext cx="2889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1" name="Line 15"/>
          <p:cNvSpPr>
            <a:spLocks noChangeShapeType="1"/>
          </p:cNvSpPr>
          <p:nvPr/>
        </p:nvSpPr>
        <p:spPr bwMode="auto">
          <a:xfrm>
            <a:off x="5508625" y="2708275"/>
            <a:ext cx="2159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2" name="Text Box 16"/>
          <p:cNvSpPr txBox="1">
            <a:spLocks noChangeArrowheads="1"/>
          </p:cNvSpPr>
          <p:nvPr/>
        </p:nvSpPr>
        <p:spPr bwMode="auto">
          <a:xfrm>
            <a:off x="231774" y="3695700"/>
            <a:ext cx="87327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dirty="0"/>
              <a:t>2. Libor si zaznamenával do tabulky, jaké známky během týdne </a:t>
            </a:r>
            <a:r>
              <a:rPr lang="cs-CZ" sz="1400" dirty="0" smtClean="0"/>
              <a:t>dostal. Tento </a:t>
            </a:r>
            <a:r>
              <a:rPr lang="cs-CZ" sz="1400" dirty="0"/>
              <a:t>týden nazveme Žlutý týden</a:t>
            </a:r>
            <a:r>
              <a:rPr lang="cs-CZ" dirty="0"/>
              <a:t>. </a:t>
            </a:r>
          </a:p>
        </p:txBody>
      </p:sp>
      <p:graphicFrame>
        <p:nvGraphicFramePr>
          <p:cNvPr id="18510" name="Group 7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1387770"/>
              </p:ext>
            </p:extLst>
          </p:nvPr>
        </p:nvGraphicFramePr>
        <p:xfrm>
          <a:off x="395127" y="4354780"/>
          <a:ext cx="4032572" cy="2198309"/>
        </p:xfrm>
        <a:graphic>
          <a:graphicData uri="http://schemas.openxmlformats.org/drawingml/2006/table">
            <a:tbl>
              <a:tblPr/>
              <a:tblGrid>
                <a:gridCol w="779462"/>
                <a:gridCol w="588814"/>
                <a:gridCol w="720080"/>
                <a:gridCol w="648072"/>
                <a:gridCol w="648072"/>
                <a:gridCol w="648072"/>
              </a:tblGrid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Pondělí</a:t>
                      </a:r>
                    </a:p>
                  </a:txBody>
                  <a:tcPr marL="90000" marR="90000" marT="46800" marB="468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Úterý</a:t>
                      </a:r>
                    </a:p>
                  </a:txBody>
                  <a:tcPr marL="90000" marR="90000" marT="46800" marB="468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Středa</a:t>
                      </a:r>
                    </a:p>
                  </a:txBody>
                  <a:tcPr marL="90000" marR="90000" marT="46800" marB="468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Čtvrtek</a:t>
                      </a:r>
                    </a:p>
                  </a:txBody>
                  <a:tcPr marL="90000" marR="90000" marT="46800" marB="468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Pátek</a:t>
                      </a:r>
                    </a:p>
                  </a:txBody>
                  <a:tcPr marL="90000" marR="90000" marT="46800" marB="4680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11B"/>
                    </a:solidFill>
                  </a:tcPr>
                </a:tc>
              </a:tr>
            </a:tbl>
          </a:graphicData>
        </a:graphic>
      </p:graphicFrame>
      <p:sp>
        <p:nvSpPr>
          <p:cNvPr id="15424" name="Text Box 76"/>
          <p:cNvSpPr txBox="1">
            <a:spLocks noChangeArrowheads="1"/>
          </p:cNvSpPr>
          <p:nvPr/>
        </p:nvSpPr>
        <p:spPr bwMode="auto">
          <a:xfrm>
            <a:off x="2051050" y="37893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5425" name="Text Box 77"/>
          <p:cNvSpPr txBox="1">
            <a:spLocks noChangeArrowheads="1"/>
          </p:cNvSpPr>
          <p:nvPr/>
        </p:nvSpPr>
        <p:spPr bwMode="auto">
          <a:xfrm>
            <a:off x="4932425" y="4869160"/>
            <a:ext cx="4032125" cy="1169551"/>
          </a:xfrm>
          <a:prstGeom prst="rect">
            <a:avLst/>
          </a:prstGeom>
          <a:solidFill>
            <a:srgbClr val="ECF11B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UcParenR"/>
            </a:pPr>
            <a:r>
              <a:rPr lang="cs-CZ" sz="1400" b="1" dirty="0"/>
              <a:t>Kolik známek dostal za celý týden?</a:t>
            </a:r>
          </a:p>
          <a:p>
            <a:pPr marL="342900" indent="-342900">
              <a:buFontTx/>
              <a:buAutoNum type="alphaUcParenR"/>
            </a:pPr>
            <a:r>
              <a:rPr lang="cs-CZ" sz="1400" b="1" dirty="0"/>
              <a:t>Dostal za týden víc jedniček nebo dvojek?</a:t>
            </a:r>
          </a:p>
          <a:p>
            <a:pPr marL="342900" indent="-342900">
              <a:buFontTx/>
              <a:buAutoNum type="alphaUcParenR"/>
            </a:pPr>
            <a:r>
              <a:rPr lang="cs-CZ" sz="1400" b="1" dirty="0"/>
              <a:t>Kolikrát více jedniček než trojek dostal?</a:t>
            </a:r>
          </a:p>
          <a:p>
            <a:pPr marL="342900" indent="-342900">
              <a:buFontTx/>
              <a:buAutoNum type="alphaUcParenR"/>
            </a:pPr>
            <a:r>
              <a:rPr lang="cs-CZ" sz="1400" b="1" dirty="0"/>
              <a:t>Který den dostal nejvíc známek</a:t>
            </a:r>
            <a:r>
              <a:rPr lang="cs-CZ" sz="1400" b="1" dirty="0" smtClean="0"/>
              <a:t>?</a:t>
            </a:r>
            <a:endParaRPr lang="cs-CZ" sz="1400" b="1" dirty="0"/>
          </a:p>
        </p:txBody>
      </p:sp>
      <p:sp>
        <p:nvSpPr>
          <p:cNvPr id="15426" name="Oval 79"/>
          <p:cNvSpPr>
            <a:spLocks noChangeArrowheads="1"/>
          </p:cNvSpPr>
          <p:nvPr/>
        </p:nvSpPr>
        <p:spPr bwMode="auto">
          <a:xfrm>
            <a:off x="6659563" y="2276475"/>
            <a:ext cx="1584325" cy="431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Paní Nová</a:t>
            </a:r>
          </a:p>
        </p:txBody>
      </p:sp>
      <p:sp>
        <p:nvSpPr>
          <p:cNvPr id="15427" name="Line 80"/>
          <p:cNvSpPr>
            <a:spLocks noChangeShapeType="1"/>
          </p:cNvSpPr>
          <p:nvPr/>
        </p:nvSpPr>
        <p:spPr bwMode="auto">
          <a:xfrm flipH="1">
            <a:off x="6948488" y="2708275"/>
            <a:ext cx="28733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428" name="Line 81"/>
          <p:cNvSpPr>
            <a:spLocks noChangeShapeType="1"/>
          </p:cNvSpPr>
          <p:nvPr/>
        </p:nvSpPr>
        <p:spPr bwMode="auto">
          <a:xfrm>
            <a:off x="7596188" y="2708275"/>
            <a:ext cx="2174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429" name="Text Box 83"/>
          <p:cNvSpPr txBox="1">
            <a:spLocks noChangeArrowheads="1"/>
          </p:cNvSpPr>
          <p:nvPr/>
        </p:nvSpPr>
        <p:spPr bwMode="auto">
          <a:xfrm>
            <a:off x="-92075" y="42402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4"/>
          <p:cNvSpPr txBox="1">
            <a:spLocks noChangeArrowheads="1"/>
          </p:cNvSpPr>
          <p:nvPr/>
        </p:nvSpPr>
        <p:spPr bwMode="auto">
          <a:xfrm>
            <a:off x="376238" y="207963"/>
            <a:ext cx="450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3</a:t>
            </a:r>
            <a:r>
              <a:rPr lang="cs-CZ"/>
              <a:t>. </a:t>
            </a:r>
          </a:p>
        </p:txBody>
      </p:sp>
      <p:graphicFrame>
        <p:nvGraphicFramePr>
          <p:cNvPr id="19556" name="Group 100"/>
          <p:cNvGraphicFramePr>
            <a:graphicFrameLocks noGrp="1"/>
          </p:cNvGraphicFramePr>
          <p:nvPr/>
        </p:nvGraphicFramePr>
        <p:xfrm>
          <a:off x="755650" y="476250"/>
          <a:ext cx="4249738" cy="2016126"/>
        </p:xfrm>
        <a:graphic>
          <a:graphicData uri="http://schemas.openxmlformats.org/drawingml/2006/table">
            <a:tbl>
              <a:tblPr/>
              <a:tblGrid>
                <a:gridCol w="749300"/>
                <a:gridCol w="700088"/>
                <a:gridCol w="700087"/>
                <a:gridCol w="700088"/>
                <a:gridCol w="700087"/>
                <a:gridCol w="700088"/>
              </a:tblGrid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</a:tr>
              <a:tr h="3349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pondělí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úterý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</a:tr>
              <a:tr h="3349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čtvrtek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pátek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AE824"/>
                    </a:solidFill>
                  </a:tcPr>
                </a:tc>
              </a:tr>
            </a:tbl>
          </a:graphicData>
        </a:graphic>
      </p:graphicFrame>
      <p:sp>
        <p:nvSpPr>
          <p:cNvPr id="16437" name="Text Box 85"/>
          <p:cNvSpPr txBox="1">
            <a:spLocks noChangeArrowheads="1"/>
          </p:cNvSpPr>
          <p:nvPr/>
        </p:nvSpPr>
        <p:spPr bwMode="auto">
          <a:xfrm>
            <a:off x="519113" y="2706688"/>
            <a:ext cx="6967537" cy="304800"/>
          </a:xfrm>
          <a:prstGeom prst="rect">
            <a:avLst/>
          </a:prstGeom>
          <a:solidFill>
            <a:srgbClr val="6AE824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/>
              <a:t>Doplň si tabulku podle následujících pokynů: tento týden nazveme Zelený týden.</a:t>
            </a:r>
          </a:p>
        </p:txBody>
      </p:sp>
      <p:sp>
        <p:nvSpPr>
          <p:cNvPr id="16438" name="Text Box 86"/>
          <p:cNvSpPr txBox="1">
            <a:spLocks noChangeArrowheads="1"/>
          </p:cNvSpPr>
          <p:nvPr/>
        </p:nvSpPr>
        <p:spPr bwMode="auto">
          <a:xfrm>
            <a:off x="487362" y="3119438"/>
            <a:ext cx="8261101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1400" dirty="0"/>
              <a:t>V pondělí byl Libor hodnocen dvakrát výborně a jednou nedostatečně. </a:t>
            </a:r>
          </a:p>
          <a:p>
            <a:pPr marL="342900" indent="-342900">
              <a:buFontTx/>
              <a:buAutoNum type="alphaLcParenR"/>
            </a:pPr>
            <a:r>
              <a:rPr lang="cs-CZ" sz="1400" dirty="0"/>
              <a:t>V úterý byl třikrát hodnocen chvalitebně a dvakrát dobře. </a:t>
            </a:r>
          </a:p>
          <a:p>
            <a:pPr marL="342900" indent="-342900">
              <a:buFontTx/>
              <a:buAutoNum type="alphaLcParenR"/>
            </a:pPr>
            <a:r>
              <a:rPr lang="cs-CZ" sz="1400" dirty="0"/>
              <a:t>Ve středu neměl šťastný den, protože kromě jedné dostatečné obdržel pouze dvě výborné a jednu </a:t>
            </a:r>
          </a:p>
          <a:p>
            <a:pPr marL="342900" indent="-342900"/>
            <a:r>
              <a:rPr lang="cs-CZ" sz="1400" dirty="0"/>
              <a:t>       </a:t>
            </a:r>
            <a:r>
              <a:rPr lang="cs-CZ" sz="1400" dirty="0" smtClean="0"/>
              <a:t>chvalitebnou</a:t>
            </a:r>
            <a:r>
              <a:rPr lang="cs-CZ" sz="1400" dirty="0"/>
              <a:t>..</a:t>
            </a:r>
          </a:p>
          <a:p>
            <a:pPr marL="342900" indent="-342900">
              <a:buFontTx/>
              <a:buAutoNum type="alphaLcParenR" startAt="4"/>
            </a:pPr>
            <a:r>
              <a:rPr lang="cs-CZ" sz="1400" dirty="0"/>
              <a:t>Ve čtvrtek mu paní učitelka napsala jednu výbornou, jednu chvalitebnou a opět jednu dostatečnou. </a:t>
            </a:r>
          </a:p>
          <a:p>
            <a:pPr marL="342900" indent="-342900"/>
            <a:r>
              <a:rPr lang="cs-CZ" sz="1400" dirty="0"/>
              <a:t>       </a:t>
            </a:r>
            <a:r>
              <a:rPr lang="cs-CZ" sz="1400" dirty="0" smtClean="0"/>
              <a:t>Nevadí</a:t>
            </a:r>
            <a:r>
              <a:rPr lang="cs-CZ" sz="1400" dirty="0"/>
              <a:t>, dneska se bude učit a zítra si obě čtyřky opraví. </a:t>
            </a:r>
          </a:p>
          <a:p>
            <a:pPr marL="342900" indent="-342900">
              <a:buFontTx/>
              <a:buAutoNum type="alphaLcParenR" startAt="5"/>
            </a:pPr>
            <a:r>
              <a:rPr lang="cs-CZ" sz="1400" dirty="0"/>
              <a:t>V pátek se konalo vyhodnocení mnoha dobrovolných úkolů a Libor si vysloužil čtyři </a:t>
            </a:r>
          </a:p>
          <a:p>
            <a:pPr marL="342900" indent="-342900"/>
            <a:r>
              <a:rPr lang="cs-CZ" sz="1400" dirty="0"/>
              <a:t>       výborné a jednu chvalitebnou.</a:t>
            </a:r>
          </a:p>
        </p:txBody>
      </p:sp>
      <p:sp>
        <p:nvSpPr>
          <p:cNvPr id="16439" name="Text Box 87"/>
          <p:cNvSpPr txBox="1">
            <a:spLocks noChangeArrowheads="1"/>
          </p:cNvSpPr>
          <p:nvPr/>
        </p:nvSpPr>
        <p:spPr bwMode="auto">
          <a:xfrm>
            <a:off x="303213" y="467360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6440" name="Text Box 88"/>
          <p:cNvSpPr txBox="1">
            <a:spLocks noChangeArrowheads="1"/>
          </p:cNvSpPr>
          <p:nvPr/>
        </p:nvSpPr>
        <p:spPr bwMode="auto">
          <a:xfrm>
            <a:off x="5559425" y="6397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6441" name="Text Box 101"/>
          <p:cNvSpPr txBox="1">
            <a:spLocks noChangeArrowheads="1"/>
          </p:cNvSpPr>
          <p:nvPr/>
        </p:nvSpPr>
        <p:spPr bwMode="auto">
          <a:xfrm>
            <a:off x="519113" y="5235575"/>
            <a:ext cx="7458075" cy="517525"/>
          </a:xfrm>
          <a:prstGeom prst="rect">
            <a:avLst/>
          </a:prstGeom>
          <a:solidFill>
            <a:srgbClr val="6AE824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/>
              <a:t>4. Porovnej Liborovy výkony během žlutého a zeleného týdne. Vypočítej průměr všech</a:t>
            </a:r>
          </a:p>
          <a:p>
            <a:r>
              <a:rPr lang="cs-CZ" sz="1400" b="1" dirty="0"/>
              <a:t>    známek v obou týdnech a řekni (napiš), kdy byl Libor úspěšnější. </a:t>
            </a:r>
          </a:p>
        </p:txBody>
      </p:sp>
      <p:sp>
        <p:nvSpPr>
          <p:cNvPr id="16442" name="Text Box 102"/>
          <p:cNvSpPr txBox="1">
            <a:spLocks noChangeArrowheads="1"/>
          </p:cNvSpPr>
          <p:nvPr/>
        </p:nvSpPr>
        <p:spPr bwMode="auto">
          <a:xfrm>
            <a:off x="250825" y="48688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6443" name="Text Box 103"/>
          <p:cNvSpPr txBox="1">
            <a:spLocks noChangeArrowheads="1"/>
          </p:cNvSpPr>
          <p:nvPr/>
        </p:nvSpPr>
        <p:spPr bwMode="auto">
          <a:xfrm>
            <a:off x="250825" y="63087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6444" name="Text Box 104"/>
          <p:cNvSpPr txBox="1">
            <a:spLocks noChangeArrowheads="1"/>
          </p:cNvSpPr>
          <p:nvPr/>
        </p:nvSpPr>
        <p:spPr bwMode="auto">
          <a:xfrm>
            <a:off x="467290" y="6257925"/>
            <a:ext cx="276701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b="1"/>
              <a:t>Na následující straně najdeš řešení.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475725" y="207963"/>
            <a:ext cx="4456315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/>
            <a:r>
              <a:rPr lang="cs-CZ" b="1" dirty="0"/>
              <a:t>Řešení</a:t>
            </a:r>
            <a:r>
              <a:rPr lang="cs-CZ" dirty="0"/>
              <a:t>:</a:t>
            </a:r>
          </a:p>
          <a:p>
            <a:pPr marL="342900" indent="-342900">
              <a:buFontTx/>
              <a:buAutoNum type="arabicPeriod"/>
            </a:pPr>
            <a:r>
              <a:rPr lang="cs-CZ" dirty="0"/>
              <a:t>p. Novák – bernardýn Venuše</a:t>
            </a:r>
          </a:p>
          <a:p>
            <a:pPr marL="342900" indent="-342900"/>
            <a:r>
              <a:rPr lang="cs-CZ" dirty="0"/>
              <a:t>     p. Havlík – bulteriér Alda</a:t>
            </a:r>
          </a:p>
          <a:p>
            <a:pPr marL="342900" indent="-342900"/>
            <a:r>
              <a:rPr lang="cs-CZ" dirty="0"/>
              <a:t>     p. Veselý – jezevčík Karel</a:t>
            </a:r>
          </a:p>
          <a:p>
            <a:pPr marL="342900" indent="-342900"/>
            <a:r>
              <a:rPr lang="cs-CZ" dirty="0"/>
              <a:t>     pí. Nová – dalmatin Pardon</a:t>
            </a:r>
          </a:p>
          <a:p>
            <a:pPr marL="342900" indent="-342900">
              <a:buFontTx/>
              <a:buAutoNum type="arabicPeriod"/>
            </a:pPr>
            <a:endParaRPr lang="cs-CZ" dirty="0"/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475725" y="1947108"/>
            <a:ext cx="20383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2. A) 22</a:t>
            </a:r>
          </a:p>
          <a:p>
            <a:r>
              <a:rPr lang="cs-CZ" dirty="0"/>
              <a:t>    B) víc 1</a:t>
            </a:r>
          </a:p>
          <a:p>
            <a:r>
              <a:rPr lang="cs-CZ" dirty="0"/>
              <a:t>    C) dvakrát víc 1</a:t>
            </a:r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475725" y="2781837"/>
            <a:ext cx="374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3.</a:t>
            </a:r>
          </a:p>
        </p:txBody>
      </p:sp>
      <p:graphicFrame>
        <p:nvGraphicFramePr>
          <p:cNvPr id="20547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7397284"/>
              </p:ext>
            </p:extLst>
          </p:nvPr>
        </p:nvGraphicFramePr>
        <p:xfrm>
          <a:off x="861202" y="2862558"/>
          <a:ext cx="5064125" cy="1828800"/>
        </p:xfrm>
        <a:graphic>
          <a:graphicData uri="http://schemas.openxmlformats.org/drawingml/2006/table">
            <a:tbl>
              <a:tblPr/>
              <a:tblGrid>
                <a:gridCol w="842962"/>
                <a:gridCol w="846138"/>
                <a:gridCol w="842962"/>
                <a:gridCol w="842963"/>
                <a:gridCol w="846137"/>
                <a:gridCol w="842963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0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pondělí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úterý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0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čtvrtek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pátek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////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63" name="Text Box 69"/>
          <p:cNvSpPr txBox="1">
            <a:spLocks noChangeArrowheads="1"/>
          </p:cNvSpPr>
          <p:nvPr/>
        </p:nvSpPr>
        <p:spPr bwMode="auto">
          <a:xfrm>
            <a:off x="553244" y="4882928"/>
            <a:ext cx="79629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4. Žlutý týden : součet hodnot všech známek : počet všech známek = průměr</a:t>
            </a:r>
          </a:p>
          <a:p>
            <a:r>
              <a:rPr lang="cs-CZ" dirty="0"/>
              <a:t>                        44 : 22 = 2</a:t>
            </a:r>
          </a:p>
          <a:p>
            <a:r>
              <a:rPr lang="cs-CZ" dirty="0"/>
              <a:t>   Zelený týden: 40 : 20 = 2</a:t>
            </a:r>
          </a:p>
          <a:p>
            <a:r>
              <a:rPr lang="cs-CZ" dirty="0"/>
              <a:t> </a:t>
            </a:r>
            <a:r>
              <a:rPr lang="cs-CZ" dirty="0" smtClean="0"/>
              <a:t>  Libor </a:t>
            </a:r>
            <a:r>
              <a:rPr lang="cs-CZ" dirty="0"/>
              <a:t>pracoval oba týdny se stejným průměrem. </a:t>
            </a:r>
          </a:p>
        </p:txBody>
      </p:sp>
      <p:sp>
        <p:nvSpPr>
          <p:cNvPr id="17464" name="Text Box 70"/>
          <p:cNvSpPr txBox="1">
            <a:spLocks noChangeArrowheads="1"/>
          </p:cNvSpPr>
          <p:nvPr/>
        </p:nvSpPr>
        <p:spPr bwMode="auto">
          <a:xfrm>
            <a:off x="553244" y="6309320"/>
            <a:ext cx="804704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Použité zdroje: vlastní, aplikace programu Microsoft PowerPoint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760</TotalTime>
  <Words>515</Words>
  <Application>Microsoft Office PowerPoint</Application>
  <PresentationFormat>Předvádění na obrazovce (4:3)</PresentationFormat>
  <Paragraphs>107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 zpracovaný v rámci projektu "EU peníze školám"</dc:title>
  <dc:creator>Míša</dc:creator>
  <cp:lastModifiedBy>Míša</cp:lastModifiedBy>
  <cp:revision>19</cp:revision>
  <dcterms:created xsi:type="dcterms:W3CDTF">2012-04-06T13:42:21Z</dcterms:created>
  <dcterms:modified xsi:type="dcterms:W3CDTF">2013-09-18T20:32:49Z</dcterms:modified>
</cp:coreProperties>
</file>