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57" r:id="rId4"/>
    <p:sldId id="261" r:id="rId5"/>
    <p:sldId id="262" r:id="rId6"/>
    <p:sldId id="264" r:id="rId7"/>
    <p:sldId id="265" r:id="rId8"/>
    <p:sldId id="263" r:id="rId9"/>
    <p:sldId id="267" r:id="rId10"/>
    <p:sldId id="270" r:id="rId11"/>
    <p:sldId id="268" r:id="rId12"/>
    <p:sldId id="271" r:id="rId13"/>
    <p:sldId id="272" r:id="rId14"/>
    <p:sldId id="258" r:id="rId15"/>
    <p:sldId id="266" r:id="rId16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702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6578C2-A007-4CA5-A953-FFAC5204D28E}" type="datetimeFigureOut">
              <a:rPr lang="cs-CZ" smtClean="0"/>
              <a:pPr/>
              <a:t>22.4.2014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803C8F-AA6C-4DFF-8221-00A4E6A739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511149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6578C2-A007-4CA5-A953-FFAC5204D28E}" type="datetimeFigureOut">
              <a:rPr lang="cs-CZ" smtClean="0"/>
              <a:pPr/>
              <a:t>22.4.2014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803C8F-AA6C-4DFF-8221-00A4E6A739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92836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6578C2-A007-4CA5-A953-FFAC5204D28E}" type="datetimeFigureOut">
              <a:rPr lang="cs-CZ" smtClean="0"/>
              <a:pPr/>
              <a:t>22.4.2014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803C8F-AA6C-4DFF-8221-00A4E6A739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11004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900113"/>
            <a:ext cx="4038600" cy="254555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900113"/>
            <a:ext cx="4038600" cy="254555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6578C2-A007-4CA5-A953-FFAC5204D28E}" type="datetimeFigureOut">
              <a:rPr lang="cs-CZ" smtClean="0"/>
              <a:pPr/>
              <a:t>22.4.2014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803C8F-AA6C-4DFF-8221-00A4E6A739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29760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6578C2-A007-4CA5-A953-FFAC5204D28E}" type="datetimeFigureOut">
              <a:rPr lang="cs-CZ" smtClean="0"/>
              <a:pPr/>
              <a:t>22.4.2014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803C8F-AA6C-4DFF-8221-00A4E6A739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3926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6578C2-A007-4CA5-A953-FFAC5204D28E}" type="datetimeFigureOut">
              <a:rPr lang="cs-CZ" smtClean="0"/>
              <a:pPr/>
              <a:t>22.4.2014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803C8F-AA6C-4DFF-8221-00A4E6A739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28160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6578C2-A007-4CA5-A953-FFAC5204D28E}" type="datetimeFigureOut">
              <a:rPr lang="cs-CZ" smtClean="0"/>
              <a:pPr/>
              <a:t>22.4.2014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803C8F-AA6C-4DFF-8221-00A4E6A739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54519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6578C2-A007-4CA5-A953-FFAC5204D28E}" type="datetimeFigureOut">
              <a:rPr lang="cs-CZ" smtClean="0"/>
              <a:pPr/>
              <a:t>22.4.2014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803C8F-AA6C-4DFF-8221-00A4E6A739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676007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6578C2-A007-4CA5-A953-FFAC5204D28E}" type="datetimeFigureOut">
              <a:rPr lang="cs-CZ" smtClean="0"/>
              <a:pPr/>
              <a:t>22.4.2014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803C8F-AA6C-4DFF-8221-00A4E6A739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1865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6578C2-A007-4CA5-A953-FFAC5204D28E}" type="datetimeFigureOut">
              <a:rPr lang="cs-CZ" smtClean="0"/>
              <a:pPr/>
              <a:t>22.4.2014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803C8F-AA6C-4DFF-8221-00A4E6A739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27354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54781"/>
            <a:ext cx="2057400" cy="32908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54781"/>
            <a:ext cx="6019800" cy="329088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6578C2-A007-4CA5-A953-FFAC5204D28E}" type="datetimeFigureOut">
              <a:rPr lang="cs-CZ" smtClean="0"/>
              <a:pPr/>
              <a:t>22.4.2014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803C8F-AA6C-4DFF-8221-00A4E6A739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952305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6578C2-A007-4CA5-A953-FFAC5204D28E}" type="datetimeFigureOut">
              <a:rPr lang="cs-CZ" smtClean="0"/>
              <a:pPr/>
              <a:t>22.4.2014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803C8F-AA6C-4DFF-8221-00A4E6A739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511550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a/a9/Zikmund_Zho%C5%99elecka_radnice.jpg" TargetMode="External"/><Relationship Id="rId3" Type="http://schemas.openxmlformats.org/officeDocument/2006/relationships/image" Target="../media/image4.jpeg"/><Relationship Id="rId7" Type="http://schemas.openxmlformats.org/officeDocument/2006/relationships/image" Target="../media/image6.jpeg"/><Relationship Id="rId2" Type="http://schemas.openxmlformats.org/officeDocument/2006/relationships/hyperlink" Target="http://upload.wikimedia.org/wikipedia/commons/8/82/Honzik_vit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ommons.wikimedia.org/wiki/File:VaclavnaVotobraze.jpg" TargetMode="External"/><Relationship Id="rId5" Type="http://schemas.openxmlformats.org/officeDocument/2006/relationships/image" Target="../media/image5.jpeg"/><Relationship Id="rId4" Type="http://schemas.openxmlformats.org/officeDocument/2006/relationships/hyperlink" Target="http://commons.wikimedia.org/wiki/File:Charles_IV-John_Ocko_votive_picture-fragment.jpg" TargetMode="External"/><Relationship Id="rId9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hyperlink" Target="http://commons.wikimedia.org/wiki/File:Flag_of_France.svg" TargetMode="External"/><Relationship Id="rId7" Type="http://schemas.openxmlformats.org/officeDocument/2006/relationships/hyperlink" Target="http://www.statnivlajky.cz/irsko" TargetMode="External"/><Relationship Id="rId12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png"/><Relationship Id="rId11" Type="http://schemas.openxmlformats.org/officeDocument/2006/relationships/hyperlink" Target="http://www.statnivlajky.cz/madarsko" TargetMode="External"/><Relationship Id="rId5" Type="http://schemas.openxmlformats.org/officeDocument/2006/relationships/hyperlink" Target="http://www.statnivlajky.cz/francie" TargetMode="External"/><Relationship Id="rId10" Type="http://schemas.openxmlformats.org/officeDocument/2006/relationships/image" Target="../media/image12.png"/><Relationship Id="rId4" Type="http://schemas.openxmlformats.org/officeDocument/2006/relationships/image" Target="../media/image9.png"/><Relationship Id="rId9" Type="http://schemas.openxmlformats.org/officeDocument/2006/relationships/hyperlink" Target="http://www.statnivlajky.cz/lucembursko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7/7f/Otakarek2.jpg" TargetMode="External"/><Relationship Id="rId13" Type="http://schemas.openxmlformats.org/officeDocument/2006/relationships/hyperlink" Target="http://commons.wikimedia.org/wiki/File:Andreas_Moeller_001.jpg" TargetMode="External"/><Relationship Id="rId18" Type="http://schemas.openxmlformats.org/officeDocument/2006/relationships/image" Target="../media/image21.jpeg"/><Relationship Id="rId3" Type="http://schemas.openxmlformats.org/officeDocument/2006/relationships/image" Target="../media/image14.jpeg"/><Relationship Id="rId7" Type="http://schemas.openxmlformats.org/officeDocument/2006/relationships/image" Target="../media/image16.jpeg"/><Relationship Id="rId12" Type="http://schemas.openxmlformats.org/officeDocument/2006/relationships/image" Target="../media/image18.jpeg"/><Relationship Id="rId17" Type="http://schemas.openxmlformats.org/officeDocument/2006/relationships/hyperlink" Target="http://commons.wikimedia.org/wiki/File:Stilke_Hermann_Anton_-_Joan_of_Arc's_Death_at_the_Stake.jpg" TargetMode="External"/><Relationship Id="rId2" Type="http://schemas.openxmlformats.org/officeDocument/2006/relationships/hyperlink" Target="http://commons.wikimedia.org/wiki/File:Jan_Hus_2.jpg" TargetMode="External"/><Relationship Id="rId16" Type="http://schemas.openxmlformats.org/officeDocument/2006/relationships/image" Target="../media/image20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upload.wikimedia.org/wikipedia/commons/0/0a/Jacques-Louis_David_017.jpg" TargetMode="External"/><Relationship Id="rId11" Type="http://schemas.openxmlformats.org/officeDocument/2006/relationships/hyperlink" Target="http://upload.wikimedia.org/wikipedia/commons/9/90/Eliska_Vit.jpg" TargetMode="External"/><Relationship Id="rId5" Type="http://schemas.openxmlformats.org/officeDocument/2006/relationships/image" Target="../media/image15.jpeg"/><Relationship Id="rId15" Type="http://schemas.openxmlformats.org/officeDocument/2006/relationships/hyperlink" Target="http://upload.wikimedia.org/wikipedia/commons/8/85/Cleopatra.jpg" TargetMode="External"/><Relationship Id="rId10" Type="http://schemas.microsoft.com/office/2007/relationships/hdphoto" Target="../media/hdphoto1.wdp"/><Relationship Id="rId4" Type="http://schemas.openxmlformats.org/officeDocument/2006/relationships/hyperlink" Target="http://upload.wikimedia.org/wikipedia/commons/c/ce/Johan_amos_comenius_1592-1671.jpg" TargetMode="External"/><Relationship Id="rId9" Type="http://schemas.openxmlformats.org/officeDocument/2006/relationships/image" Target="../media/image17.png"/><Relationship Id="rId14" Type="http://schemas.openxmlformats.org/officeDocument/2006/relationships/image" Target="../media/image19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Imperial_State_Crown2.JPG" TargetMode="External"/><Relationship Id="rId13" Type="http://schemas.openxmlformats.org/officeDocument/2006/relationships/image" Target="../media/image27.jpeg"/><Relationship Id="rId3" Type="http://schemas.openxmlformats.org/officeDocument/2006/relationships/image" Target="../media/image22.jpeg"/><Relationship Id="rId7" Type="http://schemas.openxmlformats.org/officeDocument/2006/relationships/image" Target="../media/image24.jpeg"/><Relationship Id="rId12" Type="http://schemas.openxmlformats.org/officeDocument/2006/relationships/hyperlink" Target="http://upload.wikimedia.org/wikipedia/commons/7/79/Rotunda_na_Ripu.jpg" TargetMode="External"/><Relationship Id="rId17" Type="http://schemas.openxmlformats.org/officeDocument/2006/relationships/image" Target="../media/image29.jpeg"/><Relationship Id="rId2" Type="http://schemas.openxmlformats.org/officeDocument/2006/relationships/hyperlink" Target="http://upload.wikimedia.org/wikipedia/commons/5/51/Imperial_Crown_of_the_Holy_Roman_Empire_left.jpg" TargetMode="External"/><Relationship Id="rId16" Type="http://schemas.openxmlformats.org/officeDocument/2006/relationships/hyperlink" Target="http://commons.wikimedia.org/wiki/File:Chr%C3%A1m_Jm%C3%A9na_Panny_Marie_ve_K%C5%99tin%C3%A1ch_vyfotografovan%C3%BD_od_jihov%C3%BDchodu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upload.wikimedia.org/wikipedia/commons/8/86/Crown,_Sword_and_Globus_Cruciger_of_Hungary2.jpg" TargetMode="External"/><Relationship Id="rId11" Type="http://schemas.openxmlformats.org/officeDocument/2006/relationships/image" Target="../media/image26.jpeg"/><Relationship Id="rId5" Type="http://schemas.openxmlformats.org/officeDocument/2006/relationships/image" Target="../media/image23.jpeg"/><Relationship Id="rId15" Type="http://schemas.openxmlformats.org/officeDocument/2006/relationships/image" Target="../media/image28.jpeg"/><Relationship Id="rId10" Type="http://schemas.openxmlformats.org/officeDocument/2006/relationships/hyperlink" Target="http://upload.wikimedia.org/wikipedia/commons/a/a4/NotreDameDeParis.jpg" TargetMode="External"/><Relationship Id="rId4" Type="http://schemas.openxmlformats.org/officeDocument/2006/relationships/hyperlink" Target="http://upload.wikimedia.org/wikipedia/commons/b/bd/B%C3%B6hmen_Reichskleinodien_-_Krone_1.jpg" TargetMode="External"/><Relationship Id="rId9" Type="http://schemas.openxmlformats.org/officeDocument/2006/relationships/image" Target="../media/image25.jpeg"/><Relationship Id="rId14" Type="http://schemas.openxmlformats.org/officeDocument/2006/relationships/hyperlink" Target="http://upload.wikimedia.org/wikipedia/commons/a/af/All_Gizah_Pyramids.jpg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commons.wikimedia.org/wiki/File:VaclavnaVotobraze.jpg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4.jpeg"/><Relationship Id="rId4" Type="http://schemas.openxmlformats.org/officeDocument/2006/relationships/hyperlink" Target="http://commons.wikimedia.org/wiki/File:Jan_Hus_2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hyperlink" Target="http://www.kostnice-bodamske-jezero.cz/uploads/pics/17_KN_Blick_auf_die_Stadt_04.jpg" TargetMode="Externa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" name="Skupina 6"/>
          <p:cNvGrpSpPr/>
          <p:nvPr/>
        </p:nvGrpSpPr>
        <p:grpSpPr>
          <a:xfrm>
            <a:off x="122168" y="189035"/>
            <a:ext cx="8883709" cy="1531420"/>
            <a:chOff x="-92650" y="483518"/>
            <a:chExt cx="8883709" cy="1531420"/>
          </a:xfrm>
        </p:grpSpPr>
        <p:pic>
          <p:nvPicPr>
            <p:cNvPr id="8" name="Obrázek 7" descr="Výřez obrazovky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899592" y="483518"/>
              <a:ext cx="6614081" cy="1531420"/>
            </a:xfrm>
            <a:prstGeom prst="rect">
              <a:avLst/>
            </a:prstGeom>
          </p:spPr>
        </p:pic>
        <p:pic>
          <p:nvPicPr>
            <p:cNvPr id="9" name="Obrázek 33" descr="loga soukrškolyvjpeg.jp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r="73221" b="6723"/>
            <a:stretch/>
          </p:blipFill>
          <p:spPr bwMode="auto">
            <a:xfrm>
              <a:off x="-92650" y="483518"/>
              <a:ext cx="992242" cy="9984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0" name="Obrázek 33" descr="loga soukrškolyvjpeg.jpg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86334" b="10296"/>
            <a:stretch/>
          </p:blipFill>
          <p:spPr bwMode="auto">
            <a:xfrm>
              <a:off x="7513672" y="483518"/>
              <a:ext cx="1277387" cy="1531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Obdélník 10"/>
            <p:cNvSpPr/>
            <p:nvPr/>
          </p:nvSpPr>
          <p:spPr>
            <a:xfrm>
              <a:off x="-92650" y="1482004"/>
              <a:ext cx="992242" cy="53293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aphicFrame>
        <p:nvGraphicFramePr>
          <p:cNvPr id="12" name="Group 4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1174292734"/>
              </p:ext>
            </p:extLst>
          </p:nvPr>
        </p:nvGraphicFramePr>
        <p:xfrm>
          <a:off x="636274" y="1791267"/>
          <a:ext cx="7871451" cy="3288136"/>
        </p:xfrm>
        <a:graphic>
          <a:graphicData uri="http://schemas.openxmlformats.org/drawingml/2006/table">
            <a:tbl>
              <a:tblPr/>
              <a:tblGrid>
                <a:gridCol w="2006713"/>
                <a:gridCol w="5864738"/>
              </a:tblGrid>
              <a:tr h="2987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3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OP VK 1.5 25549863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2987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projektu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Moderní škola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2973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Soukromá střední škola podnikání a managementu, o.p.s.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2987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Dějepis (klíčová aktivita III/2)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2987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Téma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Což takhle dát si Karla? aneb Lucemburkové v kvízech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2987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2973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Mgr. Dušan Kráčmar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9012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 se snaží hravou formou shrnout učivo týkající se doby Lucemburků na českém trůnu. Završuje tak sérii výukových prezentací, které se k této době vztahují.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2987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22. 1. 2013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5925884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83518"/>
            <a:ext cx="7772400" cy="2448272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COŽ TAKHLE DÁT SI KARLA?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ANEB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LUCEMBURKOVÉ V KVÍZECH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6300192" y="4524509"/>
            <a:ext cx="2592288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© Dušan Kráčmar 2013</a:t>
            </a:r>
            <a:endParaRPr lang="cs-CZ" sz="18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Picture 8" descr="File:Honzik vit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280" b="11568"/>
          <a:stretch/>
        </p:blipFill>
        <p:spPr bwMode="auto">
          <a:xfrm>
            <a:off x="1475656" y="2921164"/>
            <a:ext cx="1080120" cy="1181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http://upload.wikimedia.org/wikipedia/commons/thumb/1/16/Charles_IV-John_Ocko_votive_picture-fragment.jpg/200px-Charles_IV-John_Ocko_votive_picture-fragment.jpg">
            <a:hlinkClick r:id="rId4"/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901" r="11553" b="34700"/>
          <a:stretch/>
        </p:blipFill>
        <p:spPr bwMode="auto">
          <a:xfrm>
            <a:off x="3160947" y="2937634"/>
            <a:ext cx="1080120" cy="1176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http://upload.wikimedia.org/wikipedia/commons/9/9b/VaclavnaVotobraze.jpg">
            <a:hlinkClick r:id="rId6"/>
          </p:cNvPr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63745"/>
          <a:stretch/>
        </p:blipFill>
        <p:spPr bwMode="auto">
          <a:xfrm>
            <a:off x="4932040" y="2921450"/>
            <a:ext cx="1080120" cy="1204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File:Zikmund Zhořelecka radnice.jpg">
            <a:hlinkClick r:id="rId8"/>
          </p:cNvPr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9564"/>
          <a:stretch/>
        </p:blipFill>
        <p:spPr bwMode="auto">
          <a:xfrm>
            <a:off x="6700118" y="2921450"/>
            <a:ext cx="1076432" cy="1192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879946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67494"/>
            <a:ext cx="7772400" cy="79208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LUCEMBURKOVÉ V KVÍZECH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ÚVOD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467544" y="1286082"/>
            <a:ext cx="8424936" cy="358992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Vážené studentky, vážení studenti,</a:t>
            </a:r>
          </a:p>
          <a:p>
            <a:pPr algn="l"/>
            <a:r>
              <a:rPr lang="cs-CZ" sz="18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1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naší společné dobrodružné cestě historií </a:t>
            </a:r>
            <a:r>
              <a:rPr lang="cs-CZ" sz="1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jsme se dostali až do roku 1437, do doby, kdy český trůn opouští Lucemburská dynastie.</a:t>
            </a:r>
          </a:p>
          <a:p>
            <a:pPr algn="l"/>
            <a:r>
              <a:rPr lang="cs-CZ" sz="1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Protože každý z jejich panovníků na českém či říšském trůnu vám byl představen ve výukových prezentacích, věřím, že si poradíte i s následujícími kvízy. Původně měly být hravé pro vás i pro mne. Teď už jste poslední nadějí minulé věty Uf, to byla fuška…</a:t>
            </a:r>
          </a:p>
          <a:p>
            <a:pPr algn="l"/>
            <a:r>
              <a:rPr lang="cs-CZ" sz="1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Před sebou máte pracovní listy. Vyplňujte je podle uvedených instrukcí, každý úkol společně vyhodnotíme. Na konci výuky body sečteme a provedeme celkové vyhodnocení.</a:t>
            </a:r>
          </a:p>
          <a:p>
            <a:pPr algn="l"/>
            <a:r>
              <a:rPr lang="cs-CZ" sz="1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Tak mnoho </a:t>
            </a:r>
            <a:r>
              <a:rPr lang="cs-CZ" sz="18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š</a:t>
            </a:r>
            <a:r>
              <a:rPr lang="cs-CZ" sz="1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těstí, jdeme na věc! </a:t>
            </a:r>
            <a:endParaRPr lang="cs-CZ" sz="1800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endParaRPr lang="cs-CZ" sz="18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8445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65956" y="206893"/>
            <a:ext cx="8812088" cy="79208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LUCEMBURKOVÉ V KVÍZECH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LUCEMBURSKO – KDE TO DNESKA JE?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4808106" y="998981"/>
            <a:ext cx="4392488" cy="420389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buFont typeface="+mj-lt"/>
              <a:buAutoNum type="arabicPeriod"/>
            </a:pPr>
            <a:r>
              <a:rPr lang="cs-CZ" sz="1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Číslem 1 označte na slepé mapě území Lucemburska                                    </a:t>
            </a:r>
            <a:r>
              <a:rPr lang="cs-CZ" sz="1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(1bod)</a:t>
            </a:r>
          </a:p>
          <a:p>
            <a:pPr marL="342900" indent="-342900" algn="l">
              <a:buFont typeface="+mj-lt"/>
              <a:buAutoNum type="arabicPeriod"/>
            </a:pPr>
            <a:r>
              <a:rPr lang="cs-CZ" sz="1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mapě pojmenujte státy sousedící s Lucemburskem                              </a:t>
            </a:r>
            <a:r>
              <a:rPr lang="cs-CZ" sz="1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(3 body)</a:t>
            </a:r>
          </a:p>
          <a:p>
            <a:pPr marL="342900" indent="-342900" algn="l">
              <a:buFont typeface="+mj-lt"/>
              <a:buAutoNum type="arabicPeriod"/>
            </a:pPr>
            <a:r>
              <a:rPr lang="cs-CZ" sz="1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Jaké je hlavní město Lucemburska?</a:t>
            </a:r>
          </a:p>
          <a:p>
            <a:pPr algn="l"/>
            <a:r>
              <a:rPr lang="cs-CZ" sz="18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                </a:t>
            </a:r>
            <a:r>
              <a:rPr lang="cs-CZ" sz="1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(1bod)</a:t>
            </a:r>
            <a:endParaRPr lang="cs-CZ" sz="1800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 algn="l">
              <a:buFont typeface="+mj-lt"/>
              <a:buAutoNum type="arabicPeriod" startAt="4"/>
            </a:pPr>
            <a:r>
              <a:rPr lang="cs-CZ" sz="1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Zakroužkujte lucemburskou vlajku</a:t>
            </a:r>
          </a:p>
          <a:p>
            <a:pPr algn="l"/>
            <a:endParaRPr lang="cs-CZ" sz="18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endParaRPr lang="cs-CZ" sz="1800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1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                (1 bod)</a:t>
            </a:r>
          </a:p>
          <a:p>
            <a:pPr marL="342900" indent="-342900" algn="l">
              <a:buFont typeface="+mj-lt"/>
              <a:buAutoNum type="arabicPeriod" startAt="5"/>
            </a:pPr>
            <a:r>
              <a:rPr lang="cs-CZ" sz="1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Jaká je hlavní zemědělská plodina Lucemburska, z níž se dělá nápoj? </a:t>
            </a:r>
            <a:r>
              <a:rPr lang="cs-CZ" sz="1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 bod)</a:t>
            </a:r>
          </a:p>
          <a:p>
            <a:pPr marL="342900" indent="-342900" algn="l">
              <a:buFont typeface="+mj-lt"/>
              <a:buAutoNum type="arabicPeriod" startAt="5"/>
            </a:pPr>
            <a:endParaRPr lang="cs-CZ" sz="1800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endParaRPr lang="cs-CZ" sz="1800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endParaRPr lang="cs-CZ" sz="18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Picture 2" descr="http://www.szs-pi.cz/downloads/Studenti/zeměpis%20-%201.B/mapy/Evropa/Evropa.pn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003" t="38043" r="25598" b="18956"/>
          <a:stretch/>
        </p:blipFill>
        <p:spPr bwMode="auto">
          <a:xfrm>
            <a:off x="71326" y="1104156"/>
            <a:ext cx="4788706" cy="3899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rancie">
            <a:hlinkClick r:id="rId3" tooltip="Francie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7620000"/>
            <a:ext cx="209550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Francie">
            <a:hlinkClick r:id="rId3" tooltip="Francie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2400" y="-7467600"/>
            <a:ext cx="209550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Francie">
            <a:hlinkClick r:id="rId3" tooltip="Francie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4800" y="-7315200"/>
            <a:ext cx="209550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Francie">
            <a:hlinkClick r:id="rId3" tooltip="Francie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" y="-7162800"/>
            <a:ext cx="209550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Francie">
            <a:hlinkClick r:id="rId3" tooltip="Francie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9600" y="-7010400"/>
            <a:ext cx="209550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Francouzská vlajka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40505" y="3287066"/>
            <a:ext cx="671655" cy="447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Irská vlajka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2428" y="3299237"/>
            <a:ext cx="671655" cy="447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Lucemburská vlajka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45425" y="3287066"/>
            <a:ext cx="671655" cy="447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Maďarská vlajka">
            <a:hlinkClick r:id="rId11"/>
          </p:cNvPr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28384" y="3287066"/>
            <a:ext cx="671655" cy="447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Podnadpis 2"/>
          <p:cNvSpPr txBox="1">
            <a:spLocks/>
          </p:cNvSpPr>
          <p:nvPr/>
        </p:nvSpPr>
        <p:spPr>
          <a:xfrm>
            <a:off x="1691680" y="3054134"/>
            <a:ext cx="296466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endParaRPr lang="cs-CZ" sz="18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Podnadpis 2"/>
          <p:cNvSpPr txBox="1">
            <a:spLocks/>
          </p:cNvSpPr>
          <p:nvPr/>
        </p:nvSpPr>
        <p:spPr>
          <a:xfrm>
            <a:off x="1870947" y="2758588"/>
            <a:ext cx="954193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Německo</a:t>
            </a:r>
            <a:endParaRPr lang="cs-CZ" sz="14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Podnadpis 2"/>
          <p:cNvSpPr txBox="1">
            <a:spLocks/>
          </p:cNvSpPr>
          <p:nvPr/>
        </p:nvSpPr>
        <p:spPr>
          <a:xfrm>
            <a:off x="794200" y="3719324"/>
            <a:ext cx="724532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Francie</a:t>
            </a:r>
            <a:endParaRPr lang="cs-CZ" sz="14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Podnadpis 2"/>
          <p:cNvSpPr txBox="1">
            <a:spLocks/>
          </p:cNvSpPr>
          <p:nvPr/>
        </p:nvSpPr>
        <p:spPr>
          <a:xfrm>
            <a:off x="1231842" y="2758588"/>
            <a:ext cx="724532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Belgie</a:t>
            </a:r>
            <a:endParaRPr lang="cs-CZ" sz="14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Podnadpis 2"/>
          <p:cNvSpPr txBox="1">
            <a:spLocks/>
          </p:cNvSpPr>
          <p:nvPr/>
        </p:nvSpPr>
        <p:spPr>
          <a:xfrm>
            <a:off x="5220072" y="2551746"/>
            <a:ext cx="1152128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Luxemburg</a:t>
            </a:r>
            <a:endParaRPr lang="cs-CZ" sz="14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vál 2"/>
          <p:cNvSpPr/>
          <p:nvPr/>
        </p:nvSpPr>
        <p:spPr>
          <a:xfrm>
            <a:off x="7059973" y="3089548"/>
            <a:ext cx="851982" cy="85198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Podnadpis 2"/>
          <p:cNvSpPr txBox="1">
            <a:spLocks/>
          </p:cNvSpPr>
          <p:nvPr/>
        </p:nvSpPr>
        <p:spPr>
          <a:xfrm>
            <a:off x="5314066" y="3746882"/>
            <a:ext cx="724532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Francie</a:t>
            </a:r>
            <a:endParaRPr lang="cs-CZ" sz="14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Podnadpis 2"/>
          <p:cNvSpPr txBox="1">
            <a:spLocks/>
          </p:cNvSpPr>
          <p:nvPr/>
        </p:nvSpPr>
        <p:spPr>
          <a:xfrm>
            <a:off x="6317062" y="3734836"/>
            <a:ext cx="577021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Irsko</a:t>
            </a:r>
            <a:endParaRPr lang="cs-CZ" sz="14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Podnadpis 2"/>
          <p:cNvSpPr txBox="1">
            <a:spLocks/>
          </p:cNvSpPr>
          <p:nvPr/>
        </p:nvSpPr>
        <p:spPr>
          <a:xfrm>
            <a:off x="7911955" y="3716065"/>
            <a:ext cx="1052533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Maďarsko</a:t>
            </a:r>
            <a:endParaRPr lang="cs-CZ" sz="14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5" name="Podnadpis 2"/>
          <p:cNvSpPr txBox="1">
            <a:spLocks/>
          </p:cNvSpPr>
          <p:nvPr/>
        </p:nvSpPr>
        <p:spPr>
          <a:xfrm>
            <a:off x="5201411" y="4801158"/>
            <a:ext cx="1152128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1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inná réva</a:t>
            </a:r>
            <a:endParaRPr lang="cs-CZ" sz="14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82011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9" grpId="0"/>
      <p:bldP spid="20" grpId="0"/>
      <p:bldP spid="3" grpId="0" animBg="1"/>
      <p:bldP spid="22" grpId="0"/>
      <p:bldP spid="23" grpId="0"/>
      <p:bldP spid="24" grpId="0"/>
      <p:bldP spid="2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7789" y="0"/>
            <a:ext cx="9144000" cy="5143500"/>
          </a:xfrm>
          <a:prstGeom prst="rect">
            <a:avLst/>
          </a:prstGeom>
          <a:solidFill>
            <a:srgbClr val="FFFF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15213" y="195486"/>
            <a:ext cx="9144000" cy="79208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LUCEMBURKOVÉ V KVÍZECH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RYCHLOTEST – ZAKROUŽKUJTE ODPOVĚĎ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7789" y="1491630"/>
            <a:ext cx="3059832" cy="331236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buFont typeface="+mj-lt"/>
              <a:buAutoNum type="arabicPeriod"/>
            </a:pPr>
            <a:r>
              <a:rPr lang="cs-CZ" sz="1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Lucemburkové vládli Českým zemím</a:t>
            </a:r>
          </a:p>
          <a:p>
            <a:pPr marL="800100" lvl="1" indent="-342900" algn="l">
              <a:buFont typeface="+mj-lt"/>
              <a:buAutoNum type="alphaLcParenR"/>
            </a:pPr>
            <a:r>
              <a:rPr lang="cs-CZ" sz="14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14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 12. a 13. století</a:t>
            </a:r>
          </a:p>
          <a:p>
            <a:pPr marL="800100" lvl="1" indent="-342900" algn="l">
              <a:buFont typeface="+mj-lt"/>
              <a:buAutoNum type="alphaLcParenR"/>
            </a:pPr>
            <a:r>
              <a:rPr lang="cs-CZ" sz="14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14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 13. a 14. století</a:t>
            </a:r>
          </a:p>
          <a:p>
            <a:pPr marL="800100" lvl="1" indent="-342900" algn="l">
              <a:buFont typeface="+mj-lt"/>
              <a:buAutoNum type="alphaLcParenR"/>
            </a:pPr>
            <a:r>
              <a:rPr lang="cs-CZ" sz="14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14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 14. a 15. století</a:t>
            </a:r>
          </a:p>
          <a:p>
            <a:pPr marL="800100" lvl="1" indent="-342900" algn="l">
              <a:buFont typeface="+mj-lt"/>
              <a:buAutoNum type="alphaLcParenR"/>
            </a:pPr>
            <a:r>
              <a:rPr lang="cs-CZ" sz="14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14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 15. a 16. století</a:t>
            </a:r>
          </a:p>
          <a:p>
            <a:pPr marL="342900" indent="-342900" algn="l">
              <a:buFont typeface="+mj-lt"/>
              <a:buAutoNum type="arabicPeriod"/>
            </a:pPr>
            <a:r>
              <a:rPr lang="cs-CZ" sz="1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Jan Lucemburský bojoval ve Stoleté válce na straně</a:t>
            </a:r>
          </a:p>
          <a:p>
            <a:pPr marL="800100" lvl="1" indent="-342900" algn="l">
              <a:buFont typeface="+mj-lt"/>
              <a:buAutoNum type="alphaLcParenR"/>
            </a:pPr>
            <a:r>
              <a:rPr lang="cs-CZ" sz="14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Francie</a:t>
            </a:r>
          </a:p>
          <a:p>
            <a:pPr marL="800100" lvl="1" indent="-342900" algn="l">
              <a:buFont typeface="+mj-lt"/>
              <a:buAutoNum type="alphaLcParenR"/>
            </a:pPr>
            <a:r>
              <a:rPr lang="cs-CZ" sz="14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Německa</a:t>
            </a:r>
          </a:p>
          <a:p>
            <a:pPr marL="800100" lvl="1" indent="-342900" algn="l">
              <a:buFont typeface="+mj-lt"/>
              <a:buAutoNum type="alphaLcParenR"/>
            </a:pPr>
            <a:r>
              <a:rPr lang="cs-CZ" sz="14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Anglie</a:t>
            </a:r>
          </a:p>
          <a:p>
            <a:pPr marL="800100" lvl="1" indent="-342900" algn="l">
              <a:buFont typeface="+mj-lt"/>
              <a:buAutoNum type="alphaLcParenR"/>
            </a:pPr>
            <a:r>
              <a:rPr lang="cs-CZ" sz="14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Českých zemí</a:t>
            </a:r>
          </a:p>
          <a:p>
            <a:pPr marL="342900" indent="-342900" algn="l">
              <a:buFont typeface="+mj-lt"/>
              <a:buAutoNum type="arabicPeriod"/>
            </a:pPr>
            <a:endParaRPr lang="cs-CZ" sz="18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Podnadpis 2"/>
          <p:cNvSpPr txBox="1">
            <a:spLocks/>
          </p:cNvSpPr>
          <p:nvPr/>
        </p:nvSpPr>
        <p:spPr>
          <a:xfrm>
            <a:off x="3067135" y="1491630"/>
            <a:ext cx="3059832" cy="331236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buFont typeface="+mj-lt"/>
              <a:buAutoNum type="arabicPeriod" startAt="3"/>
            </a:pPr>
            <a:r>
              <a:rPr lang="cs-CZ" sz="1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Karel IV. podle příbuzenských vztahů byl</a:t>
            </a:r>
          </a:p>
          <a:p>
            <a:pPr marL="800100" lvl="1" indent="-342900" algn="l">
              <a:buFont typeface="+mj-lt"/>
              <a:buAutoNum type="alphaLcParenR"/>
            </a:pPr>
            <a:r>
              <a:rPr lang="cs-CZ" sz="14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14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nukem Přemysla Otakara II.</a:t>
            </a:r>
          </a:p>
          <a:p>
            <a:pPr marL="800100" lvl="1" indent="-342900" algn="l">
              <a:buFont typeface="+mj-lt"/>
              <a:buAutoNum type="alphaLcParenR"/>
            </a:pPr>
            <a:r>
              <a:rPr lang="cs-CZ" sz="14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cs-CZ" sz="14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ratrem Zikmunda</a:t>
            </a:r>
          </a:p>
          <a:p>
            <a:pPr marL="800100" lvl="1" indent="-342900" algn="l">
              <a:buFont typeface="+mj-lt"/>
              <a:buAutoNum type="alphaLcParenR"/>
            </a:pPr>
            <a:r>
              <a:rPr lang="cs-CZ" sz="14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14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ynem Elišky Přemyslovny</a:t>
            </a:r>
          </a:p>
          <a:p>
            <a:pPr marL="800100" lvl="1" indent="-342900" algn="l">
              <a:buFont typeface="+mj-lt"/>
              <a:buAutoNum type="alphaLcParenR"/>
            </a:pPr>
            <a:r>
              <a:rPr lang="cs-CZ" sz="14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r>
              <a:rPr lang="cs-CZ" sz="14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tcem Jana Lucemburského </a:t>
            </a:r>
          </a:p>
          <a:p>
            <a:pPr marL="342900" indent="-342900" algn="l">
              <a:buFont typeface="+mj-lt"/>
              <a:buAutoNum type="arabicPeriod" startAt="3"/>
            </a:pPr>
            <a:r>
              <a:rPr lang="cs-CZ" sz="1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Který z těchto titulů vlastnil  Václav IV.</a:t>
            </a:r>
          </a:p>
          <a:p>
            <a:pPr marL="800100" lvl="1" indent="-342900" algn="l">
              <a:buFont typeface="+mj-lt"/>
              <a:buAutoNum type="alphaLcParenR"/>
            </a:pPr>
            <a:r>
              <a:rPr lang="cs-CZ" sz="14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císaře Svaté říše římské</a:t>
            </a:r>
          </a:p>
          <a:p>
            <a:pPr marL="800100" lvl="1" indent="-342900" algn="l">
              <a:buFont typeface="+mj-lt"/>
              <a:buAutoNum type="alphaLcParenR"/>
            </a:pPr>
            <a:r>
              <a:rPr lang="cs-CZ" sz="14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uherského krále </a:t>
            </a:r>
          </a:p>
          <a:p>
            <a:pPr marL="800100" lvl="1" indent="-342900" algn="l">
              <a:buFont typeface="+mj-lt"/>
              <a:buAutoNum type="alphaLcParenR"/>
            </a:pPr>
            <a:r>
              <a:rPr lang="cs-CZ" sz="14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14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rále Svaté říše římské</a:t>
            </a:r>
          </a:p>
          <a:p>
            <a:pPr marL="800100" lvl="1" indent="-342900" algn="l">
              <a:buFont typeface="+mj-lt"/>
              <a:buAutoNum type="alphaLcParenR"/>
            </a:pPr>
            <a:r>
              <a:rPr lang="cs-CZ" sz="14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polského krále</a:t>
            </a:r>
          </a:p>
          <a:p>
            <a:pPr marL="342900" indent="-342900" algn="l">
              <a:buFont typeface="+mj-lt"/>
              <a:buAutoNum type="arabicPeriod" startAt="3"/>
            </a:pPr>
            <a:endParaRPr lang="cs-CZ" sz="18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Podnadpis 2"/>
          <p:cNvSpPr txBox="1">
            <a:spLocks/>
          </p:cNvSpPr>
          <p:nvPr/>
        </p:nvSpPr>
        <p:spPr>
          <a:xfrm>
            <a:off x="6069361" y="1484277"/>
            <a:ext cx="3059832" cy="331236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buFont typeface="+mj-lt"/>
              <a:buAutoNum type="arabicPeriod" startAt="5"/>
            </a:pPr>
            <a:r>
              <a:rPr lang="cs-CZ" sz="1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Zikmund si ve Svaté říši římské získal obdiv díky</a:t>
            </a:r>
          </a:p>
          <a:p>
            <a:pPr marL="800100" lvl="1" indent="-342900" algn="l">
              <a:buFont typeface="+mj-lt"/>
              <a:buAutoNum type="alphaLcParenR"/>
            </a:pPr>
            <a:r>
              <a:rPr lang="cs-CZ" sz="14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r>
              <a:rPr lang="cs-CZ" sz="14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dstranění trojpapežství</a:t>
            </a:r>
          </a:p>
          <a:p>
            <a:pPr marL="800100" lvl="1" indent="-342900" algn="l">
              <a:buFont typeface="+mj-lt"/>
              <a:buAutoNum type="alphaLcParenR"/>
            </a:pPr>
            <a:r>
              <a:rPr lang="cs-CZ" sz="14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14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ítězství ve Stoleté válce</a:t>
            </a:r>
          </a:p>
          <a:p>
            <a:pPr marL="800100" lvl="1" indent="-342900" algn="l">
              <a:buFont typeface="+mj-lt"/>
              <a:buAutoNum type="alphaLcParenR"/>
            </a:pPr>
            <a:r>
              <a:rPr lang="cs-CZ" sz="14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rozšířením území k Jadranu </a:t>
            </a:r>
          </a:p>
          <a:p>
            <a:pPr marL="800100" lvl="1" indent="-342900" algn="l">
              <a:buFont typeface="+mj-lt"/>
              <a:buAutoNum type="alphaLcParenR"/>
            </a:pPr>
            <a:r>
              <a:rPr lang="cs-CZ" sz="14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podporou husitského hnutí </a:t>
            </a:r>
          </a:p>
          <a:p>
            <a:pPr marL="342900" indent="-342900" algn="l">
              <a:buFont typeface="+mj-lt"/>
              <a:buAutoNum type="arabicPeriod" startAt="5"/>
            </a:pPr>
            <a:r>
              <a:rPr lang="cs-CZ" sz="1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Lucemburský král Svaté říše římské let 1410 - 1411</a:t>
            </a:r>
          </a:p>
          <a:p>
            <a:pPr marL="800100" lvl="1" indent="-342900" algn="l">
              <a:buFont typeface="+mj-lt"/>
              <a:buAutoNum type="alphaLcParenR"/>
            </a:pPr>
            <a:r>
              <a:rPr lang="cs-CZ" sz="14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14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 jmenoval Mošt</a:t>
            </a:r>
          </a:p>
          <a:p>
            <a:pPr marL="800100" lvl="1" indent="-342900" algn="l">
              <a:buFont typeface="+mj-lt"/>
              <a:buAutoNum type="alphaLcParenR"/>
            </a:pPr>
            <a:r>
              <a:rPr lang="cs-CZ" sz="14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14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 jmenoval Jošt</a:t>
            </a:r>
          </a:p>
          <a:p>
            <a:pPr marL="800100" lvl="1" indent="-342900" algn="l">
              <a:buFont typeface="+mj-lt"/>
              <a:buAutoNum type="alphaLcParenR"/>
            </a:pPr>
            <a:r>
              <a:rPr lang="cs-CZ" sz="14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jmenoval Košt </a:t>
            </a:r>
          </a:p>
          <a:p>
            <a:pPr marL="800100" lvl="1" indent="-342900" algn="l">
              <a:buFont typeface="+mj-lt"/>
              <a:buAutoNum type="alphaLcParenR"/>
            </a:pPr>
            <a:r>
              <a:rPr lang="cs-CZ" sz="14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14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 jmenoval Rošt</a:t>
            </a:r>
          </a:p>
          <a:p>
            <a:pPr marL="342900" indent="-342900" algn="l">
              <a:buFont typeface="+mj-lt"/>
              <a:buAutoNum type="arabicPeriod" startAt="5"/>
            </a:pPr>
            <a:endParaRPr lang="cs-CZ" sz="18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vál 2"/>
          <p:cNvSpPr/>
          <p:nvPr/>
        </p:nvSpPr>
        <p:spPr>
          <a:xfrm>
            <a:off x="539552" y="2671547"/>
            <a:ext cx="243813" cy="24381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19199" y="3723878"/>
            <a:ext cx="243813" cy="24381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3563888" y="2656960"/>
            <a:ext cx="243813" cy="24381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3563887" y="4299942"/>
            <a:ext cx="243813" cy="24381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6588224" y="2139702"/>
            <a:ext cx="243813" cy="24381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6573551" y="3979067"/>
            <a:ext cx="243813" cy="24381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Podnadpis 2"/>
          <p:cNvSpPr txBox="1">
            <a:spLocks/>
          </p:cNvSpPr>
          <p:nvPr/>
        </p:nvSpPr>
        <p:spPr>
          <a:xfrm>
            <a:off x="7370068" y="4727673"/>
            <a:ext cx="1748679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(celkem 6 bodů)</a:t>
            </a:r>
            <a:endParaRPr lang="cs-CZ" sz="18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7312473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7789" y="0"/>
            <a:ext cx="9144000" cy="5143500"/>
          </a:xfrm>
          <a:prstGeom prst="rect">
            <a:avLst/>
          </a:prstGeom>
          <a:solidFill>
            <a:srgbClr val="FFFF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15213" y="195486"/>
            <a:ext cx="9144000" cy="79208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LUCEMBURKOVÉ V KVÍZECH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OBRÁZKOVÝ KVÍZ – ZATRHNĚTE OBRÁZEK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7789" y="1275605"/>
            <a:ext cx="8072603" cy="206916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buFont typeface="+mj-lt"/>
              <a:buAutoNum type="arabicPeriod"/>
            </a:pPr>
            <a:r>
              <a:rPr lang="cs-CZ" sz="1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kterou z těchto osobností se </a:t>
            </a:r>
            <a:r>
              <a:rPr lang="cs-CZ" sz="1800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mohl</a:t>
            </a:r>
            <a:r>
              <a:rPr lang="cs-CZ" sz="1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setkat Karel IV.?</a:t>
            </a:r>
          </a:p>
          <a:p>
            <a:pPr algn="l"/>
            <a:endParaRPr lang="cs-CZ" sz="18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9" name="Picture 2" descr="http://upload.wikimedia.org/wikipedia/commons/thumb/e/e9/Jan_Hus_2.jpg/220px-Jan_Hus_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642066"/>
            <a:ext cx="864096" cy="1221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File:Johan amos comenius 1592-1671.jpg">
            <a:hlinkClick r:id="rId4"/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089" t="4075" r="14687" b="14167"/>
          <a:stretch/>
        </p:blipFill>
        <p:spPr bwMode="auto">
          <a:xfrm>
            <a:off x="5206279" y="1605978"/>
            <a:ext cx="982038" cy="1293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File:Jacques-Louis David 017.jpg">
            <a:hlinkClick r:id="rId6"/>
          </p:cNvPr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188" t="9418" r="22652" b="55825"/>
          <a:stretch/>
        </p:blipFill>
        <p:spPr bwMode="auto">
          <a:xfrm>
            <a:off x="824744" y="1635646"/>
            <a:ext cx="989967" cy="1221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File:Otakarek2.jpg">
            <a:hlinkClick r:id="rId8"/>
          </p:cNvPr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rightnessContrast bright="2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718" r="23838" b="76753"/>
          <a:stretch/>
        </p:blipFill>
        <p:spPr bwMode="auto">
          <a:xfrm>
            <a:off x="7524327" y="1635646"/>
            <a:ext cx="952746" cy="1279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Podnadpis 2"/>
          <p:cNvSpPr txBox="1">
            <a:spLocks/>
          </p:cNvSpPr>
          <p:nvPr/>
        </p:nvSpPr>
        <p:spPr>
          <a:xfrm>
            <a:off x="824744" y="2800861"/>
            <a:ext cx="1030268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4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Napoleon</a:t>
            </a:r>
            <a:endParaRPr lang="cs-CZ" sz="1400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Podnadpis 2"/>
          <p:cNvSpPr txBox="1">
            <a:spLocks/>
          </p:cNvSpPr>
          <p:nvPr/>
        </p:nvSpPr>
        <p:spPr>
          <a:xfrm>
            <a:off x="2962934" y="2800861"/>
            <a:ext cx="1030268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Jan Hus</a:t>
            </a:r>
            <a:endParaRPr lang="cs-CZ" sz="1400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5" name="Podnadpis 2"/>
          <p:cNvSpPr txBox="1">
            <a:spLocks/>
          </p:cNvSpPr>
          <p:nvPr/>
        </p:nvSpPr>
        <p:spPr>
          <a:xfrm>
            <a:off x="4833202" y="2837596"/>
            <a:ext cx="1728192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Jan Amos Komenský</a:t>
            </a:r>
            <a:endParaRPr lang="cs-CZ" sz="1400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6" name="Podnadpis 2"/>
          <p:cNvSpPr txBox="1">
            <a:spLocks/>
          </p:cNvSpPr>
          <p:nvPr/>
        </p:nvSpPr>
        <p:spPr>
          <a:xfrm>
            <a:off x="7136604" y="2849179"/>
            <a:ext cx="1728192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Přemysl Otakar II.</a:t>
            </a:r>
            <a:endParaRPr lang="cs-CZ" sz="1400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7" name="Podnadpis 2"/>
          <p:cNvSpPr txBox="1">
            <a:spLocks/>
          </p:cNvSpPr>
          <p:nvPr/>
        </p:nvSpPr>
        <p:spPr>
          <a:xfrm>
            <a:off x="27789" y="3105923"/>
            <a:ext cx="8072603" cy="206916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buFont typeface="+mj-lt"/>
              <a:buAutoNum type="arabicPeriod" startAt="2"/>
            </a:pPr>
            <a:r>
              <a:rPr lang="cs-CZ" sz="1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Která z těchto žen byla manželkou Jana Lucemburského?</a:t>
            </a:r>
          </a:p>
          <a:p>
            <a:pPr algn="l"/>
            <a:endParaRPr lang="cs-CZ" sz="18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8" name="Picture 10" descr="File:Eliska Vit.jpg">
            <a:hlinkClick r:id="rId11"/>
          </p:cNvPr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602" t="9588" r="36058" b="11439"/>
          <a:stretch/>
        </p:blipFill>
        <p:spPr bwMode="auto">
          <a:xfrm>
            <a:off x="816817" y="3588511"/>
            <a:ext cx="995989" cy="1103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Podnadpis 2"/>
          <p:cNvSpPr txBox="1">
            <a:spLocks/>
          </p:cNvSpPr>
          <p:nvPr/>
        </p:nvSpPr>
        <p:spPr>
          <a:xfrm>
            <a:off x="467544" y="4692502"/>
            <a:ext cx="1656183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4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Eliška Přemyslovna</a:t>
            </a:r>
            <a:endParaRPr lang="cs-CZ" sz="1400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2" name="Picture 4" descr="http://upload.wikimedia.org/wikipedia/commons/thumb/5/5a/Andreas_Moeller_001.jpg/220px-Andreas_Moeller_001.jpg">
            <a:hlinkClick r:id="rId13"/>
          </p:cNvPr>
          <p:cNvPicPr>
            <a:picLocks noChangeAspect="1" noChangeArrowheads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976" t="4805" r="25033" b="54092"/>
          <a:stretch/>
        </p:blipFill>
        <p:spPr bwMode="auto">
          <a:xfrm>
            <a:off x="3059832" y="3579739"/>
            <a:ext cx="836472" cy="1062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Podnadpis 2"/>
          <p:cNvSpPr txBox="1">
            <a:spLocks/>
          </p:cNvSpPr>
          <p:nvPr/>
        </p:nvSpPr>
        <p:spPr>
          <a:xfrm>
            <a:off x="2904207" y="4642677"/>
            <a:ext cx="1232516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4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Marie </a:t>
            </a:r>
            <a:r>
              <a:rPr lang="cs-CZ" sz="14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r>
              <a:rPr lang="cs-CZ" sz="14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erezie</a:t>
            </a:r>
            <a:endParaRPr lang="cs-CZ" sz="1400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1" name="Picture 14" descr="File:Cleopatra.jpg">
            <a:hlinkClick r:id="rId15"/>
          </p:cNvPr>
          <p:cNvPicPr>
            <a:picLocks noChangeAspect="1" noChangeArrowheads="1"/>
          </p:cNvPicPr>
          <p:nvPr/>
        </p:nvPicPr>
        <p:blipFill rotWithShape="1"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758" r="21166" b="32179"/>
          <a:stretch/>
        </p:blipFill>
        <p:spPr bwMode="auto">
          <a:xfrm>
            <a:off x="5342614" y="3578409"/>
            <a:ext cx="819712" cy="1064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2" name="Podnadpis 2"/>
          <p:cNvSpPr txBox="1">
            <a:spLocks/>
          </p:cNvSpPr>
          <p:nvPr/>
        </p:nvSpPr>
        <p:spPr>
          <a:xfrm>
            <a:off x="5278492" y="4636176"/>
            <a:ext cx="947956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4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Kleopatra</a:t>
            </a:r>
            <a:endParaRPr lang="cs-CZ" sz="1400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4" name="Picture 6" descr="http://upload.wikimedia.org/wikipedia/commons/thumb/7/76/Stilke_Hermann_Anton_-_Joan_of_Arc%27s_Death_at_the_Stake.jpg/170px-Stilke_Hermann_Anton_-_Joan_of_Arc%27s_Death_at_the_Stake.jpg">
            <a:hlinkClick r:id="rId17"/>
          </p:cNvPr>
          <p:cNvPicPr>
            <a:picLocks noChangeAspect="1" noChangeArrowheads="1"/>
          </p:cNvPicPr>
          <p:nvPr/>
        </p:nvPicPr>
        <p:blipFill rotWithShape="1"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099" t="16602" r="15062" b="7284"/>
          <a:stretch/>
        </p:blipFill>
        <p:spPr bwMode="auto">
          <a:xfrm>
            <a:off x="7645596" y="3564443"/>
            <a:ext cx="787913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4" name="Podnadpis 2"/>
          <p:cNvSpPr txBox="1">
            <a:spLocks/>
          </p:cNvSpPr>
          <p:nvPr/>
        </p:nvSpPr>
        <p:spPr>
          <a:xfrm>
            <a:off x="7435789" y="4707086"/>
            <a:ext cx="1368152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4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Johanka z Arku</a:t>
            </a:r>
            <a:endParaRPr lang="cs-CZ" sz="1400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2048" name="Skupina 2047"/>
          <p:cNvGrpSpPr/>
          <p:nvPr/>
        </p:nvGrpSpPr>
        <p:grpSpPr>
          <a:xfrm>
            <a:off x="3685202" y="2408840"/>
            <a:ext cx="432048" cy="576064"/>
            <a:chOff x="4283968" y="2139702"/>
            <a:chExt cx="432048" cy="576064"/>
          </a:xfrm>
        </p:grpSpPr>
        <p:cxnSp>
          <p:nvCxnSpPr>
            <p:cNvPr id="8" name="Přímá spojnice 7"/>
            <p:cNvCxnSpPr/>
            <p:nvPr/>
          </p:nvCxnSpPr>
          <p:spPr>
            <a:xfrm flipH="1">
              <a:off x="4427984" y="2139702"/>
              <a:ext cx="288032" cy="576064"/>
            </a:xfrm>
            <a:prstGeom prst="line">
              <a:avLst/>
            </a:prstGeom>
            <a:ln w="3492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Přímá spojnice 36"/>
            <p:cNvCxnSpPr/>
            <p:nvPr/>
          </p:nvCxnSpPr>
          <p:spPr>
            <a:xfrm>
              <a:off x="4283968" y="2427734"/>
              <a:ext cx="144016" cy="288032"/>
            </a:xfrm>
            <a:prstGeom prst="line">
              <a:avLst/>
            </a:prstGeom>
            <a:ln w="3492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1" name="Skupina 40"/>
          <p:cNvGrpSpPr/>
          <p:nvPr/>
        </p:nvGrpSpPr>
        <p:grpSpPr>
          <a:xfrm>
            <a:off x="1664498" y="4228493"/>
            <a:ext cx="432048" cy="576064"/>
            <a:chOff x="4283968" y="2139702"/>
            <a:chExt cx="432048" cy="576064"/>
          </a:xfrm>
        </p:grpSpPr>
        <p:cxnSp>
          <p:nvCxnSpPr>
            <p:cNvPr id="42" name="Přímá spojnice 41"/>
            <p:cNvCxnSpPr/>
            <p:nvPr/>
          </p:nvCxnSpPr>
          <p:spPr>
            <a:xfrm flipH="1">
              <a:off x="4427984" y="2139702"/>
              <a:ext cx="288032" cy="576064"/>
            </a:xfrm>
            <a:prstGeom prst="line">
              <a:avLst/>
            </a:prstGeom>
            <a:ln w="3492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nice 42"/>
            <p:cNvCxnSpPr/>
            <p:nvPr/>
          </p:nvCxnSpPr>
          <p:spPr>
            <a:xfrm>
              <a:off x="4283968" y="2427734"/>
              <a:ext cx="144016" cy="288032"/>
            </a:xfrm>
            <a:prstGeom prst="line">
              <a:avLst/>
            </a:prstGeom>
            <a:ln w="3492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xmlns="" val="2131056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0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4" grpId="0"/>
      <p:bldP spid="25" grpId="0"/>
      <p:bldP spid="26" grpId="0"/>
      <p:bldP spid="29" grpId="0"/>
      <p:bldP spid="30" grpId="0"/>
      <p:bldP spid="32" grpId="0"/>
      <p:bldP spid="3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7789" y="0"/>
            <a:ext cx="9144000" cy="5143500"/>
          </a:xfrm>
          <a:prstGeom prst="rect">
            <a:avLst/>
          </a:prstGeom>
          <a:solidFill>
            <a:srgbClr val="FFFF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15213" y="195486"/>
            <a:ext cx="9144000" cy="79208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LUCEMBURKOVÉ V KVÍZECH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OBRÁZKOVÝ KVÍZ – ZATRHNĚTE OBRÁZEK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7789" y="1275605"/>
            <a:ext cx="8072603" cy="206916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buFont typeface="+mj-lt"/>
              <a:buAutoNum type="arabicPeriod" startAt="3"/>
            </a:pPr>
            <a:r>
              <a:rPr lang="cs-CZ" sz="1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Kterou z následujících </a:t>
            </a:r>
            <a:r>
              <a:rPr lang="cs-CZ" sz="1800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nevlastni</a:t>
            </a:r>
            <a:r>
              <a:rPr lang="cs-CZ" sz="1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 Zikmund Lucemburský?</a:t>
            </a:r>
          </a:p>
          <a:p>
            <a:pPr algn="l"/>
            <a:endParaRPr lang="cs-CZ" sz="18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Podnadpis 2"/>
          <p:cNvSpPr txBox="1">
            <a:spLocks/>
          </p:cNvSpPr>
          <p:nvPr/>
        </p:nvSpPr>
        <p:spPr>
          <a:xfrm>
            <a:off x="970179" y="2820912"/>
            <a:ext cx="650912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4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říšská</a:t>
            </a:r>
            <a:endParaRPr lang="cs-CZ" sz="1400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Podnadpis 2"/>
          <p:cNvSpPr txBox="1">
            <a:spLocks/>
          </p:cNvSpPr>
          <p:nvPr/>
        </p:nvSpPr>
        <p:spPr>
          <a:xfrm>
            <a:off x="3059832" y="2790838"/>
            <a:ext cx="1030268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česká</a:t>
            </a:r>
            <a:endParaRPr lang="cs-CZ" sz="1400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5" name="Podnadpis 2"/>
          <p:cNvSpPr txBox="1">
            <a:spLocks/>
          </p:cNvSpPr>
          <p:nvPr/>
        </p:nvSpPr>
        <p:spPr>
          <a:xfrm>
            <a:off x="4833202" y="2837596"/>
            <a:ext cx="1728192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uherská</a:t>
            </a:r>
            <a:endParaRPr lang="cs-CZ" sz="1400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6" name="Podnadpis 2"/>
          <p:cNvSpPr txBox="1">
            <a:spLocks/>
          </p:cNvSpPr>
          <p:nvPr/>
        </p:nvSpPr>
        <p:spPr>
          <a:xfrm>
            <a:off x="7136604" y="2849179"/>
            <a:ext cx="1728192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britská</a:t>
            </a:r>
            <a:endParaRPr lang="cs-CZ" sz="1400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7" name="Podnadpis 2"/>
          <p:cNvSpPr txBox="1">
            <a:spLocks/>
          </p:cNvSpPr>
          <p:nvPr/>
        </p:nvSpPr>
        <p:spPr>
          <a:xfrm>
            <a:off x="27789" y="3105923"/>
            <a:ext cx="8072603" cy="206916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buFont typeface="+mj-lt"/>
              <a:buAutoNum type="arabicPeriod" startAt="4"/>
            </a:pPr>
            <a:r>
              <a:rPr lang="cs-CZ" sz="1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Kterou z následujících staveb </a:t>
            </a:r>
            <a:r>
              <a:rPr lang="cs-CZ" sz="1800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nemohl</a:t>
            </a:r>
            <a:r>
              <a:rPr lang="cs-CZ" sz="1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ani teoreticky vidět Václav IV.?</a:t>
            </a:r>
          </a:p>
          <a:p>
            <a:pPr algn="l"/>
            <a:endParaRPr lang="cs-CZ" sz="18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9" name="Podnadpis 2"/>
          <p:cNvSpPr txBox="1">
            <a:spLocks/>
          </p:cNvSpPr>
          <p:nvPr/>
        </p:nvSpPr>
        <p:spPr>
          <a:xfrm>
            <a:off x="478737" y="4697172"/>
            <a:ext cx="1617809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Chrám Panny </a:t>
            </a:r>
            <a:r>
              <a:rPr lang="cs-CZ" sz="14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r>
              <a:rPr lang="cs-CZ" sz="14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arie ve Křtinách</a:t>
            </a:r>
            <a:endParaRPr lang="cs-CZ" sz="1400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0" name="Podnadpis 2"/>
          <p:cNvSpPr txBox="1">
            <a:spLocks/>
          </p:cNvSpPr>
          <p:nvPr/>
        </p:nvSpPr>
        <p:spPr>
          <a:xfrm>
            <a:off x="2699792" y="4642677"/>
            <a:ext cx="2016224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4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Rotunda sv. Jiří na Řípu</a:t>
            </a:r>
            <a:endParaRPr lang="cs-CZ" sz="1400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2" name="Podnadpis 2"/>
          <p:cNvSpPr txBox="1">
            <a:spLocks/>
          </p:cNvSpPr>
          <p:nvPr/>
        </p:nvSpPr>
        <p:spPr>
          <a:xfrm>
            <a:off x="5004048" y="4648192"/>
            <a:ext cx="1800199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4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Notre Dame v Paříži</a:t>
            </a:r>
            <a:endParaRPr lang="cs-CZ" sz="1400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4" name="Podnadpis 2"/>
          <p:cNvSpPr txBox="1">
            <a:spLocks/>
          </p:cNvSpPr>
          <p:nvPr/>
        </p:nvSpPr>
        <p:spPr>
          <a:xfrm>
            <a:off x="7256483" y="4633386"/>
            <a:ext cx="1827883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4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Egyptské pyramidy</a:t>
            </a:r>
            <a:endParaRPr lang="cs-CZ" sz="1400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2048" name="Skupina 2047"/>
          <p:cNvGrpSpPr/>
          <p:nvPr/>
        </p:nvGrpSpPr>
        <p:grpSpPr>
          <a:xfrm>
            <a:off x="8283154" y="2491805"/>
            <a:ext cx="432048" cy="576064"/>
            <a:chOff x="4283968" y="2139702"/>
            <a:chExt cx="432048" cy="576064"/>
          </a:xfrm>
        </p:grpSpPr>
        <p:cxnSp>
          <p:nvCxnSpPr>
            <p:cNvPr id="8" name="Přímá spojnice 7"/>
            <p:cNvCxnSpPr/>
            <p:nvPr/>
          </p:nvCxnSpPr>
          <p:spPr>
            <a:xfrm flipH="1">
              <a:off x="4427984" y="2139702"/>
              <a:ext cx="288032" cy="576064"/>
            </a:xfrm>
            <a:prstGeom prst="line">
              <a:avLst/>
            </a:prstGeom>
            <a:ln w="3492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Přímá spojnice 36"/>
            <p:cNvCxnSpPr/>
            <p:nvPr/>
          </p:nvCxnSpPr>
          <p:spPr>
            <a:xfrm>
              <a:off x="4283968" y="2427734"/>
              <a:ext cx="144016" cy="288032"/>
            </a:xfrm>
            <a:prstGeom prst="line">
              <a:avLst/>
            </a:prstGeom>
            <a:ln w="3492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1" name="Skupina 40"/>
          <p:cNvGrpSpPr/>
          <p:nvPr/>
        </p:nvGrpSpPr>
        <p:grpSpPr>
          <a:xfrm>
            <a:off x="2096546" y="4119876"/>
            <a:ext cx="432048" cy="576064"/>
            <a:chOff x="4283968" y="2139702"/>
            <a:chExt cx="432048" cy="576064"/>
          </a:xfrm>
        </p:grpSpPr>
        <p:cxnSp>
          <p:nvCxnSpPr>
            <p:cNvPr id="42" name="Přímá spojnice 41"/>
            <p:cNvCxnSpPr/>
            <p:nvPr/>
          </p:nvCxnSpPr>
          <p:spPr>
            <a:xfrm flipH="1">
              <a:off x="4427984" y="2139702"/>
              <a:ext cx="288032" cy="576064"/>
            </a:xfrm>
            <a:prstGeom prst="line">
              <a:avLst/>
            </a:prstGeom>
            <a:ln w="3492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nice 42"/>
            <p:cNvCxnSpPr/>
            <p:nvPr/>
          </p:nvCxnSpPr>
          <p:spPr>
            <a:xfrm>
              <a:off x="4283968" y="2427734"/>
              <a:ext cx="144016" cy="288032"/>
            </a:xfrm>
            <a:prstGeom prst="line">
              <a:avLst/>
            </a:prstGeom>
            <a:ln w="3492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33" name="Picture 4" descr="File:Imperial Crown of the Holy Roman Empire lef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944" y="1753016"/>
            <a:ext cx="1171068" cy="1096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6" descr="File:Böhmen Reichskleinodien - Krone 1.jpg">
            <a:hlinkClick r:id="rId4"/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105" t="5322" r="20250" b="7510"/>
          <a:stretch/>
        </p:blipFill>
        <p:spPr bwMode="auto">
          <a:xfrm>
            <a:off x="2974886" y="1770454"/>
            <a:ext cx="1249735" cy="1061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4" descr="File:Crown, Sword and Globus Cruciger of Hungary2.jpg">
            <a:hlinkClick r:id="rId6"/>
          </p:cNvPr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549" r="24412" b="50000"/>
          <a:stretch/>
        </p:blipFill>
        <p:spPr bwMode="auto">
          <a:xfrm>
            <a:off x="5045424" y="1760768"/>
            <a:ext cx="1303748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http://upload.wikimedia.org/wikipedia/commons/thumb/8/8e/Imperial_State_Crown2.JPG/240px-Imperial_State_Crown2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29200" y="1744587"/>
            <a:ext cx="1143000" cy="1076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File:NotreDameDeParis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86259" y="3471890"/>
            <a:ext cx="937147" cy="1244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File:Rotunda na Ripu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67705" y="3502631"/>
            <a:ext cx="864096" cy="1189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File:All Gizah Pyramids.jpg">
            <a:hlinkClick r:id="rId14"/>
          </p:cNvPr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29200" y="3724586"/>
            <a:ext cx="1250888" cy="831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hrám Jména Panny Marie ve Křtinách">
            <a:hlinkClick r:id="rId16" tooltip="Chrám Jména Panny Marie ve Křtinách"/>
          </p:cNvPr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737" y="3587652"/>
            <a:ext cx="1581482" cy="1064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8" name="Podnadpis 2"/>
          <p:cNvSpPr txBox="1">
            <a:spLocks/>
          </p:cNvSpPr>
          <p:nvPr/>
        </p:nvSpPr>
        <p:spPr>
          <a:xfrm>
            <a:off x="7370068" y="4801158"/>
            <a:ext cx="1748679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(celkem 4 body)</a:t>
            </a:r>
            <a:endParaRPr lang="cs-CZ" sz="18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662327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0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4" grpId="0"/>
      <p:bldP spid="25" grpId="0"/>
      <p:bldP spid="26" grpId="0"/>
      <p:bldP spid="29" grpId="0"/>
      <p:bldP spid="30" grpId="0"/>
      <p:bldP spid="32" grpId="0"/>
      <p:bldP spid="34" grpId="0"/>
      <p:bldP spid="3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15213" y="195486"/>
            <a:ext cx="9144000" cy="79208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LUCEMBURKOVÉ V KVÍZECH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ČASOVÁ OSA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9" name="Podnadpis 2"/>
          <p:cNvSpPr txBox="1">
            <a:spLocks/>
          </p:cNvSpPr>
          <p:nvPr/>
        </p:nvSpPr>
        <p:spPr>
          <a:xfrm>
            <a:off x="487237" y="1203599"/>
            <a:ext cx="8424936" cy="4320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Zaznačte do časové osy ve vašich pracovních listech, události, které máte v nabídce</a:t>
            </a:r>
          </a:p>
        </p:txBody>
      </p:sp>
      <p:pic>
        <p:nvPicPr>
          <p:cNvPr id="20" name="Obrázek 19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98460" y="3219822"/>
            <a:ext cx="5811061" cy="943107"/>
          </a:xfrm>
          <a:prstGeom prst="rect">
            <a:avLst/>
          </a:prstGeom>
        </p:spPr>
      </p:pic>
      <p:grpSp>
        <p:nvGrpSpPr>
          <p:cNvPr id="29" name="Skupina 28"/>
          <p:cNvGrpSpPr/>
          <p:nvPr/>
        </p:nvGrpSpPr>
        <p:grpSpPr>
          <a:xfrm>
            <a:off x="2915816" y="2004799"/>
            <a:ext cx="1008112" cy="1575732"/>
            <a:chOff x="3641086" y="2009737"/>
            <a:chExt cx="1008112" cy="1575732"/>
          </a:xfrm>
        </p:grpSpPr>
        <p:cxnSp>
          <p:nvCxnSpPr>
            <p:cNvPr id="30" name="Přímá spojnice se šipkou 29"/>
            <p:cNvCxnSpPr/>
            <p:nvPr/>
          </p:nvCxnSpPr>
          <p:spPr>
            <a:xfrm>
              <a:off x="4158326" y="2833607"/>
              <a:ext cx="0" cy="751862"/>
            </a:xfrm>
            <a:prstGeom prst="straightConnector1">
              <a:avLst/>
            </a:prstGeom>
            <a:ln w="19050">
              <a:solidFill>
                <a:srgbClr val="00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" name="Podnadpis 2"/>
            <p:cNvSpPr txBox="1">
              <a:spLocks/>
            </p:cNvSpPr>
            <p:nvPr/>
          </p:nvSpPr>
          <p:spPr>
            <a:xfrm>
              <a:off x="3641086" y="2009737"/>
              <a:ext cx="1008112" cy="82387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1200" dirty="0" smtClean="0">
                  <a:solidFill>
                    <a:srgbClr val="0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založení Karlovy univerzity  </a:t>
              </a:r>
            </a:p>
            <a:p>
              <a:r>
                <a:rPr lang="cs-CZ" sz="1200" dirty="0" smtClean="0">
                  <a:solidFill>
                    <a:srgbClr val="0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1348</a:t>
              </a:r>
              <a:endParaRPr lang="cs-CZ" sz="1200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5305264" y="2004799"/>
            <a:ext cx="1008112" cy="1575732"/>
            <a:chOff x="3641086" y="2009737"/>
            <a:chExt cx="1008112" cy="1575732"/>
          </a:xfrm>
        </p:grpSpPr>
        <p:cxnSp>
          <p:nvCxnSpPr>
            <p:cNvPr id="39" name="Přímá spojnice se šipkou 38"/>
            <p:cNvCxnSpPr/>
            <p:nvPr/>
          </p:nvCxnSpPr>
          <p:spPr>
            <a:xfrm>
              <a:off x="4158326" y="2833607"/>
              <a:ext cx="0" cy="751862"/>
            </a:xfrm>
            <a:prstGeom prst="straightConnector1">
              <a:avLst/>
            </a:prstGeom>
            <a:ln w="19050">
              <a:solidFill>
                <a:srgbClr val="00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0" name="Podnadpis 2"/>
            <p:cNvSpPr txBox="1">
              <a:spLocks/>
            </p:cNvSpPr>
            <p:nvPr/>
          </p:nvSpPr>
          <p:spPr>
            <a:xfrm>
              <a:off x="3641086" y="2009737"/>
              <a:ext cx="1008112" cy="82387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1200" dirty="0">
                  <a:solidFill>
                    <a:srgbClr val="0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z</a:t>
              </a:r>
              <a:r>
                <a:rPr lang="cs-CZ" sz="1200" dirty="0" smtClean="0">
                  <a:solidFill>
                    <a:srgbClr val="0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ačátek Kostnického koncilu  </a:t>
              </a:r>
            </a:p>
            <a:p>
              <a:r>
                <a:rPr lang="cs-CZ" sz="1200" dirty="0" smtClean="0">
                  <a:solidFill>
                    <a:srgbClr val="0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1414</a:t>
              </a:r>
              <a:endParaRPr lang="cs-CZ" sz="1200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1547664" y="2004799"/>
            <a:ext cx="1008112" cy="1575732"/>
            <a:chOff x="3641086" y="2009737"/>
            <a:chExt cx="1008112" cy="1575732"/>
          </a:xfrm>
        </p:grpSpPr>
        <p:cxnSp>
          <p:nvCxnSpPr>
            <p:cNvPr id="42" name="Přímá spojnice se šipkou 41"/>
            <p:cNvCxnSpPr/>
            <p:nvPr/>
          </p:nvCxnSpPr>
          <p:spPr>
            <a:xfrm>
              <a:off x="4158326" y="2833607"/>
              <a:ext cx="0" cy="751862"/>
            </a:xfrm>
            <a:prstGeom prst="straightConnector1">
              <a:avLst/>
            </a:prstGeom>
            <a:ln w="19050">
              <a:solidFill>
                <a:srgbClr val="00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3" name="Podnadpis 2"/>
            <p:cNvSpPr txBox="1">
              <a:spLocks/>
            </p:cNvSpPr>
            <p:nvPr/>
          </p:nvSpPr>
          <p:spPr>
            <a:xfrm>
              <a:off x="3641086" y="2009737"/>
              <a:ext cx="1008112" cy="82387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1100" dirty="0">
                  <a:solidFill>
                    <a:srgbClr val="0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n</a:t>
              </a:r>
              <a:r>
                <a:rPr lang="cs-CZ" sz="1100" dirty="0" smtClean="0">
                  <a:solidFill>
                    <a:srgbClr val="0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ástup Jana </a:t>
              </a:r>
              <a:r>
                <a:rPr lang="cs-CZ" sz="900" dirty="0" smtClean="0">
                  <a:solidFill>
                    <a:srgbClr val="0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Lucemburskéh</a:t>
              </a:r>
              <a:r>
                <a:rPr lang="cs-CZ" sz="1100" dirty="0" smtClean="0">
                  <a:solidFill>
                    <a:srgbClr val="0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o na trůn  </a:t>
              </a:r>
            </a:p>
            <a:p>
              <a:r>
                <a:rPr lang="cs-CZ" sz="1100" dirty="0" smtClean="0">
                  <a:solidFill>
                    <a:srgbClr val="0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1310</a:t>
              </a:r>
              <a:endParaRPr lang="cs-CZ" sz="1100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47" name="Podnadpis 2"/>
          <p:cNvSpPr txBox="1">
            <a:spLocks/>
          </p:cNvSpPr>
          <p:nvPr/>
        </p:nvSpPr>
        <p:spPr>
          <a:xfrm>
            <a:off x="7370068" y="4727673"/>
            <a:ext cx="1748679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(celkem 3 body)</a:t>
            </a:r>
            <a:endParaRPr lang="cs-CZ" sz="18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715236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15213" y="195486"/>
            <a:ext cx="9144000" cy="79208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LUCEMBURKOVÉ V KVÍZECH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DOPLŇOVAČKA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Podnadpis 2"/>
          <p:cNvSpPr txBox="1">
            <a:spLocks/>
          </p:cNvSpPr>
          <p:nvPr/>
        </p:nvSpPr>
        <p:spPr>
          <a:xfrm>
            <a:off x="502653" y="987574"/>
            <a:ext cx="8424936" cy="65744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svých pracovních listů vyplňte následující doplňovačku a vysvětlete pojem, který vám vyšel v tajence</a:t>
            </a:r>
          </a:p>
        </p:txBody>
      </p:sp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9285" y="1645021"/>
            <a:ext cx="4465922" cy="3405786"/>
          </a:xfrm>
          <a:prstGeom prst="rect">
            <a:avLst/>
          </a:prstGeom>
        </p:spPr>
      </p:pic>
      <p:pic>
        <p:nvPicPr>
          <p:cNvPr id="8" name="Obrázek 7" descr="Výřez obrazovky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9285" y="1610487"/>
            <a:ext cx="4465922" cy="3440319"/>
          </a:xfrm>
          <a:prstGeom prst="rect">
            <a:avLst/>
          </a:prstGeom>
        </p:spPr>
      </p:pic>
      <p:sp>
        <p:nvSpPr>
          <p:cNvPr id="22" name="Podnadpis 2"/>
          <p:cNvSpPr txBox="1">
            <a:spLocks/>
          </p:cNvSpPr>
          <p:nvPr/>
        </p:nvSpPr>
        <p:spPr>
          <a:xfrm>
            <a:off x="5724128" y="2782652"/>
            <a:ext cx="2592288" cy="72008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Karolinum – univerzitní kolej založená Karlem IV.</a:t>
            </a:r>
            <a:endParaRPr lang="cs-CZ" sz="18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Podnadpis 2"/>
          <p:cNvSpPr txBox="1">
            <a:spLocks/>
          </p:cNvSpPr>
          <p:nvPr/>
        </p:nvSpPr>
        <p:spPr>
          <a:xfrm>
            <a:off x="7236296" y="4727673"/>
            <a:ext cx="1882451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(celkem 10 bodů)</a:t>
            </a:r>
            <a:endParaRPr lang="cs-CZ" sz="18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541102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-20538"/>
            <a:ext cx="9144000" cy="5143500"/>
          </a:xfrm>
          <a:prstGeom prst="rect">
            <a:avLst/>
          </a:prstGeom>
          <a:solidFill>
            <a:srgbClr val="FFFF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15213" y="195486"/>
            <a:ext cx="9144000" cy="79208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LUCEMBURKOVÉ V KVÍZECH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DIALOG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Podnadpis 2"/>
          <p:cNvSpPr txBox="1">
            <a:spLocks/>
          </p:cNvSpPr>
          <p:nvPr/>
        </p:nvSpPr>
        <p:spPr>
          <a:xfrm>
            <a:off x="359532" y="1131589"/>
            <a:ext cx="8424936" cy="65744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svých pracovních listů doplňte do </a:t>
            </a:r>
            <a:r>
              <a:rPr lang="cs-CZ" sz="1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vynechaných </a:t>
            </a:r>
            <a:r>
              <a:rPr lang="cs-CZ" sz="1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polí jména a text dialogu těchto dvou historických postav</a:t>
            </a:r>
          </a:p>
        </p:txBody>
      </p:sp>
      <p:pic>
        <p:nvPicPr>
          <p:cNvPr id="9" name="Picture 4" descr="http://upload.wikimedia.org/wikipedia/commons/9/9b/VaclavnaVotobraze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63745"/>
          <a:stretch/>
        </p:blipFill>
        <p:spPr bwMode="auto">
          <a:xfrm flipH="1">
            <a:off x="804865" y="2089973"/>
            <a:ext cx="1757145" cy="1836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http://upload.wikimedia.org/wikipedia/commons/thumb/e/e9/Jan_Hus_2.jpg/220px-Jan_Hus_2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990564"/>
            <a:ext cx="1440160" cy="2035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Podnadpis 2"/>
          <p:cNvSpPr txBox="1">
            <a:spLocks/>
          </p:cNvSpPr>
          <p:nvPr/>
        </p:nvSpPr>
        <p:spPr>
          <a:xfrm>
            <a:off x="1140791" y="4198720"/>
            <a:ext cx="1085292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Václav IV.</a:t>
            </a:r>
            <a:endParaRPr lang="cs-CZ" sz="18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Podnadpis 2"/>
          <p:cNvSpPr txBox="1">
            <a:spLocks/>
          </p:cNvSpPr>
          <p:nvPr/>
        </p:nvSpPr>
        <p:spPr>
          <a:xfrm>
            <a:off x="7236296" y="4198720"/>
            <a:ext cx="974694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Jan Hus</a:t>
            </a:r>
            <a:endParaRPr lang="cs-CZ" sz="18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aoblený obdélníkový popisek 2"/>
          <p:cNvSpPr/>
          <p:nvPr/>
        </p:nvSpPr>
        <p:spPr>
          <a:xfrm>
            <a:off x="2696648" y="1970821"/>
            <a:ext cx="1944216" cy="2074887"/>
          </a:xfrm>
          <a:prstGeom prst="wedgeRoundRectCallout">
            <a:avLst>
              <a:gd name="adj1" fmla="val -83713"/>
              <a:gd name="adj2" fmla="val 706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002060"/>
                </a:solidFill>
              </a:rPr>
              <a:t>Buď </a:t>
            </a:r>
            <a:r>
              <a:rPr lang="cs-CZ" dirty="0" smtClean="0">
                <a:solidFill>
                  <a:srgbClr val="002060"/>
                </a:solidFill>
              </a:rPr>
              <a:t>pozdraven </a:t>
            </a:r>
            <a:r>
              <a:rPr lang="cs-CZ" dirty="0">
                <a:solidFill>
                  <a:srgbClr val="002060"/>
                </a:solidFill>
              </a:rPr>
              <a:t>, Mistře Jene!</a:t>
            </a:r>
          </a:p>
        </p:txBody>
      </p:sp>
      <p:sp>
        <p:nvSpPr>
          <p:cNvPr id="14" name="Zaoblený obdélníkový popisek 13"/>
          <p:cNvSpPr/>
          <p:nvPr/>
        </p:nvSpPr>
        <p:spPr>
          <a:xfrm>
            <a:off x="4820850" y="1970820"/>
            <a:ext cx="1944216" cy="2074887"/>
          </a:xfrm>
          <a:prstGeom prst="wedgeRoundRectCallout">
            <a:avLst>
              <a:gd name="adj1" fmla="val 87544"/>
              <a:gd name="adj2" fmla="val 227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Vítej, králi!</a:t>
            </a:r>
            <a:endParaRPr lang="cs-CZ" dirty="0">
              <a:solidFill>
                <a:srgbClr val="002060"/>
              </a:solidFill>
            </a:endParaRPr>
          </a:p>
        </p:txBody>
      </p:sp>
      <p:grpSp>
        <p:nvGrpSpPr>
          <p:cNvPr id="18" name="Skupina 17"/>
          <p:cNvGrpSpPr/>
          <p:nvPr/>
        </p:nvGrpSpPr>
        <p:grpSpPr>
          <a:xfrm>
            <a:off x="2699591" y="1760183"/>
            <a:ext cx="5670321" cy="2409684"/>
            <a:chOff x="2696648" y="1771896"/>
            <a:chExt cx="5670321" cy="2409684"/>
          </a:xfrm>
        </p:grpSpPr>
        <p:grpSp>
          <p:nvGrpSpPr>
            <p:cNvPr id="13" name="Skupina 12"/>
            <p:cNvGrpSpPr/>
            <p:nvPr/>
          </p:nvGrpSpPr>
          <p:grpSpPr>
            <a:xfrm>
              <a:off x="4806043" y="1771896"/>
              <a:ext cx="3560926" cy="2409684"/>
              <a:chOff x="4820850" y="1789036"/>
              <a:chExt cx="3491104" cy="2409684"/>
            </a:xfrm>
          </p:grpSpPr>
          <p:pic>
            <p:nvPicPr>
              <p:cNvPr id="15" name="Picture 2" descr="http://upload.wikimedia.org/wikipedia/commons/thumb/e/e9/Jan_Hus_2.jpg/220px-Jan_Hus_2.jpg">
                <a:hlinkClick r:id="rId4"/>
              </p:cNvPr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871794" y="1990564"/>
                <a:ext cx="1440160" cy="203540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7" name="Obdélník 6"/>
              <p:cNvSpPr/>
              <p:nvPr/>
            </p:nvSpPr>
            <p:spPr>
              <a:xfrm>
                <a:off x="4820850" y="1789036"/>
                <a:ext cx="2050944" cy="2409684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4" name="Zaoblený obdélníkový popisek 23"/>
            <p:cNvSpPr/>
            <p:nvPr/>
          </p:nvSpPr>
          <p:spPr>
            <a:xfrm>
              <a:off x="2696648" y="1990564"/>
              <a:ext cx="1944216" cy="2074887"/>
            </a:xfrm>
            <a:prstGeom prst="wedgeRoundRectCallout">
              <a:avLst>
                <a:gd name="adj1" fmla="val -83713"/>
                <a:gd name="adj2" fmla="val 706"/>
                <a:gd name="adj3" fmla="val 16667"/>
              </a:avLst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rgbClr val="002060"/>
                  </a:solidFill>
                </a:rPr>
                <a:t>Kdepak nyní učíš?</a:t>
              </a:r>
              <a:endParaRPr lang="cs-CZ" dirty="0">
                <a:solidFill>
                  <a:srgbClr val="002060"/>
                </a:solidFill>
              </a:endParaRPr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809583" y="1789036"/>
            <a:ext cx="3911152" cy="2409684"/>
            <a:chOff x="804864" y="1789036"/>
            <a:chExt cx="3911152" cy="2409684"/>
          </a:xfrm>
        </p:grpSpPr>
        <p:pic>
          <p:nvPicPr>
            <p:cNvPr id="31" name="Picture 4" descr="http://upload.wikimedia.org/wikipedia/commons/9/9b/VaclavnaVotobraze.jpg">
              <a:hlinkClick r:id="rId2"/>
            </p:cNvPr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b="63745"/>
            <a:stretch/>
          </p:blipFill>
          <p:spPr bwMode="auto">
            <a:xfrm flipH="1">
              <a:off x="804864" y="2089971"/>
              <a:ext cx="1757145" cy="183658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2" name="Obdélník 31"/>
            <p:cNvSpPr/>
            <p:nvPr/>
          </p:nvSpPr>
          <p:spPr>
            <a:xfrm>
              <a:off x="2548901" y="1789036"/>
              <a:ext cx="2167115" cy="2409684"/>
            </a:xfrm>
            <a:prstGeom prst="rect">
              <a:avLst/>
            </a:prstGeom>
            <a:solidFill>
              <a:srgbClr val="FFFF9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3" name="Zaoblený obdélníkový popisek 32"/>
          <p:cNvSpPr/>
          <p:nvPr/>
        </p:nvSpPr>
        <p:spPr>
          <a:xfrm>
            <a:off x="4757828" y="2026099"/>
            <a:ext cx="1944216" cy="2074887"/>
          </a:xfrm>
          <a:prstGeom prst="wedgeRoundRectCallout">
            <a:avLst>
              <a:gd name="adj1" fmla="val 87544"/>
              <a:gd name="adj2" fmla="val 227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Jsem </a:t>
            </a:r>
            <a:r>
              <a:rPr lang="cs-CZ" dirty="0" smtClean="0">
                <a:solidFill>
                  <a:srgbClr val="FF0000"/>
                </a:solidFill>
              </a:rPr>
              <a:t>rektorem </a:t>
            </a:r>
            <a:r>
              <a:rPr lang="cs-CZ" dirty="0" smtClean="0">
                <a:solidFill>
                  <a:srgbClr val="002060"/>
                </a:solidFill>
              </a:rPr>
              <a:t>na univerzitě založené Tvým otcem, naši potomci ji nazvou jako </a:t>
            </a:r>
            <a:r>
              <a:rPr lang="cs-CZ" dirty="0" smtClean="0">
                <a:solidFill>
                  <a:srgbClr val="FF0000"/>
                </a:solidFill>
              </a:rPr>
              <a:t>Karlovu</a:t>
            </a:r>
            <a:r>
              <a:rPr lang="cs-CZ" dirty="0" smtClean="0">
                <a:solidFill>
                  <a:srgbClr val="002060"/>
                </a:solidFill>
              </a:rPr>
              <a:t>.</a:t>
            </a:r>
            <a:endParaRPr lang="cs-CZ" dirty="0">
              <a:solidFill>
                <a:srgbClr val="002060"/>
              </a:solidFill>
            </a:endParaRPr>
          </a:p>
        </p:txBody>
      </p:sp>
      <p:grpSp>
        <p:nvGrpSpPr>
          <p:cNvPr id="21" name="Skupina 20"/>
          <p:cNvGrpSpPr/>
          <p:nvPr/>
        </p:nvGrpSpPr>
        <p:grpSpPr>
          <a:xfrm>
            <a:off x="2696648" y="1760183"/>
            <a:ext cx="5606811" cy="2409684"/>
            <a:chOff x="2696648" y="1760183"/>
            <a:chExt cx="5606811" cy="2409684"/>
          </a:xfrm>
        </p:grpSpPr>
        <p:grpSp>
          <p:nvGrpSpPr>
            <p:cNvPr id="34" name="Skupina 33"/>
            <p:cNvGrpSpPr/>
            <p:nvPr/>
          </p:nvGrpSpPr>
          <p:grpSpPr>
            <a:xfrm>
              <a:off x="4742533" y="1760183"/>
              <a:ext cx="3560926" cy="2409684"/>
              <a:chOff x="4820850" y="1789036"/>
              <a:chExt cx="3491104" cy="2409684"/>
            </a:xfrm>
          </p:grpSpPr>
          <p:pic>
            <p:nvPicPr>
              <p:cNvPr id="35" name="Picture 2" descr="http://upload.wikimedia.org/wikipedia/commons/thumb/e/e9/Jan_Hus_2.jpg/220px-Jan_Hus_2.jpg">
                <a:hlinkClick r:id="rId4"/>
              </p:cNvPr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871794" y="1990564"/>
                <a:ext cx="1440160" cy="203540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6" name="Obdélník 35"/>
              <p:cNvSpPr/>
              <p:nvPr/>
            </p:nvSpPr>
            <p:spPr>
              <a:xfrm>
                <a:off x="4820850" y="1789036"/>
                <a:ext cx="2050944" cy="2409684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37" name="Zaoblený obdélníkový popisek 36"/>
            <p:cNvSpPr/>
            <p:nvPr/>
          </p:nvSpPr>
          <p:spPr>
            <a:xfrm>
              <a:off x="2696648" y="1970821"/>
              <a:ext cx="1944216" cy="2074887"/>
            </a:xfrm>
            <a:prstGeom prst="wedgeRoundRectCallout">
              <a:avLst>
                <a:gd name="adj1" fmla="val -83713"/>
                <a:gd name="adj2" fmla="val 706"/>
                <a:gd name="adj3" fmla="val 16667"/>
              </a:avLst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rgbClr val="002060"/>
                  </a:solidFill>
                </a:rPr>
                <a:t>Potřebuji pomoc Jene! V Pise se koná koncil, rád bych byl po něm opět </a:t>
              </a:r>
              <a:r>
                <a:rPr lang="cs-CZ" dirty="0" smtClean="0">
                  <a:solidFill>
                    <a:srgbClr val="FF0000"/>
                  </a:solidFill>
                </a:rPr>
                <a:t>králem Svaté římské říše</a:t>
              </a:r>
              <a:endParaRPr lang="cs-CZ" dirty="0">
                <a:solidFill>
                  <a:srgbClr val="002060"/>
                </a:solidFill>
              </a:endParaRPr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804865" y="1760183"/>
            <a:ext cx="3911152" cy="2409684"/>
            <a:chOff x="804864" y="1789036"/>
            <a:chExt cx="3911152" cy="2409684"/>
          </a:xfrm>
        </p:grpSpPr>
        <p:pic>
          <p:nvPicPr>
            <p:cNvPr id="39" name="Picture 4" descr="http://upload.wikimedia.org/wikipedia/commons/9/9b/VaclavnaVotobraze.jpg">
              <a:hlinkClick r:id="rId2"/>
            </p:cNvPr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b="63745"/>
            <a:stretch/>
          </p:blipFill>
          <p:spPr bwMode="auto">
            <a:xfrm flipH="1">
              <a:off x="804864" y="2089971"/>
              <a:ext cx="1757145" cy="183658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0" name="Obdélník 39"/>
            <p:cNvSpPr/>
            <p:nvPr/>
          </p:nvSpPr>
          <p:spPr>
            <a:xfrm>
              <a:off x="2548901" y="1789036"/>
              <a:ext cx="2167115" cy="2409684"/>
            </a:xfrm>
            <a:prstGeom prst="rect">
              <a:avLst/>
            </a:prstGeom>
            <a:solidFill>
              <a:srgbClr val="FFFF9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1" name="Zaoblený obdélníkový popisek 40"/>
          <p:cNvSpPr/>
          <p:nvPr/>
        </p:nvSpPr>
        <p:spPr>
          <a:xfrm>
            <a:off x="4649526" y="2026098"/>
            <a:ext cx="1944216" cy="2074887"/>
          </a:xfrm>
          <a:prstGeom prst="wedgeRoundRectCallout">
            <a:avLst>
              <a:gd name="adj1" fmla="val 87544"/>
              <a:gd name="adj2" fmla="val 227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A co na to řeknou bratr Zikmund a </a:t>
            </a:r>
            <a:r>
              <a:rPr lang="cs-CZ" dirty="0" smtClean="0">
                <a:solidFill>
                  <a:srgbClr val="FF0000"/>
                </a:solidFill>
              </a:rPr>
              <a:t>bratranec </a:t>
            </a:r>
            <a:r>
              <a:rPr lang="cs-CZ" dirty="0">
                <a:solidFill>
                  <a:srgbClr val="002060"/>
                </a:solidFill>
              </a:rPr>
              <a:t>J</a:t>
            </a:r>
            <a:r>
              <a:rPr lang="cs-CZ" dirty="0" smtClean="0">
                <a:solidFill>
                  <a:srgbClr val="002060"/>
                </a:solidFill>
              </a:rPr>
              <a:t>ošt?</a:t>
            </a:r>
            <a:endParaRPr lang="cs-CZ" dirty="0">
              <a:solidFill>
                <a:srgbClr val="002060"/>
              </a:solidFill>
            </a:endParaRPr>
          </a:p>
        </p:txBody>
      </p:sp>
      <p:grpSp>
        <p:nvGrpSpPr>
          <p:cNvPr id="42" name="Skupina 41"/>
          <p:cNvGrpSpPr/>
          <p:nvPr/>
        </p:nvGrpSpPr>
        <p:grpSpPr>
          <a:xfrm>
            <a:off x="4540941" y="1774568"/>
            <a:ext cx="3828971" cy="2409684"/>
            <a:chOff x="4820850" y="1789036"/>
            <a:chExt cx="3491104" cy="2409684"/>
          </a:xfrm>
        </p:grpSpPr>
        <p:pic>
          <p:nvPicPr>
            <p:cNvPr id="43" name="Picture 2" descr="http://upload.wikimedia.org/wikipedia/commons/thumb/e/e9/Jan_Hus_2.jpg/220px-Jan_Hus_2.jpg">
              <a:hlinkClick r:id="rId4"/>
            </p:cNvPr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71794" y="1990564"/>
              <a:ext cx="1440160" cy="20354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4" name="Obdélník 43"/>
            <p:cNvSpPr/>
            <p:nvPr/>
          </p:nvSpPr>
          <p:spPr>
            <a:xfrm>
              <a:off x="4820850" y="1789036"/>
              <a:ext cx="2050944" cy="2409684"/>
            </a:xfrm>
            <a:prstGeom prst="rect">
              <a:avLst/>
            </a:prstGeom>
            <a:solidFill>
              <a:srgbClr val="FFFF9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9" name="Zaoblený obdélníkový popisek 28"/>
          <p:cNvSpPr/>
          <p:nvPr/>
        </p:nvSpPr>
        <p:spPr>
          <a:xfrm>
            <a:off x="2740142" y="2123833"/>
            <a:ext cx="1944216" cy="2074887"/>
          </a:xfrm>
          <a:prstGeom prst="wedgeRoundRectCallout">
            <a:avLst>
              <a:gd name="adj1" fmla="val -83713"/>
              <a:gd name="adj2" fmla="val 706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300" dirty="0" smtClean="0">
                <a:solidFill>
                  <a:srgbClr val="002060"/>
                </a:solidFill>
              </a:rPr>
              <a:t>O Zikmunda se nestarej, ten Ti neublíží</a:t>
            </a:r>
            <a:r>
              <a:rPr lang="cs-CZ" sz="1300" dirty="0" smtClean="0">
                <a:solidFill>
                  <a:srgbClr val="002060"/>
                </a:solidFill>
                <a:sym typeface="Wingdings" panose="05000000000000000000" pitchFamily="2" charset="2"/>
              </a:rPr>
              <a:t></a:t>
            </a:r>
            <a:r>
              <a:rPr lang="cs-CZ" sz="1300" dirty="0" smtClean="0">
                <a:solidFill>
                  <a:srgbClr val="002060"/>
                </a:solidFill>
              </a:rPr>
              <a:t>! Prosadíme spolu </a:t>
            </a:r>
            <a:r>
              <a:rPr lang="cs-CZ" sz="1300" dirty="0" smtClean="0">
                <a:solidFill>
                  <a:srgbClr val="FF0000"/>
                </a:solidFill>
              </a:rPr>
              <a:t>Dekret kutnohorský </a:t>
            </a:r>
            <a:r>
              <a:rPr lang="cs-CZ" sz="1300" dirty="0" smtClean="0">
                <a:solidFill>
                  <a:srgbClr val="002060"/>
                </a:solidFill>
              </a:rPr>
              <a:t>a na univerzitě tak změníme poměr hlasů v český prospěch. Na koncilu pak budu mít podporu!</a:t>
            </a:r>
            <a:endParaRPr lang="cs-CZ" sz="1300" dirty="0">
              <a:solidFill>
                <a:srgbClr val="002060"/>
              </a:solidFill>
            </a:endParaRPr>
          </a:p>
        </p:txBody>
      </p:sp>
      <p:grpSp>
        <p:nvGrpSpPr>
          <p:cNvPr id="45" name="Skupina 44"/>
          <p:cNvGrpSpPr/>
          <p:nvPr/>
        </p:nvGrpSpPr>
        <p:grpSpPr>
          <a:xfrm>
            <a:off x="826258" y="1811452"/>
            <a:ext cx="3911152" cy="2409684"/>
            <a:chOff x="804864" y="1789036"/>
            <a:chExt cx="3911152" cy="2409684"/>
          </a:xfrm>
        </p:grpSpPr>
        <p:pic>
          <p:nvPicPr>
            <p:cNvPr id="46" name="Picture 4" descr="http://upload.wikimedia.org/wikipedia/commons/9/9b/VaclavnaVotobraze.jpg">
              <a:hlinkClick r:id="rId2"/>
            </p:cNvPr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b="63745"/>
            <a:stretch/>
          </p:blipFill>
          <p:spPr bwMode="auto">
            <a:xfrm flipH="1">
              <a:off x="804864" y="2089971"/>
              <a:ext cx="1757145" cy="183658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7" name="Obdélník 46"/>
            <p:cNvSpPr/>
            <p:nvPr/>
          </p:nvSpPr>
          <p:spPr>
            <a:xfrm>
              <a:off x="2548901" y="1789036"/>
              <a:ext cx="2167115" cy="2409684"/>
            </a:xfrm>
            <a:prstGeom prst="rect">
              <a:avLst/>
            </a:prstGeom>
            <a:solidFill>
              <a:srgbClr val="FFFF9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9" name="Zaoblený obdélníkový popisek 48"/>
          <p:cNvSpPr/>
          <p:nvPr/>
        </p:nvSpPr>
        <p:spPr>
          <a:xfrm>
            <a:off x="4716017" y="1874084"/>
            <a:ext cx="1944216" cy="2074887"/>
          </a:xfrm>
          <a:prstGeom prst="wedgeRoundRectCallout">
            <a:avLst>
              <a:gd name="adj1" fmla="val 87544"/>
              <a:gd name="adj2" fmla="val 227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rgbClr val="002060"/>
                </a:solidFill>
              </a:rPr>
              <a:t>Dobře, tak si dáme v lednu </a:t>
            </a:r>
            <a:r>
              <a:rPr lang="cs-CZ" dirty="0" smtClean="0">
                <a:solidFill>
                  <a:srgbClr val="FF0000"/>
                </a:solidFill>
              </a:rPr>
              <a:t>1409 </a:t>
            </a:r>
            <a:r>
              <a:rPr lang="cs-CZ" dirty="0" smtClean="0">
                <a:solidFill>
                  <a:srgbClr val="002060"/>
                </a:solidFill>
              </a:rPr>
              <a:t>sraz v Kutné Hoře na náměstí!</a:t>
            </a:r>
            <a:endParaRPr lang="cs-CZ" dirty="0">
              <a:solidFill>
                <a:srgbClr val="002060"/>
              </a:solidFill>
            </a:endParaRPr>
          </a:p>
        </p:txBody>
      </p:sp>
      <p:grpSp>
        <p:nvGrpSpPr>
          <p:cNvPr id="50" name="Skupina 49"/>
          <p:cNvGrpSpPr/>
          <p:nvPr/>
        </p:nvGrpSpPr>
        <p:grpSpPr>
          <a:xfrm>
            <a:off x="4600034" y="1774568"/>
            <a:ext cx="3736002" cy="2409684"/>
            <a:chOff x="4820850" y="1789036"/>
            <a:chExt cx="3491104" cy="2409684"/>
          </a:xfrm>
        </p:grpSpPr>
        <p:pic>
          <p:nvPicPr>
            <p:cNvPr id="51" name="Picture 2" descr="http://upload.wikimedia.org/wikipedia/commons/thumb/e/e9/Jan_Hus_2.jpg/220px-Jan_Hus_2.jpg">
              <a:hlinkClick r:id="rId4"/>
            </p:cNvPr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71794" y="1990564"/>
              <a:ext cx="1440160" cy="20354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2" name="Obdélník 51"/>
            <p:cNvSpPr/>
            <p:nvPr/>
          </p:nvSpPr>
          <p:spPr>
            <a:xfrm>
              <a:off x="4820850" y="1789036"/>
              <a:ext cx="2050944" cy="2409684"/>
            </a:xfrm>
            <a:prstGeom prst="rect">
              <a:avLst/>
            </a:prstGeom>
            <a:solidFill>
              <a:srgbClr val="FFFF9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3" name="Zaoblený obdélníkový popisek 52"/>
          <p:cNvSpPr/>
          <p:nvPr/>
        </p:nvSpPr>
        <p:spPr>
          <a:xfrm>
            <a:off x="2627784" y="1978851"/>
            <a:ext cx="1944216" cy="2074887"/>
          </a:xfrm>
          <a:prstGeom prst="wedgeRoundRectCallout">
            <a:avLst>
              <a:gd name="adj1" fmla="val -83713"/>
              <a:gd name="adj2" fmla="val 706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rgbClr val="002060"/>
                </a:solidFill>
              </a:rPr>
              <a:t>Ne, že přijdeš na Točník! Víš, jakou máš sklerózu. Každou chvíli okno, každou chvíli Ti něco vypadne! </a:t>
            </a:r>
            <a:endParaRPr lang="cs-CZ" dirty="0">
              <a:solidFill>
                <a:srgbClr val="002060"/>
              </a:solidFill>
            </a:endParaRPr>
          </a:p>
        </p:txBody>
      </p:sp>
      <p:grpSp>
        <p:nvGrpSpPr>
          <p:cNvPr id="54" name="Skupina 53"/>
          <p:cNvGrpSpPr/>
          <p:nvPr/>
        </p:nvGrpSpPr>
        <p:grpSpPr>
          <a:xfrm>
            <a:off x="897834" y="1789036"/>
            <a:ext cx="3911152" cy="2409684"/>
            <a:chOff x="804864" y="1789036"/>
            <a:chExt cx="3911152" cy="2409684"/>
          </a:xfrm>
        </p:grpSpPr>
        <p:pic>
          <p:nvPicPr>
            <p:cNvPr id="55" name="Picture 4" descr="http://upload.wikimedia.org/wikipedia/commons/9/9b/VaclavnaVotobraze.jpg">
              <a:hlinkClick r:id="rId2"/>
            </p:cNvPr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b="63745"/>
            <a:stretch/>
          </p:blipFill>
          <p:spPr bwMode="auto">
            <a:xfrm flipH="1">
              <a:off x="804864" y="2089971"/>
              <a:ext cx="1757145" cy="183658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6" name="Obdélník 55"/>
            <p:cNvSpPr/>
            <p:nvPr/>
          </p:nvSpPr>
          <p:spPr>
            <a:xfrm>
              <a:off x="2548901" y="1789036"/>
              <a:ext cx="2167115" cy="2409684"/>
            </a:xfrm>
            <a:prstGeom prst="rect">
              <a:avLst/>
            </a:prstGeom>
            <a:solidFill>
              <a:srgbClr val="FFFF9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7" name="Zaoblený obdélníkový popisek 56"/>
          <p:cNvSpPr/>
          <p:nvPr/>
        </p:nvSpPr>
        <p:spPr>
          <a:xfrm>
            <a:off x="4681815" y="1922226"/>
            <a:ext cx="1944216" cy="2074887"/>
          </a:xfrm>
          <a:prstGeom prst="wedgeRoundRectCallout">
            <a:avLst>
              <a:gd name="adj1" fmla="val 87544"/>
              <a:gd name="adj2" fmla="val 227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Neboj, zapaluje mi to dobře, s řešením ožehavých témat nemám potíže!</a:t>
            </a:r>
            <a:endParaRPr lang="cs-CZ" dirty="0">
              <a:solidFill>
                <a:srgbClr val="002060"/>
              </a:solidFill>
            </a:endParaRPr>
          </a:p>
        </p:txBody>
      </p:sp>
      <p:grpSp>
        <p:nvGrpSpPr>
          <p:cNvPr id="58" name="Skupina 57"/>
          <p:cNvGrpSpPr/>
          <p:nvPr/>
        </p:nvGrpSpPr>
        <p:grpSpPr>
          <a:xfrm>
            <a:off x="4572000" y="1811452"/>
            <a:ext cx="3744416" cy="2409684"/>
            <a:chOff x="4820850" y="1789036"/>
            <a:chExt cx="3491104" cy="2409684"/>
          </a:xfrm>
        </p:grpSpPr>
        <p:pic>
          <p:nvPicPr>
            <p:cNvPr id="59" name="Picture 2" descr="http://upload.wikimedia.org/wikipedia/commons/thumb/e/e9/Jan_Hus_2.jpg/220px-Jan_Hus_2.jpg">
              <a:hlinkClick r:id="rId4"/>
            </p:cNvPr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71794" y="1990564"/>
              <a:ext cx="1440160" cy="20354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0" name="Obdélník 59"/>
            <p:cNvSpPr/>
            <p:nvPr/>
          </p:nvSpPr>
          <p:spPr>
            <a:xfrm>
              <a:off x="4820850" y="1789036"/>
              <a:ext cx="2050944" cy="2409684"/>
            </a:xfrm>
            <a:prstGeom prst="rect">
              <a:avLst/>
            </a:prstGeom>
            <a:solidFill>
              <a:srgbClr val="FFFF9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61" name="Zaoblený obdélníkový popisek 60"/>
          <p:cNvSpPr/>
          <p:nvPr/>
        </p:nvSpPr>
        <p:spPr>
          <a:xfrm>
            <a:off x="2776519" y="1970819"/>
            <a:ext cx="1944216" cy="2074887"/>
          </a:xfrm>
          <a:prstGeom prst="wedgeRoundRectCallout">
            <a:avLst>
              <a:gd name="adj1" fmla="val -83713"/>
              <a:gd name="adj2" fmla="val 706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002060"/>
                </a:solidFill>
              </a:rPr>
              <a:t>Tak buď zdráv, Mistře Jene!</a:t>
            </a:r>
            <a:endParaRPr lang="cs-CZ" sz="2400" dirty="0">
              <a:solidFill>
                <a:srgbClr val="002060"/>
              </a:solidFill>
            </a:endParaRPr>
          </a:p>
        </p:txBody>
      </p:sp>
      <p:grpSp>
        <p:nvGrpSpPr>
          <p:cNvPr id="17" name="Skupina 16"/>
          <p:cNvGrpSpPr/>
          <p:nvPr/>
        </p:nvGrpSpPr>
        <p:grpSpPr>
          <a:xfrm>
            <a:off x="846676" y="1760183"/>
            <a:ext cx="3911152" cy="2409684"/>
            <a:chOff x="804864" y="1789036"/>
            <a:chExt cx="3911152" cy="2409684"/>
          </a:xfrm>
        </p:grpSpPr>
        <p:pic>
          <p:nvPicPr>
            <p:cNvPr id="19" name="Picture 4" descr="http://upload.wikimedia.org/wikipedia/commons/9/9b/VaclavnaVotobraze.jpg">
              <a:hlinkClick r:id="rId2"/>
            </p:cNvPr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b="63745"/>
            <a:stretch/>
          </p:blipFill>
          <p:spPr bwMode="auto">
            <a:xfrm flipH="1">
              <a:off x="804864" y="2089971"/>
              <a:ext cx="1757145" cy="183658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" name="Obdélník 19"/>
            <p:cNvSpPr/>
            <p:nvPr/>
          </p:nvSpPr>
          <p:spPr>
            <a:xfrm>
              <a:off x="2548901" y="1789036"/>
              <a:ext cx="2167115" cy="2409684"/>
            </a:xfrm>
            <a:prstGeom prst="rect">
              <a:avLst/>
            </a:prstGeom>
            <a:solidFill>
              <a:srgbClr val="FFFF9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5" name="Zaoblený obdélníkový popisek 24"/>
          <p:cNvSpPr/>
          <p:nvPr/>
        </p:nvSpPr>
        <p:spPr>
          <a:xfrm>
            <a:off x="4737410" y="1961711"/>
            <a:ext cx="1944216" cy="2074887"/>
          </a:xfrm>
          <a:prstGeom prst="wedgeRoundRectCallout">
            <a:avLst>
              <a:gd name="adj1" fmla="val 87544"/>
              <a:gd name="adj2" fmla="val 227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2060"/>
                </a:solidFill>
              </a:rPr>
              <a:t>Buď zdráv, králi!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62" name="Podnadpis 2"/>
          <p:cNvSpPr txBox="1">
            <a:spLocks/>
          </p:cNvSpPr>
          <p:nvPr/>
        </p:nvSpPr>
        <p:spPr>
          <a:xfrm>
            <a:off x="7236296" y="4727673"/>
            <a:ext cx="1882451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(celkem 4 body)</a:t>
            </a:r>
            <a:endParaRPr lang="cs-CZ" sz="18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026612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3" grpId="0" animBg="1"/>
      <p:bldP spid="14" grpId="0" animBg="1"/>
      <p:bldP spid="33" grpId="0" animBg="1"/>
      <p:bldP spid="41" grpId="0" animBg="1"/>
      <p:bldP spid="29" grpId="0" animBg="1"/>
      <p:bldP spid="49" grpId="0" animBg="1"/>
      <p:bldP spid="53" grpId="0" animBg="1"/>
      <p:bldP spid="57" grpId="0" animBg="1"/>
      <p:bldP spid="61" grpId="0" animBg="1"/>
      <p:bldP spid="25" grpId="0" animBg="1"/>
      <p:bldP spid="6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15213" y="195486"/>
            <a:ext cx="9144000" cy="79208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LUCEMBURKOVÉ V KVÍZECH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CO JE TO?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Podnadpis 2"/>
          <p:cNvSpPr txBox="1">
            <a:spLocks/>
          </p:cNvSpPr>
          <p:nvPr/>
        </p:nvSpPr>
        <p:spPr>
          <a:xfrm>
            <a:off x="0" y="1131590"/>
            <a:ext cx="9144000" cy="65744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Ke svému skóre připočítejte do pracovních listů tolik bodů, kolik bude v nabídce v okamžiku, kdy poznáte správnou odpověď!</a:t>
            </a:r>
          </a:p>
        </p:txBody>
      </p:sp>
      <p:pic>
        <p:nvPicPr>
          <p:cNvPr id="4098" name="Picture 2" descr="http://www.kostnice-bodamske-jezero.cz/typo3temp/GB/45c02a348c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4962" y="1789037"/>
            <a:ext cx="4202309" cy="3158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Podnadpis 2"/>
          <p:cNvSpPr txBox="1">
            <a:spLocks/>
          </p:cNvSpPr>
          <p:nvPr/>
        </p:nvSpPr>
        <p:spPr>
          <a:xfrm>
            <a:off x="4779099" y="1770528"/>
            <a:ext cx="4248472" cy="253392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1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 bodů: </a:t>
            </a:r>
            <a:r>
              <a:rPr lang="cs-CZ" sz="1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jezero o ploše 536 km</a:t>
            </a:r>
            <a:r>
              <a:rPr lang="cs-CZ" sz="1800" baseline="300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1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body: </a:t>
            </a:r>
            <a:r>
              <a:rPr lang="cs-CZ" sz="1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leží na bývalém území Svaté říše římské</a:t>
            </a: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1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body: </a:t>
            </a:r>
            <a:r>
              <a:rPr lang="cs-CZ" sz="1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nyní jeho břehy omývají území </a:t>
            </a:r>
            <a:r>
              <a:rPr lang="cs-CZ" sz="18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1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ěmecka, </a:t>
            </a:r>
            <a:r>
              <a:rPr lang="cs-CZ" sz="18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r>
              <a:rPr lang="cs-CZ" sz="1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akouska a Švýcarska</a:t>
            </a: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1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body: </a:t>
            </a:r>
            <a:r>
              <a:rPr lang="cs-CZ" sz="1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město v pozadí bylo dějištěm významného církevního koncilu</a:t>
            </a:r>
            <a:endParaRPr lang="cs-CZ" sz="1800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1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bod: </a:t>
            </a:r>
            <a:r>
              <a:rPr lang="cs-CZ" sz="1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6. 7. 1415 zde byl upálen Jan Hus </a:t>
            </a:r>
            <a:endParaRPr lang="cs-CZ" sz="18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Podnadpis 2"/>
          <p:cNvSpPr txBox="1">
            <a:spLocks/>
          </p:cNvSpPr>
          <p:nvPr/>
        </p:nvSpPr>
        <p:spPr>
          <a:xfrm>
            <a:off x="5605770" y="4584222"/>
            <a:ext cx="2925249" cy="3600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Řešení: </a:t>
            </a:r>
            <a:r>
              <a:rPr lang="cs-CZ" sz="1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BODAMSKÉ JEZERO</a:t>
            </a:r>
            <a:endParaRPr lang="cs-CZ" sz="18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072797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15213" y="195486"/>
            <a:ext cx="9144000" cy="79208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LUCEMBURKOVÉ V KVÍZECH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ZÁVĚREČNÉ HODNOCENÍ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Podnadpis 2"/>
          <p:cNvSpPr txBox="1">
            <a:spLocks/>
          </p:cNvSpPr>
          <p:nvPr/>
        </p:nvSpPr>
        <p:spPr>
          <a:xfrm>
            <a:off x="0" y="1308464"/>
            <a:ext cx="9144000" cy="32872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Nyní si sečtěte počet vámi dosažených bodů a zařaďte se do uvedených kategorií:</a:t>
            </a:r>
          </a:p>
        </p:txBody>
      </p:sp>
      <p:sp>
        <p:nvSpPr>
          <p:cNvPr id="10" name="Podnadpis 2"/>
          <p:cNvSpPr txBox="1">
            <a:spLocks/>
          </p:cNvSpPr>
          <p:nvPr/>
        </p:nvSpPr>
        <p:spPr>
          <a:xfrm>
            <a:off x="611560" y="1770529"/>
            <a:ext cx="8416011" cy="209736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1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39 - 35 bodů – výborně: </a:t>
            </a:r>
            <a:r>
              <a:rPr lang="cs-CZ" sz="18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1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apátrejte v rodokmenech. Nejste potomek některého z lucemburských levobočků? V každém případě látku skvěle ovládáte!</a:t>
            </a:r>
            <a:r>
              <a:rPr lang="cs-CZ" sz="1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1800" baseline="30000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1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34 - 30 bodů - chvalitebně: </a:t>
            </a:r>
            <a:r>
              <a:rPr lang="cs-CZ" sz="1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Výsledek určitě zaslouží pochvalu. Za své znalosti se určitě nemusíte stydět.</a:t>
            </a: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1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39 - 24 bodů - dobře: </a:t>
            </a:r>
            <a:r>
              <a:rPr lang="cs-CZ" sz="1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Už jste o Lucemburcích něco slyšel či slyšela. Jenže leckdy špatně. Před testem to určitě </a:t>
            </a:r>
            <a:r>
              <a:rPr lang="cs-CZ" sz="180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ještě bude </a:t>
            </a:r>
            <a:r>
              <a:rPr lang="cs-CZ" sz="1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chtít se zdokonalit.</a:t>
            </a: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1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23 - 18 bodů - dostatečně: </a:t>
            </a:r>
            <a:r>
              <a:rPr lang="cs-CZ" sz="1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to boj o záchranu. Jedna z nejslavnějších kapitol českých dějin pro vás skrývá řadu temných zákoutí, kde můžete dostat po hlavě.</a:t>
            </a:r>
            <a:endParaRPr lang="cs-CZ" sz="1800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1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17 - 0 bodů - nedostatečně: </a:t>
            </a:r>
            <a:r>
              <a:rPr lang="cs-CZ" sz="1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Ještě, že nežijete v době Lucemburské. Nevěděli byste, která bije a velmi rychle by někdo začal bít Vás. </a:t>
            </a:r>
            <a:endParaRPr lang="cs-CZ" sz="18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5834742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15213" y="195486"/>
            <a:ext cx="9144000" cy="79208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LUCEMBURKOVÉ V KVÍZECH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ZÁVĚREČNÉ HODNOCENÍ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Podnadpis 2"/>
          <p:cNvSpPr txBox="1">
            <a:spLocks/>
          </p:cNvSpPr>
          <p:nvPr/>
        </p:nvSpPr>
        <p:spPr>
          <a:xfrm>
            <a:off x="0" y="2191364"/>
            <a:ext cx="9144000" cy="32872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DĚKUJI ZA POZORNOST.</a:t>
            </a:r>
          </a:p>
        </p:txBody>
      </p:sp>
    </p:spTree>
    <p:extLst>
      <p:ext uri="{BB962C8B-B14F-4D97-AF65-F5344CB8AC3E}">
        <p14:creationId xmlns:p14="http://schemas.microsoft.com/office/powerpoint/2010/main" xmlns="" val="5855255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67494"/>
            <a:ext cx="7772400" cy="79208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LUCEMBURKOVÉ V KVÍZECH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ZDROJE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0" y="1286082"/>
            <a:ext cx="9252520" cy="358992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000" dirty="0">
                <a:solidFill>
                  <a:srgbClr val="0070C0"/>
                </a:solidFill>
              </a:rPr>
              <a:t>ČORNEJ P.;ČORNEJOVÁ I.; PARKAN F.; KUDRYS M.. </a:t>
            </a:r>
            <a:r>
              <a:rPr lang="cs-CZ" sz="1000" i="1" dirty="0">
                <a:solidFill>
                  <a:srgbClr val="0070C0"/>
                </a:solidFill>
              </a:rPr>
              <a:t>Dějepis pro střední odborné školy</a:t>
            </a:r>
            <a:r>
              <a:rPr lang="cs-CZ" sz="1000" dirty="0">
                <a:solidFill>
                  <a:srgbClr val="0070C0"/>
                </a:solidFill>
              </a:rPr>
              <a:t>. Praha: SPN, 2010, ISBN 978-80-7275-382-8</a:t>
            </a:r>
          </a:p>
          <a:p>
            <a:pPr algn="l"/>
            <a:r>
              <a:rPr lang="cs-CZ" sz="1000" dirty="0">
                <a:solidFill>
                  <a:srgbClr val="0070C0"/>
                </a:solidFill>
              </a:rPr>
              <a:t>KOLEKTIV AUTORŮ. </a:t>
            </a:r>
            <a:r>
              <a:rPr lang="cs-CZ" sz="1000" i="1" dirty="0">
                <a:solidFill>
                  <a:srgbClr val="0070C0"/>
                </a:solidFill>
              </a:rPr>
              <a:t>Dějiny zemí Koruny české</a:t>
            </a:r>
            <a:r>
              <a:rPr lang="cs-CZ" sz="1000" dirty="0">
                <a:solidFill>
                  <a:srgbClr val="0070C0"/>
                </a:solidFill>
              </a:rPr>
              <a:t>. Praha: Paseka, 1992, ISBN </a:t>
            </a:r>
            <a:r>
              <a:rPr lang="cs-CZ" sz="1000" dirty="0" smtClean="0">
                <a:solidFill>
                  <a:srgbClr val="0070C0"/>
                </a:solidFill>
              </a:rPr>
              <a:t>80-85192-29-2</a:t>
            </a:r>
          </a:p>
          <a:p>
            <a:pPr algn="l"/>
            <a:r>
              <a:rPr lang="cs-CZ" sz="1000" dirty="0">
                <a:solidFill>
                  <a:srgbClr val="0070C0"/>
                </a:solidFill>
              </a:rPr>
              <a:t>PETRUSSILESIUS. </a:t>
            </a:r>
            <a:r>
              <a:rPr lang="cs-CZ" sz="1000" i="1" dirty="0" err="1">
                <a:solidFill>
                  <a:srgbClr val="0070C0"/>
                </a:solidFill>
              </a:rPr>
              <a:t>Wikimedia</a:t>
            </a:r>
            <a:r>
              <a:rPr lang="cs-CZ" sz="1000" i="1" dirty="0">
                <a:solidFill>
                  <a:srgbClr val="0070C0"/>
                </a:solidFill>
              </a:rPr>
              <a:t> </a:t>
            </a:r>
            <a:r>
              <a:rPr lang="cs-CZ" sz="1000" i="1" dirty="0" err="1">
                <a:solidFill>
                  <a:srgbClr val="0070C0"/>
                </a:solidFill>
              </a:rPr>
              <a:t>Commons</a:t>
            </a:r>
            <a:r>
              <a:rPr lang="cs-CZ" sz="1000" dirty="0">
                <a:solidFill>
                  <a:srgbClr val="0070C0"/>
                </a:solidFill>
              </a:rPr>
              <a:t> [online]. [cit. </a:t>
            </a:r>
            <a:r>
              <a:rPr lang="cs-CZ" sz="1000" dirty="0" smtClean="0">
                <a:solidFill>
                  <a:srgbClr val="0070C0"/>
                </a:solidFill>
              </a:rPr>
              <a:t>22.1.2013</a:t>
            </a:r>
            <a:r>
              <a:rPr lang="cs-CZ" sz="1000" dirty="0">
                <a:solidFill>
                  <a:srgbClr val="0070C0"/>
                </a:solidFill>
              </a:rPr>
              <a:t>]. Dostupný na WWW: http://</a:t>
            </a:r>
            <a:r>
              <a:rPr lang="cs-CZ" sz="1000" dirty="0" smtClean="0">
                <a:solidFill>
                  <a:srgbClr val="0070C0"/>
                </a:solidFill>
              </a:rPr>
              <a:t>commons.wikimedia.org/wiki/File:VaclavnaVotobraze.jpg</a:t>
            </a:r>
          </a:p>
          <a:p>
            <a:pPr algn="l"/>
            <a:r>
              <a:rPr lang="pt-BR" sz="1000" dirty="0">
                <a:solidFill>
                  <a:srgbClr val="0070C0"/>
                </a:solidFill>
              </a:rPr>
              <a:t>MISTR T</a:t>
            </a:r>
            <a:r>
              <a:rPr lang="cs-CZ" sz="1000" dirty="0">
                <a:solidFill>
                  <a:srgbClr val="0070C0"/>
                </a:solidFill>
              </a:rPr>
              <a:t>H</a:t>
            </a:r>
            <a:r>
              <a:rPr lang="pt-BR" sz="1000" dirty="0">
                <a:solidFill>
                  <a:srgbClr val="0070C0"/>
                </a:solidFill>
              </a:rPr>
              <a:t>EODORIK. </a:t>
            </a:r>
            <a:r>
              <a:rPr lang="pt-BR" sz="1000" i="1" dirty="0">
                <a:solidFill>
                  <a:srgbClr val="0070C0"/>
                </a:solidFill>
              </a:rPr>
              <a:t>Wikimedia Commons</a:t>
            </a:r>
            <a:r>
              <a:rPr lang="pt-BR" sz="1000" dirty="0">
                <a:solidFill>
                  <a:srgbClr val="0070C0"/>
                </a:solidFill>
              </a:rPr>
              <a:t> [online]. [cit. </a:t>
            </a:r>
            <a:r>
              <a:rPr lang="cs-CZ" sz="1000" dirty="0" smtClean="0">
                <a:solidFill>
                  <a:srgbClr val="0070C0"/>
                </a:solidFill>
              </a:rPr>
              <a:t>22</a:t>
            </a:r>
            <a:r>
              <a:rPr lang="pt-BR" sz="1000" dirty="0" smtClean="0">
                <a:solidFill>
                  <a:srgbClr val="0070C0"/>
                </a:solidFill>
              </a:rPr>
              <a:t>.</a:t>
            </a:r>
            <a:r>
              <a:rPr lang="cs-CZ" sz="1000" dirty="0">
                <a:solidFill>
                  <a:srgbClr val="0070C0"/>
                </a:solidFill>
              </a:rPr>
              <a:t>1</a:t>
            </a:r>
            <a:r>
              <a:rPr lang="pt-BR" sz="1000" dirty="0">
                <a:solidFill>
                  <a:srgbClr val="0070C0"/>
                </a:solidFill>
              </a:rPr>
              <a:t>.201</a:t>
            </a:r>
            <a:r>
              <a:rPr lang="cs-CZ" sz="1000" dirty="0">
                <a:solidFill>
                  <a:srgbClr val="0070C0"/>
                </a:solidFill>
              </a:rPr>
              <a:t>3</a:t>
            </a:r>
            <a:r>
              <a:rPr lang="pt-BR" sz="1000" dirty="0">
                <a:solidFill>
                  <a:srgbClr val="0070C0"/>
                </a:solidFill>
              </a:rPr>
              <a:t>]. Dostupný na WWW: http://</a:t>
            </a:r>
            <a:r>
              <a:rPr lang="pt-BR" sz="1000" dirty="0" smtClean="0">
                <a:solidFill>
                  <a:srgbClr val="0070C0"/>
                </a:solidFill>
              </a:rPr>
              <a:t>commons.wikimedia.org/wiki/File:Charles_IV-John_Ocko_votive_picture-fragment.jpg</a:t>
            </a:r>
            <a:endParaRPr lang="cs-CZ" sz="1000" dirty="0" smtClean="0">
              <a:solidFill>
                <a:srgbClr val="0070C0"/>
              </a:solidFill>
            </a:endParaRPr>
          </a:p>
          <a:p>
            <a:pPr algn="l"/>
            <a:r>
              <a:rPr lang="cs-CZ" sz="1000" dirty="0">
                <a:solidFill>
                  <a:srgbClr val="0070C0"/>
                </a:solidFill>
              </a:rPr>
              <a:t>ANONYMOUS. </a:t>
            </a:r>
            <a:r>
              <a:rPr lang="cs-CZ" sz="1000" i="1" dirty="0" err="1">
                <a:solidFill>
                  <a:srgbClr val="0070C0"/>
                </a:solidFill>
              </a:rPr>
              <a:t>Wikimedia</a:t>
            </a:r>
            <a:r>
              <a:rPr lang="cs-CZ" sz="1000" i="1" dirty="0">
                <a:solidFill>
                  <a:srgbClr val="0070C0"/>
                </a:solidFill>
              </a:rPr>
              <a:t> </a:t>
            </a:r>
            <a:r>
              <a:rPr lang="cs-CZ" sz="1000" i="1" dirty="0" err="1">
                <a:solidFill>
                  <a:srgbClr val="0070C0"/>
                </a:solidFill>
              </a:rPr>
              <a:t>Commons</a:t>
            </a:r>
            <a:r>
              <a:rPr lang="cs-CZ" sz="1000" dirty="0">
                <a:solidFill>
                  <a:srgbClr val="0070C0"/>
                </a:solidFill>
              </a:rPr>
              <a:t> [online]. [cit. </a:t>
            </a:r>
            <a:r>
              <a:rPr lang="cs-CZ" sz="1000" dirty="0" smtClean="0">
                <a:solidFill>
                  <a:srgbClr val="0070C0"/>
                </a:solidFill>
              </a:rPr>
              <a:t>22.1.2013</a:t>
            </a:r>
            <a:r>
              <a:rPr lang="cs-CZ" sz="1000" dirty="0">
                <a:solidFill>
                  <a:srgbClr val="0070C0"/>
                </a:solidFill>
              </a:rPr>
              <a:t>]. Dostupný na WWW: http://commons.wikimedia.org/wiki/File:Zikmund_Zho%C5%99elecka_radnice.jpg</a:t>
            </a:r>
          </a:p>
          <a:p>
            <a:pPr algn="l"/>
            <a:r>
              <a:rPr lang="en-US" sz="1000" dirty="0">
                <a:solidFill>
                  <a:srgbClr val="0070C0"/>
                </a:solidFill>
              </a:rPr>
              <a:t>UNKNOWN. </a:t>
            </a:r>
            <a:r>
              <a:rPr lang="en-US" sz="1000" i="1" dirty="0">
                <a:solidFill>
                  <a:srgbClr val="0070C0"/>
                </a:solidFill>
              </a:rPr>
              <a:t>Wikimedia Commons</a:t>
            </a:r>
            <a:r>
              <a:rPr lang="en-US" sz="1000" dirty="0">
                <a:solidFill>
                  <a:srgbClr val="0070C0"/>
                </a:solidFill>
              </a:rPr>
              <a:t> [online]. [cit. </a:t>
            </a:r>
            <a:r>
              <a:rPr lang="cs-CZ" sz="1000" dirty="0" smtClean="0">
                <a:solidFill>
                  <a:srgbClr val="0070C0"/>
                </a:solidFill>
              </a:rPr>
              <a:t>22</a:t>
            </a:r>
            <a:r>
              <a:rPr lang="en-US" sz="1000" dirty="0" smtClean="0">
                <a:solidFill>
                  <a:srgbClr val="0070C0"/>
                </a:solidFill>
              </a:rPr>
              <a:t>.</a:t>
            </a:r>
            <a:r>
              <a:rPr lang="cs-CZ" sz="1000" dirty="0">
                <a:solidFill>
                  <a:srgbClr val="0070C0"/>
                </a:solidFill>
              </a:rPr>
              <a:t>1</a:t>
            </a:r>
            <a:r>
              <a:rPr lang="en-US" sz="1000" dirty="0">
                <a:solidFill>
                  <a:srgbClr val="0070C0"/>
                </a:solidFill>
              </a:rPr>
              <a:t>.201</a:t>
            </a:r>
            <a:r>
              <a:rPr lang="cs-CZ" sz="1000" dirty="0">
                <a:solidFill>
                  <a:srgbClr val="0070C0"/>
                </a:solidFill>
              </a:rPr>
              <a:t>3</a:t>
            </a:r>
            <a:r>
              <a:rPr lang="en-US" sz="1000" dirty="0">
                <a:solidFill>
                  <a:srgbClr val="0070C0"/>
                </a:solidFill>
              </a:rPr>
              <a:t>]. </a:t>
            </a:r>
            <a:r>
              <a:rPr lang="en-US" sz="1000" dirty="0" err="1">
                <a:solidFill>
                  <a:srgbClr val="0070C0"/>
                </a:solidFill>
              </a:rPr>
              <a:t>Dostupný</a:t>
            </a:r>
            <a:r>
              <a:rPr lang="en-US" sz="1000" dirty="0">
                <a:solidFill>
                  <a:srgbClr val="0070C0"/>
                </a:solidFill>
              </a:rPr>
              <a:t> </a:t>
            </a:r>
            <a:r>
              <a:rPr lang="en-US" sz="1000" dirty="0" err="1">
                <a:solidFill>
                  <a:srgbClr val="0070C0"/>
                </a:solidFill>
              </a:rPr>
              <a:t>na</a:t>
            </a:r>
            <a:r>
              <a:rPr lang="en-US" sz="1000" dirty="0">
                <a:solidFill>
                  <a:srgbClr val="0070C0"/>
                </a:solidFill>
              </a:rPr>
              <a:t> WWW: http://commons.wikimedia.org/wiki/File:Jo%C5%A1t_Lucembursk%C3%BD.jpg </a:t>
            </a:r>
            <a:endParaRPr lang="cs-CZ" sz="1000" dirty="0">
              <a:solidFill>
                <a:srgbClr val="0070C0"/>
              </a:solidFill>
            </a:endParaRPr>
          </a:p>
          <a:p>
            <a:pPr algn="l"/>
            <a:r>
              <a:rPr lang="cs-CZ" sz="1000" dirty="0">
                <a:solidFill>
                  <a:srgbClr val="0070C0"/>
                </a:solidFill>
              </a:rPr>
              <a:t>AUTOR NEUVEDEN. </a:t>
            </a:r>
            <a:r>
              <a:rPr lang="cs-CZ" sz="1000" i="1" dirty="0" smtClean="0">
                <a:solidFill>
                  <a:srgbClr val="0070C0"/>
                </a:solidFill>
              </a:rPr>
              <a:t>Střední </a:t>
            </a:r>
            <a:r>
              <a:rPr lang="cs-CZ" sz="1000" i="1" dirty="0">
                <a:solidFill>
                  <a:srgbClr val="0070C0"/>
                </a:solidFill>
              </a:rPr>
              <a:t>zdravotnická škola Písek</a:t>
            </a:r>
            <a:r>
              <a:rPr lang="cs-CZ" sz="1000" dirty="0">
                <a:solidFill>
                  <a:srgbClr val="0070C0"/>
                </a:solidFill>
              </a:rPr>
              <a:t> [online]. [cit. </a:t>
            </a:r>
            <a:r>
              <a:rPr lang="cs-CZ" sz="1000" dirty="0" smtClean="0">
                <a:solidFill>
                  <a:srgbClr val="0070C0"/>
                </a:solidFill>
              </a:rPr>
              <a:t>22.1.2013]. </a:t>
            </a:r>
            <a:r>
              <a:rPr lang="cs-CZ" sz="1000" dirty="0">
                <a:solidFill>
                  <a:srgbClr val="0070C0"/>
                </a:solidFill>
              </a:rPr>
              <a:t>Dostupný na WWW: http://www.szs-pi.cz/downloads/Studenti/zeměpis%20-%</a:t>
            </a:r>
            <a:r>
              <a:rPr lang="cs-CZ" sz="1000" dirty="0" smtClean="0">
                <a:solidFill>
                  <a:srgbClr val="0070C0"/>
                </a:solidFill>
              </a:rPr>
              <a:t>201.B/mapy/Evropa/Evropa.png</a:t>
            </a:r>
          </a:p>
          <a:p>
            <a:pPr algn="l"/>
            <a:r>
              <a:rPr lang="cs-CZ" sz="1000" dirty="0">
                <a:solidFill>
                  <a:srgbClr val="0070C0"/>
                </a:solidFill>
              </a:rPr>
              <a:t>AUTOR NEUVEDEN. </a:t>
            </a:r>
            <a:r>
              <a:rPr lang="cs-CZ" sz="1000" i="1" dirty="0">
                <a:solidFill>
                  <a:srgbClr val="0070C0"/>
                </a:solidFill>
              </a:rPr>
              <a:t>Státní vlajky světa</a:t>
            </a:r>
            <a:r>
              <a:rPr lang="cs-CZ" sz="1000" dirty="0">
                <a:solidFill>
                  <a:srgbClr val="0070C0"/>
                </a:solidFill>
              </a:rPr>
              <a:t> [online]. [cit. </a:t>
            </a:r>
            <a:r>
              <a:rPr lang="cs-CZ" sz="1000" dirty="0" smtClean="0">
                <a:solidFill>
                  <a:srgbClr val="0070C0"/>
                </a:solidFill>
              </a:rPr>
              <a:t>22.1.2013]. </a:t>
            </a:r>
            <a:r>
              <a:rPr lang="cs-CZ" sz="1000" dirty="0">
                <a:solidFill>
                  <a:srgbClr val="0070C0"/>
                </a:solidFill>
              </a:rPr>
              <a:t>Dostupný na WWW: http://www.statnivlajky.cz/organizace/eu </a:t>
            </a:r>
            <a:endParaRPr lang="cs-CZ" sz="1000" dirty="0" smtClean="0">
              <a:solidFill>
                <a:srgbClr val="0070C0"/>
              </a:solidFill>
            </a:endParaRPr>
          </a:p>
          <a:p>
            <a:pPr algn="l"/>
            <a:r>
              <a:rPr lang="cs-CZ" sz="1000" dirty="0">
                <a:solidFill>
                  <a:srgbClr val="0070C0"/>
                </a:solidFill>
              </a:rPr>
              <a:t>AUTOR NEUVEDEN. </a:t>
            </a:r>
            <a:r>
              <a:rPr lang="cs-CZ" sz="1000" i="1" dirty="0" err="1">
                <a:solidFill>
                  <a:srgbClr val="0070C0"/>
                </a:solidFill>
              </a:rPr>
              <a:t>Wikiímedia</a:t>
            </a:r>
            <a:r>
              <a:rPr lang="cs-CZ" sz="1000" i="1" dirty="0">
                <a:solidFill>
                  <a:srgbClr val="0070C0"/>
                </a:solidFill>
              </a:rPr>
              <a:t> </a:t>
            </a:r>
            <a:r>
              <a:rPr lang="cs-CZ" sz="1000" i="1" dirty="0" err="1">
                <a:solidFill>
                  <a:srgbClr val="0070C0"/>
                </a:solidFill>
              </a:rPr>
              <a:t>Commons</a:t>
            </a:r>
            <a:r>
              <a:rPr lang="cs-CZ" sz="1000" dirty="0">
                <a:solidFill>
                  <a:srgbClr val="0070C0"/>
                </a:solidFill>
              </a:rPr>
              <a:t> [online]. [cit. </a:t>
            </a:r>
            <a:r>
              <a:rPr lang="cs-CZ" sz="1000" dirty="0" smtClean="0">
                <a:solidFill>
                  <a:srgbClr val="0070C0"/>
                </a:solidFill>
              </a:rPr>
              <a:t>22.1.2013</a:t>
            </a:r>
            <a:r>
              <a:rPr lang="cs-CZ" sz="1000" dirty="0">
                <a:solidFill>
                  <a:srgbClr val="0070C0"/>
                </a:solidFill>
              </a:rPr>
              <a:t>]. Dostupný na WWW: http://</a:t>
            </a:r>
            <a:r>
              <a:rPr lang="cs-CZ" sz="1000" dirty="0" smtClean="0">
                <a:solidFill>
                  <a:srgbClr val="0070C0"/>
                </a:solidFill>
              </a:rPr>
              <a:t>commons.wikimedia.org/wiki/File:Jan_Hus_2.jpg</a:t>
            </a:r>
          </a:p>
          <a:p>
            <a:pPr algn="l"/>
            <a:r>
              <a:rPr lang="cs-CZ" sz="1000" dirty="0">
                <a:solidFill>
                  <a:srgbClr val="0070C0"/>
                </a:solidFill>
              </a:rPr>
              <a:t>HEDNING. </a:t>
            </a:r>
            <a:r>
              <a:rPr lang="cs-CZ" sz="1000" i="1" dirty="0" err="1">
                <a:solidFill>
                  <a:srgbClr val="0070C0"/>
                </a:solidFill>
              </a:rPr>
              <a:t>Wikimedia</a:t>
            </a:r>
            <a:r>
              <a:rPr lang="cs-CZ" sz="1000" i="1" dirty="0">
                <a:solidFill>
                  <a:srgbClr val="0070C0"/>
                </a:solidFill>
              </a:rPr>
              <a:t> </a:t>
            </a:r>
            <a:r>
              <a:rPr lang="cs-CZ" sz="1000" i="1" dirty="0" err="1">
                <a:solidFill>
                  <a:srgbClr val="0070C0"/>
                </a:solidFill>
              </a:rPr>
              <a:t>Commons</a:t>
            </a:r>
            <a:r>
              <a:rPr lang="cs-CZ" sz="1000" dirty="0">
                <a:solidFill>
                  <a:srgbClr val="0070C0"/>
                </a:solidFill>
              </a:rPr>
              <a:t> [online]. [cit. </a:t>
            </a:r>
            <a:r>
              <a:rPr lang="cs-CZ" sz="1000" dirty="0" smtClean="0">
                <a:solidFill>
                  <a:srgbClr val="0070C0"/>
                </a:solidFill>
              </a:rPr>
              <a:t>22.1.2013]. </a:t>
            </a:r>
            <a:r>
              <a:rPr lang="cs-CZ" sz="1000" dirty="0">
                <a:solidFill>
                  <a:srgbClr val="0070C0"/>
                </a:solidFill>
              </a:rPr>
              <a:t>Dostupný na WWW: http://</a:t>
            </a:r>
            <a:r>
              <a:rPr lang="cs-CZ" sz="1000" dirty="0" smtClean="0">
                <a:solidFill>
                  <a:srgbClr val="0070C0"/>
                </a:solidFill>
              </a:rPr>
              <a:t>commons.wikimedia.org/wiki/File:Johan_amos_comenius_1592-1671.jpg</a:t>
            </a:r>
          </a:p>
          <a:p>
            <a:pPr algn="l"/>
            <a:r>
              <a:rPr lang="cs-CZ" sz="1000" dirty="0">
                <a:solidFill>
                  <a:srgbClr val="0070C0"/>
                </a:solidFill>
              </a:rPr>
              <a:t>DAVID, Jacques-Louis. </a:t>
            </a:r>
            <a:r>
              <a:rPr lang="cs-CZ" sz="1000" i="1" dirty="0" err="1">
                <a:solidFill>
                  <a:srgbClr val="0070C0"/>
                </a:solidFill>
              </a:rPr>
              <a:t>Wikimedia</a:t>
            </a:r>
            <a:r>
              <a:rPr lang="cs-CZ" sz="1000" i="1" dirty="0">
                <a:solidFill>
                  <a:srgbClr val="0070C0"/>
                </a:solidFill>
              </a:rPr>
              <a:t> </a:t>
            </a:r>
            <a:r>
              <a:rPr lang="cs-CZ" sz="1000" i="1" dirty="0" err="1">
                <a:solidFill>
                  <a:srgbClr val="0070C0"/>
                </a:solidFill>
              </a:rPr>
              <a:t>Commons</a:t>
            </a:r>
            <a:r>
              <a:rPr lang="cs-CZ" sz="1000" dirty="0">
                <a:solidFill>
                  <a:srgbClr val="0070C0"/>
                </a:solidFill>
              </a:rPr>
              <a:t> [online]. [</a:t>
            </a:r>
            <a:r>
              <a:rPr lang="cs-CZ" sz="1000" dirty="0" smtClean="0">
                <a:solidFill>
                  <a:srgbClr val="0070C0"/>
                </a:solidFill>
              </a:rPr>
              <a:t>cit.22.1.2013</a:t>
            </a:r>
            <a:r>
              <a:rPr lang="cs-CZ" sz="1000" dirty="0">
                <a:solidFill>
                  <a:srgbClr val="0070C0"/>
                </a:solidFill>
              </a:rPr>
              <a:t>]. Dostupný na WWW: http://commons.wikimedia.org/wiki/File:Jacques-Louis_David_017.jpg </a:t>
            </a:r>
          </a:p>
          <a:p>
            <a:pPr algn="l"/>
            <a:r>
              <a:rPr lang="cs-CZ" sz="1100" dirty="0">
                <a:solidFill>
                  <a:srgbClr val="0070C0"/>
                </a:solidFill>
              </a:rPr>
              <a:t>ANONYMOUS. </a:t>
            </a:r>
            <a:r>
              <a:rPr lang="cs-CZ" sz="1100" i="1" dirty="0" err="1">
                <a:solidFill>
                  <a:srgbClr val="0070C0"/>
                </a:solidFill>
              </a:rPr>
              <a:t>Wikimedia</a:t>
            </a:r>
            <a:r>
              <a:rPr lang="cs-CZ" sz="1100" i="1" dirty="0">
                <a:solidFill>
                  <a:srgbClr val="0070C0"/>
                </a:solidFill>
              </a:rPr>
              <a:t> </a:t>
            </a:r>
            <a:r>
              <a:rPr lang="cs-CZ" sz="1100" i="1" dirty="0" err="1">
                <a:solidFill>
                  <a:srgbClr val="0070C0"/>
                </a:solidFill>
              </a:rPr>
              <a:t>Commons</a:t>
            </a:r>
            <a:r>
              <a:rPr lang="cs-CZ" sz="1100" dirty="0">
                <a:solidFill>
                  <a:srgbClr val="0070C0"/>
                </a:solidFill>
              </a:rPr>
              <a:t> [online]. [cit. </a:t>
            </a:r>
            <a:r>
              <a:rPr lang="cs-CZ" sz="1100" dirty="0" smtClean="0">
                <a:solidFill>
                  <a:srgbClr val="0070C0"/>
                </a:solidFill>
              </a:rPr>
              <a:t>22.1.2013</a:t>
            </a:r>
            <a:r>
              <a:rPr lang="cs-CZ" sz="1100" dirty="0">
                <a:solidFill>
                  <a:srgbClr val="0070C0"/>
                </a:solidFill>
              </a:rPr>
              <a:t>]. Dostupný na WWW: http://</a:t>
            </a:r>
            <a:r>
              <a:rPr lang="cs-CZ" sz="1100" dirty="0" smtClean="0">
                <a:solidFill>
                  <a:srgbClr val="0070C0"/>
                </a:solidFill>
              </a:rPr>
              <a:t>commons.wikimedia.org/wiki/File:Otakarek2.jpg</a:t>
            </a:r>
          </a:p>
          <a:p>
            <a:pPr algn="l"/>
            <a:r>
              <a:rPr lang="cs-CZ" sz="1100" dirty="0">
                <a:solidFill>
                  <a:srgbClr val="0070C0"/>
                </a:solidFill>
              </a:rPr>
              <a:t>MÖLLER, Andreas. </a:t>
            </a:r>
            <a:r>
              <a:rPr lang="cs-CZ" sz="1100" i="1" dirty="0" err="1">
                <a:solidFill>
                  <a:srgbClr val="0070C0"/>
                </a:solidFill>
              </a:rPr>
              <a:t>Wikimedia</a:t>
            </a:r>
            <a:r>
              <a:rPr lang="cs-CZ" sz="1100" i="1" dirty="0">
                <a:solidFill>
                  <a:srgbClr val="0070C0"/>
                </a:solidFill>
              </a:rPr>
              <a:t> </a:t>
            </a:r>
            <a:r>
              <a:rPr lang="cs-CZ" sz="1100" i="1" dirty="0" err="1">
                <a:solidFill>
                  <a:srgbClr val="0070C0"/>
                </a:solidFill>
              </a:rPr>
              <a:t>Commons</a:t>
            </a:r>
            <a:r>
              <a:rPr lang="cs-CZ" sz="1100" dirty="0">
                <a:solidFill>
                  <a:srgbClr val="0070C0"/>
                </a:solidFill>
              </a:rPr>
              <a:t> [online]. [cit. </a:t>
            </a:r>
            <a:r>
              <a:rPr lang="cs-CZ" sz="1100" dirty="0" smtClean="0">
                <a:solidFill>
                  <a:srgbClr val="0070C0"/>
                </a:solidFill>
              </a:rPr>
              <a:t>22.1.2013]. </a:t>
            </a:r>
            <a:r>
              <a:rPr lang="cs-CZ" sz="1100" dirty="0">
                <a:solidFill>
                  <a:srgbClr val="0070C0"/>
                </a:solidFill>
              </a:rPr>
              <a:t>Dostupný na WWW: http://</a:t>
            </a:r>
            <a:r>
              <a:rPr lang="cs-CZ" sz="1100" dirty="0" smtClean="0">
                <a:solidFill>
                  <a:srgbClr val="0070C0"/>
                </a:solidFill>
              </a:rPr>
              <a:t>commons.wikimedia.org/wiki/File:Andreas_Moeller_001.jpg</a:t>
            </a:r>
          </a:p>
          <a:p>
            <a:pPr algn="l"/>
            <a:r>
              <a:rPr lang="cs-CZ" sz="1100" dirty="0">
                <a:solidFill>
                  <a:srgbClr val="0070C0"/>
                </a:solidFill>
              </a:rPr>
              <a:t>ACOMA. </a:t>
            </a:r>
            <a:r>
              <a:rPr lang="cs-CZ" sz="1100" i="1" dirty="0" err="1">
                <a:solidFill>
                  <a:srgbClr val="0070C0"/>
                </a:solidFill>
              </a:rPr>
              <a:t>Wikimedia</a:t>
            </a:r>
            <a:r>
              <a:rPr lang="cs-CZ" sz="1100" i="1" dirty="0">
                <a:solidFill>
                  <a:srgbClr val="0070C0"/>
                </a:solidFill>
              </a:rPr>
              <a:t> </a:t>
            </a:r>
            <a:r>
              <a:rPr lang="cs-CZ" sz="1100" i="1" dirty="0" err="1">
                <a:solidFill>
                  <a:srgbClr val="0070C0"/>
                </a:solidFill>
              </a:rPr>
              <a:t>Commons</a:t>
            </a:r>
            <a:r>
              <a:rPr lang="cs-CZ" sz="1100" dirty="0">
                <a:solidFill>
                  <a:srgbClr val="0070C0"/>
                </a:solidFill>
              </a:rPr>
              <a:t> [online]. [cit. </a:t>
            </a:r>
            <a:r>
              <a:rPr lang="cs-CZ" sz="1100" dirty="0" smtClean="0">
                <a:solidFill>
                  <a:srgbClr val="0070C0"/>
                </a:solidFill>
              </a:rPr>
              <a:t>22.1.2013]. </a:t>
            </a:r>
            <a:r>
              <a:rPr lang="cs-CZ" sz="1100" dirty="0">
                <a:solidFill>
                  <a:srgbClr val="0070C0"/>
                </a:solidFill>
              </a:rPr>
              <a:t>Dostupný na WWW: http://</a:t>
            </a:r>
            <a:r>
              <a:rPr lang="cs-CZ" sz="1100" dirty="0" smtClean="0">
                <a:solidFill>
                  <a:srgbClr val="0070C0"/>
                </a:solidFill>
              </a:rPr>
              <a:t>commons.wikimedia.org/wiki/File:Eliska_Vit.jpg</a:t>
            </a:r>
          </a:p>
          <a:p>
            <a:pPr algn="l"/>
            <a:r>
              <a:rPr lang="cs-CZ" sz="1100" dirty="0">
                <a:solidFill>
                  <a:srgbClr val="0070C0"/>
                </a:solidFill>
              </a:rPr>
              <a:t>FOLEY, Margaret. </a:t>
            </a:r>
            <a:r>
              <a:rPr lang="cs-CZ" sz="1100" i="1" dirty="0" err="1">
                <a:solidFill>
                  <a:srgbClr val="0070C0"/>
                </a:solidFill>
              </a:rPr>
              <a:t>Wikimedia</a:t>
            </a:r>
            <a:r>
              <a:rPr lang="cs-CZ" sz="1100" i="1" dirty="0">
                <a:solidFill>
                  <a:srgbClr val="0070C0"/>
                </a:solidFill>
              </a:rPr>
              <a:t> </a:t>
            </a:r>
            <a:r>
              <a:rPr lang="cs-CZ" sz="1100" i="1" dirty="0" err="1">
                <a:solidFill>
                  <a:srgbClr val="0070C0"/>
                </a:solidFill>
              </a:rPr>
              <a:t>Commons</a:t>
            </a:r>
            <a:r>
              <a:rPr lang="cs-CZ" sz="1100" dirty="0">
                <a:solidFill>
                  <a:srgbClr val="0070C0"/>
                </a:solidFill>
              </a:rPr>
              <a:t> [online]. [cit. </a:t>
            </a:r>
            <a:r>
              <a:rPr lang="cs-CZ" sz="1100" dirty="0" smtClean="0">
                <a:solidFill>
                  <a:srgbClr val="0070C0"/>
                </a:solidFill>
              </a:rPr>
              <a:t>22.1.2013</a:t>
            </a:r>
            <a:r>
              <a:rPr lang="cs-CZ" sz="1100" dirty="0">
                <a:solidFill>
                  <a:srgbClr val="0070C0"/>
                </a:solidFill>
              </a:rPr>
              <a:t>]. Dostupný na WWW: http://</a:t>
            </a:r>
            <a:r>
              <a:rPr lang="cs-CZ" sz="1100" dirty="0" smtClean="0">
                <a:solidFill>
                  <a:srgbClr val="0070C0"/>
                </a:solidFill>
              </a:rPr>
              <a:t>commons.wikimedia.org/wiki/File:Cleopatra.jpg</a:t>
            </a:r>
          </a:p>
          <a:p>
            <a:pPr algn="l"/>
            <a:r>
              <a:rPr lang="cs-CZ" sz="1100" dirty="0">
                <a:solidFill>
                  <a:srgbClr val="0070C0"/>
                </a:solidFill>
              </a:rPr>
              <a:t>STILKE, Herman Anton. </a:t>
            </a:r>
            <a:r>
              <a:rPr lang="cs-CZ" sz="1100" i="1" dirty="0" err="1">
                <a:solidFill>
                  <a:srgbClr val="0070C0"/>
                </a:solidFill>
              </a:rPr>
              <a:t>Wikimedia</a:t>
            </a:r>
            <a:r>
              <a:rPr lang="cs-CZ" sz="1100" i="1" dirty="0">
                <a:solidFill>
                  <a:srgbClr val="0070C0"/>
                </a:solidFill>
              </a:rPr>
              <a:t> </a:t>
            </a:r>
            <a:r>
              <a:rPr lang="cs-CZ" sz="1100" i="1" dirty="0" err="1">
                <a:solidFill>
                  <a:srgbClr val="0070C0"/>
                </a:solidFill>
              </a:rPr>
              <a:t>Commons</a:t>
            </a:r>
            <a:r>
              <a:rPr lang="cs-CZ" sz="1100" dirty="0">
                <a:solidFill>
                  <a:srgbClr val="0070C0"/>
                </a:solidFill>
              </a:rPr>
              <a:t> [online]. [cit. </a:t>
            </a:r>
            <a:r>
              <a:rPr lang="cs-CZ" sz="1100" dirty="0" smtClean="0">
                <a:solidFill>
                  <a:srgbClr val="0070C0"/>
                </a:solidFill>
              </a:rPr>
              <a:t>22.1.2013]. </a:t>
            </a:r>
            <a:r>
              <a:rPr lang="cs-CZ" sz="1100" dirty="0">
                <a:solidFill>
                  <a:srgbClr val="0070C0"/>
                </a:solidFill>
              </a:rPr>
              <a:t>Dostupný na WWW: http://commons.wikimedia.org/wiki/File:Stilke_Hermann_Anton_-_Joan_of_Arc%27s_Death_at_the_Stake.jpg </a:t>
            </a:r>
            <a:r>
              <a:rPr lang="cs-CZ" sz="1100" dirty="0" smtClean="0">
                <a:solidFill>
                  <a:srgbClr val="0070C0"/>
                </a:solidFill>
              </a:rPr>
              <a:t> </a:t>
            </a:r>
            <a:endParaRPr lang="cs-CZ" sz="1100" dirty="0">
              <a:solidFill>
                <a:srgbClr val="0070C0"/>
              </a:solidFill>
            </a:endParaRPr>
          </a:p>
          <a:p>
            <a:pPr algn="l"/>
            <a:r>
              <a:rPr lang="cs-CZ" sz="1100" dirty="0" smtClean="0">
                <a:solidFill>
                  <a:srgbClr val="0070C0"/>
                </a:solidFill>
              </a:rPr>
              <a:t>  </a:t>
            </a:r>
            <a:endParaRPr lang="cs-CZ" sz="1100" dirty="0">
              <a:solidFill>
                <a:srgbClr val="0070C0"/>
              </a:solidFill>
            </a:endParaRPr>
          </a:p>
          <a:p>
            <a:pPr algn="l"/>
            <a:r>
              <a:rPr lang="cs-CZ" sz="1100" dirty="0" smtClean="0">
                <a:solidFill>
                  <a:srgbClr val="0070C0"/>
                </a:solidFill>
              </a:rPr>
              <a:t> </a:t>
            </a:r>
            <a:endParaRPr lang="cs-CZ" sz="1100" dirty="0">
              <a:solidFill>
                <a:srgbClr val="0070C0"/>
              </a:solidFill>
            </a:endParaRPr>
          </a:p>
          <a:p>
            <a:pPr algn="l"/>
            <a:r>
              <a:rPr lang="cs-CZ" sz="1100" dirty="0" smtClean="0">
                <a:solidFill>
                  <a:srgbClr val="0070C0"/>
                </a:solidFill>
              </a:rPr>
              <a:t> </a:t>
            </a:r>
            <a:endParaRPr lang="cs-CZ" sz="1100" dirty="0">
              <a:solidFill>
                <a:srgbClr val="0070C0"/>
              </a:solidFill>
            </a:endParaRPr>
          </a:p>
          <a:p>
            <a:pPr algn="l"/>
            <a:endParaRPr lang="cs-CZ" sz="1200" dirty="0" smtClean="0">
              <a:solidFill>
                <a:srgbClr val="0070C0"/>
              </a:solidFill>
            </a:endParaRPr>
          </a:p>
          <a:p>
            <a:pPr algn="l"/>
            <a:endParaRPr lang="cs-CZ" sz="1200" dirty="0">
              <a:solidFill>
                <a:srgbClr val="0070C0"/>
              </a:solidFill>
            </a:endParaRPr>
          </a:p>
          <a:p>
            <a:pPr algn="l"/>
            <a:endParaRPr lang="cs-CZ" sz="1200" dirty="0">
              <a:solidFill>
                <a:srgbClr val="0070C0"/>
              </a:solidFill>
            </a:endParaRPr>
          </a:p>
          <a:p>
            <a:pPr algn="l"/>
            <a:endParaRPr lang="cs-CZ" sz="18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155556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67494"/>
            <a:ext cx="7772400" cy="79208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LUCEMBURKOVÉ V KVÍZECH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ZDROJE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0" y="1286082"/>
            <a:ext cx="9252520" cy="358992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000" dirty="0">
                <a:solidFill>
                  <a:srgbClr val="0070C0"/>
                </a:solidFill>
              </a:rPr>
              <a:t>SAUBER, Wolfgang. </a:t>
            </a:r>
            <a:r>
              <a:rPr lang="cs-CZ" sz="1000" i="1" dirty="0" err="1">
                <a:solidFill>
                  <a:srgbClr val="0070C0"/>
                </a:solidFill>
              </a:rPr>
              <a:t>Wikimedia</a:t>
            </a:r>
            <a:r>
              <a:rPr lang="cs-CZ" sz="1000" i="1" dirty="0">
                <a:solidFill>
                  <a:srgbClr val="0070C0"/>
                </a:solidFill>
              </a:rPr>
              <a:t> </a:t>
            </a:r>
            <a:r>
              <a:rPr lang="cs-CZ" sz="1000" i="1" dirty="0" err="1">
                <a:solidFill>
                  <a:srgbClr val="0070C0"/>
                </a:solidFill>
              </a:rPr>
              <a:t>Commons</a:t>
            </a:r>
            <a:r>
              <a:rPr lang="cs-CZ" sz="1000" dirty="0">
                <a:solidFill>
                  <a:srgbClr val="0070C0"/>
                </a:solidFill>
              </a:rPr>
              <a:t> [online]. [cit. </a:t>
            </a:r>
            <a:r>
              <a:rPr lang="cs-CZ" sz="1000" dirty="0" smtClean="0">
                <a:solidFill>
                  <a:srgbClr val="0070C0"/>
                </a:solidFill>
              </a:rPr>
              <a:t>22.1.2013</a:t>
            </a:r>
            <a:r>
              <a:rPr lang="cs-CZ" sz="1000" dirty="0">
                <a:solidFill>
                  <a:srgbClr val="0070C0"/>
                </a:solidFill>
              </a:rPr>
              <a:t>]. Dostupný na WWW: http://commons.wikimedia.org/wiki/File:B%C3%B6hmen_Reichskleinodien_-_Krone_1.jpg </a:t>
            </a:r>
          </a:p>
          <a:p>
            <a:pPr algn="l"/>
            <a:r>
              <a:rPr lang="en-US" sz="1000" dirty="0">
                <a:solidFill>
                  <a:srgbClr val="0070C0"/>
                </a:solidFill>
              </a:rPr>
              <a:t>KABEL, Matthias. </a:t>
            </a:r>
            <a:r>
              <a:rPr lang="en-US" sz="1000" i="1" dirty="0">
                <a:solidFill>
                  <a:srgbClr val="0070C0"/>
                </a:solidFill>
              </a:rPr>
              <a:t>Wikimedia Commons</a:t>
            </a:r>
            <a:r>
              <a:rPr lang="en-US" sz="1000" dirty="0">
                <a:solidFill>
                  <a:srgbClr val="0070C0"/>
                </a:solidFill>
              </a:rPr>
              <a:t> [online]. [cit. </a:t>
            </a:r>
            <a:r>
              <a:rPr lang="cs-CZ" sz="1000" dirty="0" smtClean="0">
                <a:solidFill>
                  <a:srgbClr val="0070C0"/>
                </a:solidFill>
              </a:rPr>
              <a:t>22</a:t>
            </a:r>
            <a:r>
              <a:rPr lang="en-US" sz="1000" dirty="0" smtClean="0">
                <a:solidFill>
                  <a:srgbClr val="0070C0"/>
                </a:solidFill>
              </a:rPr>
              <a:t>.</a:t>
            </a:r>
            <a:r>
              <a:rPr lang="cs-CZ" sz="1000" dirty="0">
                <a:solidFill>
                  <a:srgbClr val="0070C0"/>
                </a:solidFill>
              </a:rPr>
              <a:t>1</a:t>
            </a:r>
            <a:r>
              <a:rPr lang="en-US" sz="1000" dirty="0">
                <a:solidFill>
                  <a:srgbClr val="0070C0"/>
                </a:solidFill>
              </a:rPr>
              <a:t>.201</a:t>
            </a:r>
            <a:r>
              <a:rPr lang="cs-CZ" sz="1000" dirty="0">
                <a:solidFill>
                  <a:srgbClr val="0070C0"/>
                </a:solidFill>
              </a:rPr>
              <a:t>3</a:t>
            </a:r>
            <a:r>
              <a:rPr lang="en-US" sz="1000" dirty="0">
                <a:solidFill>
                  <a:srgbClr val="0070C0"/>
                </a:solidFill>
              </a:rPr>
              <a:t>]. </a:t>
            </a:r>
            <a:r>
              <a:rPr lang="en-US" sz="1000" dirty="0" err="1">
                <a:solidFill>
                  <a:srgbClr val="0070C0"/>
                </a:solidFill>
              </a:rPr>
              <a:t>Dostupný</a:t>
            </a:r>
            <a:r>
              <a:rPr lang="en-US" sz="1000" dirty="0">
                <a:solidFill>
                  <a:srgbClr val="0070C0"/>
                </a:solidFill>
              </a:rPr>
              <a:t> </a:t>
            </a:r>
            <a:r>
              <a:rPr lang="en-US" sz="1000" dirty="0" err="1">
                <a:solidFill>
                  <a:srgbClr val="0070C0"/>
                </a:solidFill>
              </a:rPr>
              <a:t>na</a:t>
            </a:r>
            <a:r>
              <a:rPr lang="en-US" sz="1000" dirty="0">
                <a:solidFill>
                  <a:srgbClr val="0070C0"/>
                </a:solidFill>
              </a:rPr>
              <a:t> WWW: http://</a:t>
            </a:r>
            <a:r>
              <a:rPr lang="en-US" sz="1000" dirty="0" smtClean="0">
                <a:solidFill>
                  <a:srgbClr val="0070C0"/>
                </a:solidFill>
              </a:rPr>
              <a:t>commons.wikimedia.org/wiki/File:Imperial_Crown_of_the_Holy_Roman_Empire_left.jpg</a:t>
            </a:r>
            <a:endParaRPr lang="cs-CZ" sz="1000" dirty="0" smtClean="0">
              <a:solidFill>
                <a:srgbClr val="0070C0"/>
              </a:solidFill>
            </a:endParaRPr>
          </a:p>
          <a:p>
            <a:pPr algn="l"/>
            <a:r>
              <a:rPr lang="cs-CZ" sz="1000" dirty="0">
                <a:solidFill>
                  <a:srgbClr val="0070C0"/>
                </a:solidFill>
              </a:rPr>
              <a:t>AUTOR NEUVEDEN. </a:t>
            </a:r>
            <a:r>
              <a:rPr lang="cs-CZ" sz="1000" i="1" dirty="0" err="1">
                <a:solidFill>
                  <a:srgbClr val="0070C0"/>
                </a:solidFill>
              </a:rPr>
              <a:t>Wikimedia</a:t>
            </a:r>
            <a:r>
              <a:rPr lang="cs-CZ" sz="1000" i="1" dirty="0">
                <a:solidFill>
                  <a:srgbClr val="0070C0"/>
                </a:solidFill>
              </a:rPr>
              <a:t> </a:t>
            </a:r>
            <a:r>
              <a:rPr lang="cs-CZ" sz="1000" i="1" dirty="0" err="1">
                <a:solidFill>
                  <a:srgbClr val="0070C0"/>
                </a:solidFill>
              </a:rPr>
              <a:t>Commons</a:t>
            </a:r>
            <a:r>
              <a:rPr lang="cs-CZ" sz="1000" dirty="0">
                <a:solidFill>
                  <a:srgbClr val="0070C0"/>
                </a:solidFill>
              </a:rPr>
              <a:t> [online]. [cit. </a:t>
            </a:r>
            <a:r>
              <a:rPr lang="cs-CZ" sz="1000" dirty="0" smtClean="0">
                <a:solidFill>
                  <a:srgbClr val="0070C0"/>
                </a:solidFill>
              </a:rPr>
              <a:t>22.1.2013</a:t>
            </a:r>
            <a:r>
              <a:rPr lang="cs-CZ" sz="1000" dirty="0">
                <a:solidFill>
                  <a:srgbClr val="0070C0"/>
                </a:solidFill>
              </a:rPr>
              <a:t>]. Dostupný na WWW: http://commons.wikimedia.org/wiki/File:Crown,_</a:t>
            </a:r>
            <a:r>
              <a:rPr lang="cs-CZ" sz="1000" dirty="0" smtClean="0">
                <a:solidFill>
                  <a:srgbClr val="0070C0"/>
                </a:solidFill>
              </a:rPr>
              <a:t>Sword_and_Globus_Cruciger_of_Hungary2.jpg</a:t>
            </a:r>
          </a:p>
          <a:p>
            <a:pPr algn="l"/>
            <a:r>
              <a:rPr lang="cs-CZ" sz="1000" dirty="0">
                <a:solidFill>
                  <a:srgbClr val="0070C0"/>
                </a:solidFill>
              </a:rPr>
              <a:t>CSVBIBRA. </a:t>
            </a:r>
            <a:r>
              <a:rPr lang="cs-CZ" sz="1000" i="1" dirty="0" err="1">
                <a:solidFill>
                  <a:srgbClr val="0070C0"/>
                </a:solidFill>
              </a:rPr>
              <a:t>Wikimedia</a:t>
            </a:r>
            <a:r>
              <a:rPr lang="cs-CZ" sz="1000" i="1" dirty="0">
                <a:solidFill>
                  <a:srgbClr val="0070C0"/>
                </a:solidFill>
              </a:rPr>
              <a:t> </a:t>
            </a:r>
            <a:r>
              <a:rPr lang="cs-CZ" sz="1000" i="1" dirty="0" err="1">
                <a:solidFill>
                  <a:srgbClr val="0070C0"/>
                </a:solidFill>
              </a:rPr>
              <a:t>Commons</a:t>
            </a:r>
            <a:r>
              <a:rPr lang="cs-CZ" sz="1000" dirty="0">
                <a:solidFill>
                  <a:srgbClr val="0070C0"/>
                </a:solidFill>
              </a:rPr>
              <a:t> [online]. [cit. </a:t>
            </a:r>
            <a:r>
              <a:rPr lang="cs-CZ" sz="1000" dirty="0" smtClean="0">
                <a:solidFill>
                  <a:srgbClr val="0070C0"/>
                </a:solidFill>
              </a:rPr>
              <a:t>22.1.2013]. </a:t>
            </a:r>
            <a:r>
              <a:rPr lang="cs-CZ" sz="1000" dirty="0">
                <a:solidFill>
                  <a:srgbClr val="0070C0"/>
                </a:solidFill>
              </a:rPr>
              <a:t>Dostupný na WWW: http://</a:t>
            </a:r>
            <a:r>
              <a:rPr lang="cs-CZ" sz="1000" dirty="0" smtClean="0">
                <a:solidFill>
                  <a:srgbClr val="0070C0"/>
                </a:solidFill>
              </a:rPr>
              <a:t>commons.wikimedia.org/wiki/File:Imperial_State_Crown2.JPG</a:t>
            </a:r>
          </a:p>
          <a:p>
            <a:pPr algn="l"/>
            <a:r>
              <a:rPr lang="en-US" sz="1000" dirty="0">
                <a:solidFill>
                  <a:srgbClr val="0070C0"/>
                </a:solidFill>
              </a:rPr>
              <a:t>SANCHEZN. </a:t>
            </a:r>
            <a:r>
              <a:rPr lang="en-US" sz="1000" i="1" dirty="0">
                <a:solidFill>
                  <a:srgbClr val="0070C0"/>
                </a:solidFill>
              </a:rPr>
              <a:t>Wikimedia Commons</a:t>
            </a:r>
            <a:r>
              <a:rPr lang="en-US" sz="1000" dirty="0">
                <a:solidFill>
                  <a:srgbClr val="0070C0"/>
                </a:solidFill>
              </a:rPr>
              <a:t> [online]. [cit. </a:t>
            </a:r>
            <a:r>
              <a:rPr lang="en-US" sz="1000" dirty="0" smtClean="0">
                <a:solidFill>
                  <a:srgbClr val="0070C0"/>
                </a:solidFill>
              </a:rPr>
              <a:t>22.</a:t>
            </a:r>
            <a:r>
              <a:rPr lang="cs-CZ" sz="1000" dirty="0" smtClean="0">
                <a:solidFill>
                  <a:srgbClr val="0070C0"/>
                </a:solidFill>
              </a:rPr>
              <a:t>1</a:t>
            </a:r>
            <a:r>
              <a:rPr lang="en-US" sz="1000" dirty="0" smtClean="0">
                <a:solidFill>
                  <a:srgbClr val="0070C0"/>
                </a:solidFill>
              </a:rPr>
              <a:t>.201</a:t>
            </a:r>
            <a:r>
              <a:rPr lang="cs-CZ" sz="1000" dirty="0" smtClean="0">
                <a:solidFill>
                  <a:srgbClr val="0070C0"/>
                </a:solidFill>
              </a:rPr>
              <a:t>3</a:t>
            </a:r>
            <a:r>
              <a:rPr lang="en-US" sz="1000" dirty="0" smtClean="0">
                <a:solidFill>
                  <a:srgbClr val="0070C0"/>
                </a:solidFill>
              </a:rPr>
              <a:t>]. </a:t>
            </a:r>
            <a:r>
              <a:rPr lang="en-US" sz="1000" dirty="0" err="1">
                <a:solidFill>
                  <a:srgbClr val="0070C0"/>
                </a:solidFill>
              </a:rPr>
              <a:t>Dostupný</a:t>
            </a:r>
            <a:r>
              <a:rPr lang="en-US" sz="1000" dirty="0">
                <a:solidFill>
                  <a:srgbClr val="0070C0"/>
                </a:solidFill>
              </a:rPr>
              <a:t> </a:t>
            </a:r>
            <a:r>
              <a:rPr lang="en-US" sz="1000" dirty="0" err="1">
                <a:solidFill>
                  <a:srgbClr val="0070C0"/>
                </a:solidFill>
              </a:rPr>
              <a:t>na</a:t>
            </a:r>
            <a:r>
              <a:rPr lang="en-US" sz="1000" dirty="0">
                <a:solidFill>
                  <a:srgbClr val="0070C0"/>
                </a:solidFill>
              </a:rPr>
              <a:t> WWW: http://</a:t>
            </a:r>
            <a:r>
              <a:rPr lang="en-US" sz="1000" dirty="0" smtClean="0">
                <a:solidFill>
                  <a:srgbClr val="0070C0"/>
                </a:solidFill>
              </a:rPr>
              <a:t>commons.wikimedia.org/wiki/File:NotreDameDeParis.jpg</a:t>
            </a:r>
            <a:endParaRPr lang="cs-CZ" sz="1000" dirty="0" smtClean="0">
              <a:solidFill>
                <a:srgbClr val="0070C0"/>
              </a:solidFill>
            </a:endParaRPr>
          </a:p>
          <a:p>
            <a:pPr algn="l"/>
            <a:r>
              <a:rPr lang="en-US" sz="1000" dirty="0">
                <a:solidFill>
                  <a:srgbClr val="0070C0"/>
                </a:solidFill>
              </a:rPr>
              <a:t>BORAK, Matt. </a:t>
            </a:r>
            <a:r>
              <a:rPr lang="en-US" sz="1000" i="1" dirty="0">
                <a:solidFill>
                  <a:srgbClr val="0070C0"/>
                </a:solidFill>
              </a:rPr>
              <a:t>Wikimedia Commons</a:t>
            </a:r>
            <a:r>
              <a:rPr lang="en-US" sz="1000" dirty="0">
                <a:solidFill>
                  <a:srgbClr val="0070C0"/>
                </a:solidFill>
              </a:rPr>
              <a:t> [online]. [cit. </a:t>
            </a:r>
            <a:r>
              <a:rPr lang="en-US" sz="1000" dirty="0" smtClean="0">
                <a:solidFill>
                  <a:srgbClr val="0070C0"/>
                </a:solidFill>
              </a:rPr>
              <a:t>22.</a:t>
            </a:r>
            <a:r>
              <a:rPr lang="cs-CZ" sz="1000" dirty="0" smtClean="0">
                <a:solidFill>
                  <a:srgbClr val="0070C0"/>
                </a:solidFill>
              </a:rPr>
              <a:t>1</a:t>
            </a:r>
            <a:r>
              <a:rPr lang="en-US" sz="1000" dirty="0" smtClean="0">
                <a:solidFill>
                  <a:srgbClr val="0070C0"/>
                </a:solidFill>
              </a:rPr>
              <a:t>.201</a:t>
            </a:r>
            <a:r>
              <a:rPr lang="cs-CZ" sz="1000" dirty="0" smtClean="0">
                <a:solidFill>
                  <a:srgbClr val="0070C0"/>
                </a:solidFill>
              </a:rPr>
              <a:t>3</a:t>
            </a:r>
            <a:r>
              <a:rPr lang="en-US" sz="1000" dirty="0" smtClean="0">
                <a:solidFill>
                  <a:srgbClr val="0070C0"/>
                </a:solidFill>
              </a:rPr>
              <a:t>]. </a:t>
            </a:r>
            <a:r>
              <a:rPr lang="en-US" sz="1000" dirty="0" err="1">
                <a:solidFill>
                  <a:srgbClr val="0070C0"/>
                </a:solidFill>
              </a:rPr>
              <a:t>Dostupný</a:t>
            </a:r>
            <a:r>
              <a:rPr lang="en-US" sz="1000" dirty="0">
                <a:solidFill>
                  <a:srgbClr val="0070C0"/>
                </a:solidFill>
              </a:rPr>
              <a:t> </a:t>
            </a:r>
            <a:r>
              <a:rPr lang="en-US" sz="1000" dirty="0" err="1">
                <a:solidFill>
                  <a:srgbClr val="0070C0"/>
                </a:solidFill>
              </a:rPr>
              <a:t>na</a:t>
            </a:r>
            <a:r>
              <a:rPr lang="en-US" sz="1000" dirty="0">
                <a:solidFill>
                  <a:srgbClr val="0070C0"/>
                </a:solidFill>
              </a:rPr>
              <a:t> WWW: http://commons.wikimedia.org/wiki/File:Rotunda_na_Ripu.jpg </a:t>
            </a:r>
            <a:endParaRPr lang="cs-CZ" sz="1000" dirty="0" smtClean="0">
              <a:solidFill>
                <a:srgbClr val="0070C0"/>
              </a:solidFill>
            </a:endParaRPr>
          </a:p>
          <a:p>
            <a:pPr algn="l"/>
            <a:r>
              <a:rPr lang="cs-CZ" sz="1000" dirty="0">
                <a:solidFill>
                  <a:srgbClr val="0070C0"/>
                </a:solidFill>
              </a:rPr>
              <a:t>LIBERATO, Ricardo. </a:t>
            </a:r>
            <a:r>
              <a:rPr lang="cs-CZ" sz="1000" i="1" dirty="0" err="1">
                <a:solidFill>
                  <a:srgbClr val="0070C0"/>
                </a:solidFill>
              </a:rPr>
              <a:t>Wikimedia</a:t>
            </a:r>
            <a:r>
              <a:rPr lang="cs-CZ" sz="1000" i="1" dirty="0">
                <a:solidFill>
                  <a:srgbClr val="0070C0"/>
                </a:solidFill>
              </a:rPr>
              <a:t> </a:t>
            </a:r>
            <a:r>
              <a:rPr lang="cs-CZ" sz="1000" i="1" dirty="0" err="1">
                <a:solidFill>
                  <a:srgbClr val="0070C0"/>
                </a:solidFill>
              </a:rPr>
              <a:t>Commons</a:t>
            </a:r>
            <a:r>
              <a:rPr lang="cs-CZ" sz="1000" dirty="0">
                <a:solidFill>
                  <a:srgbClr val="0070C0"/>
                </a:solidFill>
              </a:rPr>
              <a:t> [online]. [cit. </a:t>
            </a:r>
            <a:r>
              <a:rPr lang="cs-CZ" sz="1000" dirty="0" smtClean="0">
                <a:solidFill>
                  <a:srgbClr val="0070C0"/>
                </a:solidFill>
              </a:rPr>
              <a:t>22.1.2013]. </a:t>
            </a:r>
            <a:r>
              <a:rPr lang="cs-CZ" sz="1000" dirty="0">
                <a:solidFill>
                  <a:srgbClr val="0070C0"/>
                </a:solidFill>
              </a:rPr>
              <a:t>Dostupný na WWW: http://commons.wikimedia.org/wiki/File:All_Gizah_Pyramids.jpg?uselang=cs </a:t>
            </a:r>
            <a:r>
              <a:rPr lang="en-US" sz="1000" dirty="0" smtClean="0">
                <a:solidFill>
                  <a:srgbClr val="0070C0"/>
                </a:solidFill>
              </a:rPr>
              <a:t> </a:t>
            </a:r>
            <a:r>
              <a:rPr lang="cs-CZ" sz="1000" dirty="0" smtClean="0">
                <a:solidFill>
                  <a:srgbClr val="0070C0"/>
                </a:solidFill>
              </a:rPr>
              <a:t> </a:t>
            </a:r>
            <a:endParaRPr lang="cs-CZ" sz="1000" dirty="0">
              <a:solidFill>
                <a:srgbClr val="0070C0"/>
              </a:solidFill>
            </a:endParaRPr>
          </a:p>
          <a:p>
            <a:pPr algn="l"/>
            <a:r>
              <a:rPr lang="cs-CZ" sz="1000" dirty="0">
                <a:solidFill>
                  <a:srgbClr val="0070C0"/>
                </a:solidFill>
              </a:rPr>
              <a:t>KIRK. </a:t>
            </a:r>
            <a:r>
              <a:rPr lang="cs-CZ" sz="1000" i="1" dirty="0" err="1">
                <a:solidFill>
                  <a:srgbClr val="0070C0"/>
                </a:solidFill>
              </a:rPr>
              <a:t>Wikimedia</a:t>
            </a:r>
            <a:r>
              <a:rPr lang="cs-CZ" sz="1000" i="1" dirty="0">
                <a:solidFill>
                  <a:srgbClr val="0070C0"/>
                </a:solidFill>
              </a:rPr>
              <a:t> </a:t>
            </a:r>
            <a:r>
              <a:rPr lang="cs-CZ" sz="1000" i="1" dirty="0" err="1">
                <a:solidFill>
                  <a:srgbClr val="0070C0"/>
                </a:solidFill>
              </a:rPr>
              <a:t>Commons</a:t>
            </a:r>
            <a:r>
              <a:rPr lang="cs-CZ" sz="1000" dirty="0">
                <a:solidFill>
                  <a:srgbClr val="0070C0"/>
                </a:solidFill>
              </a:rPr>
              <a:t> [online]. [cit. </a:t>
            </a:r>
            <a:r>
              <a:rPr lang="cs-CZ" sz="1000" dirty="0" smtClean="0">
                <a:solidFill>
                  <a:srgbClr val="0070C0"/>
                </a:solidFill>
              </a:rPr>
              <a:t>22.1.2013]. </a:t>
            </a:r>
            <a:r>
              <a:rPr lang="cs-CZ" sz="1000" dirty="0">
                <a:solidFill>
                  <a:srgbClr val="0070C0"/>
                </a:solidFill>
              </a:rPr>
              <a:t>Dostupný na WWW: http://</a:t>
            </a:r>
            <a:r>
              <a:rPr lang="cs-CZ" sz="1000" dirty="0" smtClean="0">
                <a:solidFill>
                  <a:srgbClr val="0070C0"/>
                </a:solidFill>
              </a:rPr>
              <a:t>commons.wikimedia.org/wiki/File:Chr%C3%A1m_Jm%C3%A9na_Panny_Marie_ve_K%C5%99tin%C3%A1ch_vyfotografovan%C3%BD_od_jihov%C3%BDchodu.jpg</a:t>
            </a:r>
          </a:p>
          <a:p>
            <a:pPr algn="l"/>
            <a:r>
              <a:rPr lang="cs-CZ" sz="1000" dirty="0">
                <a:solidFill>
                  <a:srgbClr val="0070C0"/>
                </a:solidFill>
              </a:rPr>
              <a:t>AUTOR NEUVEDEN. </a:t>
            </a:r>
            <a:r>
              <a:rPr lang="cs-CZ" sz="1000" i="1" dirty="0">
                <a:solidFill>
                  <a:srgbClr val="0070C0"/>
                </a:solidFill>
              </a:rPr>
              <a:t>Kostnice - Bodamské jezero</a:t>
            </a:r>
            <a:r>
              <a:rPr lang="cs-CZ" sz="1000" dirty="0">
                <a:solidFill>
                  <a:srgbClr val="0070C0"/>
                </a:solidFill>
              </a:rPr>
              <a:t> [online]. [cit. </a:t>
            </a:r>
            <a:r>
              <a:rPr lang="cs-CZ" sz="1000" dirty="0" smtClean="0">
                <a:solidFill>
                  <a:srgbClr val="0070C0"/>
                </a:solidFill>
              </a:rPr>
              <a:t>22.1.2013]. </a:t>
            </a:r>
            <a:r>
              <a:rPr lang="cs-CZ" sz="1000" dirty="0">
                <a:solidFill>
                  <a:srgbClr val="0070C0"/>
                </a:solidFill>
              </a:rPr>
              <a:t>Dostupný na WWW: http://www.kostnice-bodamske-jezero.cz/temata/mesta.html </a:t>
            </a:r>
            <a:r>
              <a:rPr lang="cs-CZ" sz="1000" dirty="0" smtClean="0">
                <a:solidFill>
                  <a:srgbClr val="0070C0"/>
                </a:solidFill>
              </a:rPr>
              <a:t> </a:t>
            </a:r>
            <a:r>
              <a:rPr lang="en-US" sz="1000" dirty="0" smtClean="0">
                <a:solidFill>
                  <a:srgbClr val="0070C0"/>
                </a:solidFill>
              </a:rPr>
              <a:t> </a:t>
            </a:r>
            <a:endParaRPr lang="cs-CZ" sz="1000" dirty="0">
              <a:solidFill>
                <a:srgbClr val="0070C0"/>
              </a:solidFill>
            </a:endParaRPr>
          </a:p>
          <a:p>
            <a:pPr algn="l"/>
            <a:endParaRPr lang="cs-CZ" sz="1000" dirty="0" smtClean="0">
              <a:solidFill>
                <a:srgbClr val="0070C0"/>
              </a:solidFill>
            </a:endParaRPr>
          </a:p>
          <a:p>
            <a:pPr algn="l"/>
            <a:endParaRPr lang="cs-CZ" sz="1200" dirty="0">
              <a:solidFill>
                <a:srgbClr val="0070C0"/>
              </a:solidFill>
            </a:endParaRPr>
          </a:p>
          <a:p>
            <a:pPr algn="l"/>
            <a:endParaRPr lang="cs-CZ" sz="1200" dirty="0">
              <a:solidFill>
                <a:srgbClr val="0070C0"/>
              </a:solidFill>
            </a:endParaRPr>
          </a:p>
          <a:p>
            <a:pPr algn="l"/>
            <a:endParaRPr lang="cs-CZ" sz="18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745037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393</TotalTime>
  <Words>1547</Words>
  <Application>Microsoft Office PowerPoint</Application>
  <PresentationFormat>Předvádění na obrazovce (16:9)</PresentationFormat>
  <Paragraphs>182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Snímek 1</vt:lpstr>
      <vt:lpstr>COŽ TAKHLE DÁT SI KARLA? ANEB LUCEMBURKOVÉ V KVÍZECH</vt:lpstr>
      <vt:lpstr>LUCEMBURKOVÉ V KVÍZECH ÚVOD</vt:lpstr>
      <vt:lpstr>LUCEMBURKOVÉ V KVÍZECH LUCEMBURSKO – KDE TO DNESKA JE?</vt:lpstr>
      <vt:lpstr>LUCEMBURKOVÉ V KVÍZECH RYCHLOTEST – ZAKROUŽKUJTE ODPOVĚĎ</vt:lpstr>
      <vt:lpstr>LUCEMBURKOVÉ V KVÍZECH OBRÁZKOVÝ KVÍZ – ZATRHNĚTE OBRÁZEK</vt:lpstr>
      <vt:lpstr>LUCEMBURKOVÉ V KVÍZECH OBRÁZKOVÝ KVÍZ – ZATRHNĚTE OBRÁZEK</vt:lpstr>
      <vt:lpstr>LUCEMBURKOVÉ V KVÍZECH ČASOVÁ OSA</vt:lpstr>
      <vt:lpstr>LUCEMBURKOVÉ V KVÍZECH DOPLŇOVAČKA</vt:lpstr>
      <vt:lpstr>LUCEMBURKOVÉ V KVÍZECH DIALOG</vt:lpstr>
      <vt:lpstr>LUCEMBURKOVÉ V KVÍZECH CO JE TO?</vt:lpstr>
      <vt:lpstr>LUCEMBURKOVÉ V KVÍZECH ZÁVĚREČNÉ HODNOCENÍ</vt:lpstr>
      <vt:lpstr>LUCEMBURKOVÉ V KVÍZECH ZÁVĚREČNÉ HODNOCENÍ</vt:lpstr>
      <vt:lpstr>LUCEMBURKOVÉ V KVÍZECH ZDROJE</vt:lpstr>
      <vt:lpstr>LUCEMBURKOVÉ V KVÍZECH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COŽ TAKHLE DÁT SI KARLA? ANEB LUCEMBURKOVÉ V KVÍZECH</dc:title>
  <dc:creator>Dušan</dc:creator>
  <cp:lastModifiedBy>Dum</cp:lastModifiedBy>
  <cp:revision>60</cp:revision>
  <dcterms:created xsi:type="dcterms:W3CDTF">2014-04-21T17:02:22Z</dcterms:created>
  <dcterms:modified xsi:type="dcterms:W3CDTF">2014-04-22T12:10:22Z</dcterms:modified>
</cp:coreProperties>
</file>